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50"/>
  </p:notesMasterIdLst>
  <p:handoutMasterIdLst>
    <p:handoutMasterId r:id="rId51"/>
  </p:handoutMasterIdLst>
  <p:sldIdLst>
    <p:sldId id="256" r:id="rId3"/>
    <p:sldId id="325" r:id="rId4"/>
    <p:sldId id="357" r:id="rId5"/>
    <p:sldId id="583" r:id="rId6"/>
    <p:sldId id="631" r:id="rId7"/>
    <p:sldId id="632" r:id="rId8"/>
    <p:sldId id="633" r:id="rId9"/>
    <p:sldId id="584" r:id="rId10"/>
    <p:sldId id="634" r:id="rId11"/>
    <p:sldId id="585" r:id="rId12"/>
    <p:sldId id="629" r:id="rId13"/>
    <p:sldId id="635" r:id="rId14"/>
    <p:sldId id="586" r:id="rId15"/>
    <p:sldId id="636" r:id="rId16"/>
    <p:sldId id="637" r:id="rId17"/>
    <p:sldId id="627" r:id="rId18"/>
    <p:sldId id="335" r:id="rId19"/>
    <p:sldId id="614" r:id="rId20"/>
    <p:sldId id="638" r:id="rId21"/>
    <p:sldId id="639" r:id="rId22"/>
    <p:sldId id="640" r:id="rId23"/>
    <p:sldId id="630" r:id="rId24"/>
    <p:sldId id="590" r:id="rId25"/>
    <p:sldId id="359" r:id="rId26"/>
    <p:sldId id="603" r:id="rId27"/>
    <p:sldId id="606" r:id="rId28"/>
    <p:sldId id="641" r:id="rId29"/>
    <p:sldId id="609" r:id="rId30"/>
    <p:sldId id="628" r:id="rId31"/>
    <p:sldId id="608" r:id="rId32"/>
    <p:sldId id="618" r:id="rId33"/>
    <p:sldId id="642" r:id="rId34"/>
    <p:sldId id="619" r:id="rId35"/>
    <p:sldId id="620" r:id="rId36"/>
    <p:sldId id="621" r:id="rId37"/>
    <p:sldId id="622" r:id="rId38"/>
    <p:sldId id="361" r:id="rId39"/>
    <p:sldId id="369" r:id="rId40"/>
    <p:sldId id="610" r:id="rId41"/>
    <p:sldId id="643" r:id="rId42"/>
    <p:sldId id="612" r:id="rId43"/>
    <p:sldId id="613" r:id="rId44"/>
    <p:sldId id="623" r:id="rId45"/>
    <p:sldId id="624" r:id="rId46"/>
    <p:sldId id="362" r:id="rId47"/>
    <p:sldId id="436" r:id="rId48"/>
    <p:sldId id="370"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AE58830-5E9B-F543-88AC-16816796E5E6}">
          <p14:sldIdLst>
            <p14:sldId id="256"/>
            <p14:sldId id="325"/>
            <p14:sldId id="357"/>
            <p14:sldId id="583"/>
            <p14:sldId id="631"/>
            <p14:sldId id="632"/>
            <p14:sldId id="633"/>
            <p14:sldId id="584"/>
            <p14:sldId id="634"/>
            <p14:sldId id="585"/>
            <p14:sldId id="629"/>
            <p14:sldId id="635"/>
            <p14:sldId id="586"/>
            <p14:sldId id="636"/>
            <p14:sldId id="637"/>
            <p14:sldId id="627"/>
            <p14:sldId id="335"/>
            <p14:sldId id="614"/>
            <p14:sldId id="638"/>
            <p14:sldId id="639"/>
            <p14:sldId id="640"/>
            <p14:sldId id="630"/>
            <p14:sldId id="590"/>
            <p14:sldId id="359"/>
            <p14:sldId id="603"/>
            <p14:sldId id="606"/>
            <p14:sldId id="641"/>
            <p14:sldId id="609"/>
            <p14:sldId id="628"/>
            <p14:sldId id="608"/>
            <p14:sldId id="618"/>
            <p14:sldId id="642"/>
            <p14:sldId id="619"/>
            <p14:sldId id="620"/>
            <p14:sldId id="621"/>
            <p14:sldId id="622"/>
          </p14:sldIdLst>
        </p14:section>
        <p14:section name="实验" id="{DDE0ADF9-383F-6F43-A357-29B9CE66D861}">
          <p14:sldIdLst>
            <p14:sldId id="361"/>
            <p14:sldId id="369"/>
            <p14:sldId id="610"/>
            <p14:sldId id="643"/>
            <p14:sldId id="612"/>
            <p14:sldId id="613"/>
            <p14:sldId id="623"/>
            <p14:sldId id="624"/>
            <p14:sldId id="362"/>
            <p14:sldId id="436"/>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F0F5"/>
    <a:srgbClr val="DFE1EE"/>
    <a:srgbClr val="E9EEF1"/>
    <a:srgbClr val="FFD580"/>
    <a:srgbClr val="FF7F7F"/>
    <a:srgbClr val="0093C9"/>
    <a:srgbClr val="EE6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3" autoAdjust="0"/>
    <p:restoredTop sz="82332" autoAdjust="0"/>
  </p:normalViewPr>
  <p:slideViewPr>
    <p:cSldViewPr snapToGrid="0" snapToObjects="1">
      <p:cViewPr varScale="1">
        <p:scale>
          <a:sx n="93" d="100"/>
          <a:sy n="93" d="100"/>
        </p:scale>
        <p:origin x="1530" y="84"/>
      </p:cViewPr>
      <p:guideLst/>
    </p:cSldViewPr>
  </p:slideViewPr>
  <p:notesTextViewPr>
    <p:cViewPr>
      <p:scale>
        <a:sx n="170" d="100"/>
        <a:sy n="170" d="100"/>
      </p:scale>
      <p:origin x="0" y="0"/>
    </p:cViewPr>
  </p:notesTextViewPr>
  <p:sorterViewPr>
    <p:cViewPr>
      <p:scale>
        <a:sx n="80" d="100"/>
        <a:sy n="80" d="100"/>
      </p:scale>
      <p:origin x="0" y="0"/>
    </p:cViewPr>
  </p:sorterViewPr>
  <p:notesViewPr>
    <p:cSldViewPr snapToGrid="0" snapToObjects="1">
      <p:cViewPr varScale="1">
        <p:scale>
          <a:sx n="97" d="100"/>
          <a:sy n="97" d="100"/>
        </p:scale>
        <p:origin x="3688" y="20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E4969-F41E-D640-A298-1235BD612A54}" type="datetimeFigureOut">
              <a:rPr kumimoji="1" lang="zh-CN" altLang="en-US" smtClean="0"/>
              <a:t>2024/3/11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69E83B-95BE-ED40-9990-276629BC7DCE}"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962A7-98BB-7843-824D-A12209056882}"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7718-CD55-8442-A98A-4AB47C5338C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1D2129"/>
                </a:solidFill>
                <a:effectLst/>
              </a:rPr>
              <a:t>当前的浏览器内推理系统不能有效地利用先进的网络编程技术并为各种客户端设备</a:t>
            </a:r>
            <a:r>
              <a:rPr lang="zh-CN" altLang="en-US" sz="2400" b="1" dirty="0">
                <a:solidFill>
                  <a:srgbClr val="DF2A3F"/>
                </a:solidFill>
                <a:effectLst/>
              </a:rPr>
              <a:t>定制内核</a:t>
            </a:r>
            <a:r>
              <a:rPr lang="zh-CN" altLang="en-US" sz="2400" dirty="0">
                <a:solidFill>
                  <a:srgbClr val="1D2129"/>
                </a:solidFill>
                <a:effectLst/>
              </a:rPr>
              <a:t>，导致性能次优。</a:t>
            </a:r>
            <a:endParaRPr lang="en-US" altLang="zh-CN" sz="2400" dirty="0">
              <a:solidFill>
                <a:srgbClr val="1D212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1D2129"/>
                </a:solidFill>
                <a:effectLst/>
              </a:rPr>
              <a:t>本文提出</a:t>
            </a:r>
            <a:r>
              <a:rPr lang="en-US" altLang="zh-CN" sz="2400" dirty="0" err="1">
                <a:solidFill>
                  <a:srgbClr val="0D0D0D"/>
                </a:solidFill>
                <a:effectLst/>
              </a:rPr>
              <a:t>nn-JIT.web</a:t>
            </a:r>
            <a:r>
              <a:rPr lang="zh-CN" altLang="en-US" sz="2400" dirty="0">
                <a:solidFill>
                  <a:srgbClr val="0D0D0D"/>
                </a:solidFill>
                <a:effectLst/>
              </a:rPr>
              <a:t>内核优化，根据每个设备的具体特性来动态优化</a:t>
            </a:r>
            <a:r>
              <a:rPr lang="en-US" altLang="zh-CN" sz="2400" dirty="0">
                <a:solidFill>
                  <a:srgbClr val="0D0D0D"/>
                </a:solidFill>
                <a:effectLst/>
              </a:rPr>
              <a:t>DL</a:t>
            </a:r>
            <a:r>
              <a:rPr lang="zh-CN" altLang="en-US" sz="2400" dirty="0">
                <a:solidFill>
                  <a:srgbClr val="0D0D0D"/>
                </a:solidFill>
                <a:effectLst/>
              </a:rPr>
              <a:t>模型的运行。</a:t>
            </a:r>
            <a:endParaRPr lang="zh-CN" altLang="en-US" sz="2400" dirty="0">
              <a:effectLst/>
            </a:endParaRPr>
          </a:p>
          <a:p>
            <a:endParaRPr lang="zh-CN" altLang="en-US" sz="1600" dirty="0"/>
          </a:p>
        </p:txBody>
      </p:sp>
      <p:sp>
        <p:nvSpPr>
          <p:cNvPr id="4" name="Slide Number Placeholder 3"/>
          <p:cNvSpPr>
            <a:spLocks noGrp="1"/>
          </p:cNvSpPr>
          <p:nvPr>
            <p:ph type="sldNum" sz="quarter" idx="5"/>
          </p:nvPr>
        </p:nvSpPr>
        <p:spPr/>
        <p:txBody>
          <a:bodyPr/>
          <a:lstStyle/>
          <a:p>
            <a:fld id="{E1867718-CD55-8442-A98A-4AB47C5338C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但是这些框架内发出的内核通常是手写的，或者是从原生</a:t>
            </a:r>
            <a:r>
              <a:rPr lang="en-US" altLang="zh-CN" b="0" i="0" dirty="0">
                <a:solidFill>
                  <a:srgbClr val="1D2129"/>
                </a:solidFill>
                <a:effectLst/>
                <a:latin typeface="PingFangSC-Regular"/>
              </a:rPr>
              <a:t>DL</a:t>
            </a:r>
            <a:r>
              <a:rPr lang="zh-CN" altLang="en-US" b="0" i="0" dirty="0">
                <a:solidFill>
                  <a:srgbClr val="1D2129"/>
                </a:solidFill>
                <a:effectLst/>
                <a:latin typeface="PingFangSC-Regular"/>
              </a:rPr>
              <a:t>框架中移植的，例如</a:t>
            </a:r>
            <a:r>
              <a:rPr lang="en-US" altLang="zh-CN" b="0" i="0" dirty="0" err="1">
                <a:solidFill>
                  <a:srgbClr val="1D2129"/>
                </a:solidFill>
                <a:effectLst/>
                <a:latin typeface="PingFangSC-Regular"/>
              </a:rPr>
              <a:t>TensorFlowjs</a:t>
            </a:r>
            <a:r>
              <a:rPr lang="zh-CN" altLang="en-US" b="0" i="0" dirty="0">
                <a:solidFill>
                  <a:srgbClr val="1D2129"/>
                </a:solidFill>
                <a:effectLst/>
                <a:latin typeface="PingFangSC-Regular"/>
              </a:rPr>
              <a:t>。为了优化生成内核，出现了</a:t>
            </a:r>
            <a:r>
              <a:rPr lang="en-US" altLang="zh-CN" b="0" i="0" dirty="0">
                <a:solidFill>
                  <a:srgbClr val="1D2129"/>
                </a:solidFill>
                <a:effectLst/>
                <a:latin typeface="PingFangSC-Regular"/>
              </a:rPr>
              <a:t>TVM</a:t>
            </a:r>
            <a:r>
              <a:rPr lang="zh-CN" altLang="en-US" b="0" i="0" dirty="0">
                <a:solidFill>
                  <a:srgbClr val="1D2129"/>
                </a:solidFill>
                <a:effectLst/>
                <a:latin typeface="PingFangSC-Regular"/>
              </a:rPr>
              <a:t>等</a:t>
            </a:r>
            <a:r>
              <a:rPr lang="en-US" altLang="zh-CN" b="0" i="0" dirty="0">
                <a:solidFill>
                  <a:srgbClr val="1D2129"/>
                </a:solidFill>
                <a:effectLst/>
                <a:latin typeface="PingFangSC-Regular"/>
              </a:rPr>
              <a:t>DL</a:t>
            </a:r>
            <a:r>
              <a:rPr lang="zh-CN" altLang="en-US" b="0" i="0" dirty="0">
                <a:solidFill>
                  <a:srgbClr val="1D2129"/>
                </a:solidFill>
                <a:effectLst/>
                <a:latin typeface="PingFangSC-Regular"/>
              </a:rPr>
              <a:t>编译器，以支持在</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甚至</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中实现的生成和优化内核。但是</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应用程序运行在各类不同硬件上，而不同的硬件适合不同的内核实现，然而他们都是</a:t>
            </a:r>
            <a:r>
              <a:rPr lang="en-US" altLang="zh-CN" b="0" i="0" dirty="0">
                <a:solidFill>
                  <a:srgbClr val="1D2129"/>
                </a:solidFill>
                <a:effectLst/>
                <a:latin typeface="PingFangSC-Regular"/>
              </a:rPr>
              <a:t>one for all </a:t>
            </a:r>
            <a:r>
              <a:rPr lang="zh-CN" altLang="en-US" b="0" i="0" dirty="0">
                <a:solidFill>
                  <a:srgbClr val="1D2129"/>
                </a:solidFill>
                <a:effectLst/>
                <a:latin typeface="PingFangSC-Regular"/>
              </a:rPr>
              <a:t>内核不能够动态适应不同设备的性能，导致调优内核的性能也不是最优的。如左图所示，归一化后，内核执行时延都是高于本文的方法。</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1D2129"/>
              </a:solidFill>
              <a:effectLs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10</a:t>
            </a:fld>
            <a:endParaRPr lang="en-US"/>
          </a:p>
        </p:txBody>
      </p:sp>
    </p:spTree>
    <p:extLst>
      <p:ext uri="{BB962C8B-B14F-4D97-AF65-F5344CB8AC3E}">
        <p14:creationId xmlns:p14="http://schemas.microsoft.com/office/powerpoint/2010/main" val="346434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6B55-80BE-E7AC-E70C-B53F8EE843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8AC494-892A-8622-1DE0-063338BAF2E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8976EE-879C-AE53-FF2D-31D369A7ED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但是</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应用程序运行在各类不同硬件上，而不同的硬件适合不同的内核实现，由于他们都是</a:t>
            </a:r>
            <a:r>
              <a:rPr lang="en-US" altLang="zh-CN" b="0" i="0" dirty="0">
                <a:solidFill>
                  <a:srgbClr val="1D2129"/>
                </a:solidFill>
                <a:effectLst/>
                <a:latin typeface="PingFangSC-Regular"/>
              </a:rPr>
              <a:t>one for all </a:t>
            </a:r>
            <a:r>
              <a:rPr lang="zh-CN" altLang="en-US" b="0" i="0" dirty="0">
                <a:solidFill>
                  <a:srgbClr val="1D2129"/>
                </a:solidFill>
                <a:effectLst/>
                <a:latin typeface="PingFangSC-Regular"/>
              </a:rPr>
              <a:t>内核不能够动态适应不同设备的性能，导致调优内核的性能也不是最优的。如左图所示，归一化后，内核执行时延都是高于本文的方法。</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考虑</a:t>
            </a:r>
            <a:r>
              <a:rPr lang="en-US" altLang="zh-CN" b="0" i="0" dirty="0">
                <a:solidFill>
                  <a:srgbClr val="1D2129"/>
                </a:solidFill>
                <a:effectLst/>
                <a:latin typeface="PingFangSC-Regular"/>
              </a:rPr>
              <a:t>one for each </a:t>
            </a:r>
            <a:r>
              <a:rPr lang="zh-CN" altLang="en-US" b="0" i="0" dirty="0">
                <a:solidFill>
                  <a:srgbClr val="1D2129"/>
                </a:solidFill>
                <a:effectLst/>
                <a:latin typeface="PingFangSC-Regular"/>
              </a:rPr>
              <a:t>这个解决方案也是不可行的。作者基于</a:t>
            </a:r>
            <a:r>
              <a:rPr lang="en-US" altLang="zh-CN" b="0" i="0" dirty="0">
                <a:solidFill>
                  <a:srgbClr val="1D2129"/>
                </a:solidFill>
                <a:effectLst/>
                <a:latin typeface="PingFangSC-Regular"/>
              </a:rPr>
              <a:t>TVM</a:t>
            </a:r>
            <a:r>
              <a:rPr lang="zh-CN" altLang="en-US" b="0" i="0" dirty="0">
                <a:solidFill>
                  <a:srgbClr val="1D2129"/>
                </a:solidFill>
                <a:effectLst/>
                <a:latin typeface="PingFangSC-Regular"/>
              </a:rPr>
              <a:t>评估了</a:t>
            </a:r>
            <a:r>
              <a:rPr lang="en-US" altLang="zh-CN" b="0" i="0" dirty="0">
                <a:solidFill>
                  <a:srgbClr val="1D2129"/>
                </a:solidFill>
                <a:effectLst/>
                <a:latin typeface="PingFangSC-Regular"/>
              </a:rPr>
              <a:t>AMD 5800H CPU</a:t>
            </a:r>
            <a:r>
              <a:rPr lang="zh-CN" altLang="en-US" b="0" i="0" dirty="0">
                <a:solidFill>
                  <a:srgbClr val="1D2129"/>
                </a:solidFill>
                <a:effectLst/>
                <a:latin typeface="PingFangSC-Regular"/>
              </a:rPr>
              <a:t>设备上</a:t>
            </a:r>
            <a:r>
              <a:rPr lang="en-US" altLang="zh-CN" b="0" i="0" dirty="0" err="1">
                <a:solidFill>
                  <a:srgbClr val="1D2129"/>
                </a:solidFill>
                <a:effectLst/>
                <a:latin typeface="PingFangSC-Regular"/>
              </a:rPr>
              <a:t>MatMul</a:t>
            </a:r>
            <a:r>
              <a:rPr lang="zh-CN" altLang="en-US" b="0" i="0" dirty="0">
                <a:solidFill>
                  <a:srgbClr val="1D2129"/>
                </a:solidFill>
                <a:effectLst/>
                <a:latin typeface="PingFangSC-Regular"/>
              </a:rPr>
              <a:t>内核优化内核生成时间。找到高性能 </a:t>
            </a:r>
            <a:r>
              <a:rPr lang="en-US" altLang="zh-CN" b="0" i="0" dirty="0">
                <a:solidFill>
                  <a:srgbClr val="1D2129"/>
                </a:solidFill>
                <a:effectLst/>
                <a:latin typeface="PingFangSC-Regular"/>
              </a:rPr>
              <a:t>(29.2 GFLOP/sec) </a:t>
            </a:r>
            <a:r>
              <a:rPr lang="zh-CN" altLang="en-US" b="0" i="0" dirty="0">
                <a:solidFill>
                  <a:srgbClr val="1D2129"/>
                </a:solidFill>
                <a:effectLst/>
                <a:latin typeface="PingFangSC-Regular"/>
              </a:rPr>
              <a:t>内核需要近 </a:t>
            </a:r>
            <a:r>
              <a:rPr lang="en-US" altLang="zh-CN" b="0" i="0" dirty="0">
                <a:solidFill>
                  <a:srgbClr val="1D2129"/>
                </a:solidFill>
                <a:effectLst/>
                <a:latin typeface="PingFangSC-Regular"/>
              </a:rPr>
              <a:t>2 </a:t>
            </a:r>
            <a:r>
              <a:rPr lang="zh-CN" altLang="en-US" b="0" i="0" dirty="0">
                <a:solidFill>
                  <a:srgbClr val="1D2129"/>
                </a:solidFill>
                <a:effectLst/>
                <a:latin typeface="PingFangSC-Regular"/>
              </a:rPr>
              <a:t>小时，调整轮数为 </a:t>
            </a:r>
            <a:r>
              <a:rPr lang="en-US" altLang="zh-CN" b="0" i="0" dirty="0">
                <a:solidFill>
                  <a:srgbClr val="1D2129"/>
                </a:solidFill>
                <a:effectLst/>
                <a:latin typeface="PingFangSC-Regular"/>
              </a:rPr>
              <a:t>437</a:t>
            </a:r>
            <a:r>
              <a:rPr lang="zh-CN" altLang="en-US" b="0" i="0" dirty="0">
                <a:solidFill>
                  <a:srgbClr val="1D2129"/>
                </a:solidFill>
                <a:effectLst/>
                <a:latin typeface="PingFangSC-Regular"/>
              </a:rPr>
              <a:t>。通常，部署的模型包含几十个内核。对于客户端多样性很大的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场景，这完全是不可行的。</a:t>
            </a:r>
            <a:endParaRPr lang="en-US" altLang="zh-CN" b="0" i="0" dirty="0">
              <a:solidFill>
                <a:srgbClr val="1D2129"/>
              </a:solidFill>
              <a:effectLst/>
              <a:latin typeface="PingFangSC-Regular"/>
            </a:endParaRPr>
          </a:p>
        </p:txBody>
      </p:sp>
      <p:sp>
        <p:nvSpPr>
          <p:cNvPr id="4" name="灯片编号占位符 3">
            <a:extLst>
              <a:ext uri="{FF2B5EF4-FFF2-40B4-BE49-F238E27FC236}">
                <a16:creationId xmlns:a16="http://schemas.microsoft.com/office/drawing/2014/main" id="{02C3E931-A855-FF70-F700-58D3FEE51C0A}"/>
              </a:ext>
            </a:extLst>
          </p:cNvPr>
          <p:cNvSpPr>
            <a:spLocks noGrp="1"/>
          </p:cNvSpPr>
          <p:nvPr>
            <p:ph type="sldNum" sz="quarter" idx="5"/>
          </p:nvPr>
        </p:nvSpPr>
        <p:spPr/>
        <p:txBody>
          <a:bodyPr/>
          <a:lstStyle/>
          <a:p>
            <a:fld id="{E1867718-CD55-8442-A98A-4AB47C5338C0}" type="slidenum">
              <a:rPr lang="en-US" smtClean="0"/>
              <a:t>11</a:t>
            </a:fld>
            <a:endParaRPr lang="en-US"/>
          </a:p>
        </p:txBody>
      </p:sp>
    </p:spTree>
    <p:extLst>
      <p:ext uri="{BB962C8B-B14F-4D97-AF65-F5344CB8AC3E}">
        <p14:creationId xmlns:p14="http://schemas.microsoft.com/office/powerpoint/2010/main" val="125539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DECE-5DA4-453F-A5F3-1685DC2DDB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E8B7900-A2BF-0DBC-C20A-DF4AD95B77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9BBBCC-D8A9-F022-19F9-A4A53B162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考虑</a:t>
            </a:r>
            <a:r>
              <a:rPr lang="en-US" altLang="zh-CN" b="0" i="0" dirty="0">
                <a:solidFill>
                  <a:srgbClr val="1D2129"/>
                </a:solidFill>
                <a:effectLst/>
                <a:latin typeface="PingFangSC-Regular"/>
              </a:rPr>
              <a:t>one for each </a:t>
            </a:r>
            <a:r>
              <a:rPr lang="zh-CN" altLang="en-US" b="0" i="0" dirty="0">
                <a:solidFill>
                  <a:srgbClr val="1D2129"/>
                </a:solidFill>
                <a:effectLst/>
                <a:latin typeface="PingFangSC-Regular"/>
              </a:rPr>
              <a:t>这个解决方案也是不可行的。作者基于</a:t>
            </a:r>
            <a:r>
              <a:rPr lang="en-US" altLang="zh-CN" b="0" i="0" dirty="0">
                <a:solidFill>
                  <a:srgbClr val="1D2129"/>
                </a:solidFill>
                <a:effectLst/>
                <a:latin typeface="PingFangSC-Regular"/>
              </a:rPr>
              <a:t>TVM</a:t>
            </a:r>
            <a:r>
              <a:rPr lang="zh-CN" altLang="en-US" b="0" i="0" dirty="0">
                <a:solidFill>
                  <a:srgbClr val="1D2129"/>
                </a:solidFill>
                <a:effectLst/>
                <a:latin typeface="PingFangSC-Regular"/>
              </a:rPr>
              <a:t>评估了</a:t>
            </a:r>
            <a:r>
              <a:rPr lang="en-US" altLang="zh-CN" b="0" i="0" dirty="0">
                <a:solidFill>
                  <a:srgbClr val="1D2129"/>
                </a:solidFill>
                <a:effectLst/>
                <a:latin typeface="PingFangSC-Regular"/>
              </a:rPr>
              <a:t>AMD 5800H CPU</a:t>
            </a:r>
            <a:r>
              <a:rPr lang="zh-CN" altLang="en-US" b="0" i="0" dirty="0">
                <a:solidFill>
                  <a:srgbClr val="1D2129"/>
                </a:solidFill>
                <a:effectLst/>
                <a:latin typeface="PingFangSC-Regular"/>
              </a:rPr>
              <a:t>设备上</a:t>
            </a:r>
            <a:r>
              <a:rPr lang="en-US" altLang="zh-CN" b="0" i="0" dirty="0" err="1">
                <a:solidFill>
                  <a:srgbClr val="1D2129"/>
                </a:solidFill>
                <a:effectLst/>
                <a:latin typeface="PingFangSC-Regular"/>
              </a:rPr>
              <a:t>MatMul</a:t>
            </a:r>
            <a:r>
              <a:rPr lang="zh-CN" altLang="en-US" b="0" i="0" dirty="0">
                <a:solidFill>
                  <a:srgbClr val="1D2129"/>
                </a:solidFill>
                <a:effectLst/>
                <a:latin typeface="PingFangSC-Regular"/>
              </a:rPr>
              <a:t>内核优化内核生成时间。找到高性能 </a:t>
            </a:r>
            <a:r>
              <a:rPr lang="en-US" altLang="zh-CN" b="0" i="0" dirty="0">
                <a:solidFill>
                  <a:srgbClr val="1D2129"/>
                </a:solidFill>
                <a:effectLst/>
                <a:latin typeface="PingFangSC-Regular"/>
              </a:rPr>
              <a:t>(29.2 GFLOP/sec) </a:t>
            </a:r>
            <a:r>
              <a:rPr lang="zh-CN" altLang="en-US" b="0" i="0" dirty="0">
                <a:solidFill>
                  <a:srgbClr val="1D2129"/>
                </a:solidFill>
                <a:effectLst/>
                <a:latin typeface="PingFangSC-Regular"/>
              </a:rPr>
              <a:t>内核需要近 </a:t>
            </a:r>
            <a:r>
              <a:rPr lang="en-US" altLang="zh-CN" b="0" i="0" dirty="0">
                <a:solidFill>
                  <a:srgbClr val="1D2129"/>
                </a:solidFill>
                <a:effectLst/>
                <a:latin typeface="PingFangSC-Regular"/>
              </a:rPr>
              <a:t>2 </a:t>
            </a:r>
            <a:r>
              <a:rPr lang="zh-CN" altLang="en-US" b="0" i="0" dirty="0">
                <a:solidFill>
                  <a:srgbClr val="1D2129"/>
                </a:solidFill>
                <a:effectLst/>
                <a:latin typeface="PingFangSC-Regular"/>
              </a:rPr>
              <a:t>小时，调整轮数为 </a:t>
            </a:r>
            <a:r>
              <a:rPr lang="en-US" altLang="zh-CN" b="0" i="0" dirty="0">
                <a:solidFill>
                  <a:srgbClr val="1D2129"/>
                </a:solidFill>
                <a:effectLst/>
                <a:latin typeface="PingFangSC-Regular"/>
              </a:rPr>
              <a:t>437</a:t>
            </a:r>
            <a:r>
              <a:rPr lang="zh-CN" altLang="en-US" b="0" i="0" dirty="0">
                <a:solidFill>
                  <a:srgbClr val="1D2129"/>
                </a:solidFill>
                <a:effectLst/>
                <a:latin typeface="PingFangSC-Regular"/>
              </a:rPr>
              <a:t>。通常，部署的模型包含几十个内核。对于客户端多样性很大的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场景，实现的成本过高。</a:t>
            </a:r>
            <a:endParaRPr lang="en-US" altLang="zh-CN" b="0" i="0" dirty="0">
              <a:solidFill>
                <a:srgbClr val="1D2129"/>
              </a:solidFill>
              <a:effectLst/>
              <a:latin typeface="PingFangSC-Regular"/>
            </a:endParaRPr>
          </a:p>
        </p:txBody>
      </p:sp>
      <p:sp>
        <p:nvSpPr>
          <p:cNvPr id="4" name="灯片编号占位符 3">
            <a:extLst>
              <a:ext uri="{FF2B5EF4-FFF2-40B4-BE49-F238E27FC236}">
                <a16:creationId xmlns:a16="http://schemas.microsoft.com/office/drawing/2014/main" id="{01B1D1B3-289C-B34C-632E-E3F6FFBF681A}"/>
              </a:ext>
            </a:extLst>
          </p:cNvPr>
          <p:cNvSpPr>
            <a:spLocks noGrp="1"/>
          </p:cNvSpPr>
          <p:nvPr>
            <p:ph type="sldNum" sz="quarter" idx="5"/>
          </p:nvPr>
        </p:nvSpPr>
        <p:spPr/>
        <p:txBody>
          <a:bodyPr/>
          <a:lstStyle/>
          <a:p>
            <a:fld id="{E1867718-CD55-8442-A98A-4AB47C5338C0}" type="slidenum">
              <a:rPr lang="en-US" smtClean="0"/>
              <a:t>12</a:t>
            </a:fld>
            <a:endParaRPr lang="en-US"/>
          </a:p>
        </p:txBody>
      </p:sp>
    </p:spTree>
    <p:extLst>
      <p:ext uri="{BB962C8B-B14F-4D97-AF65-F5344CB8AC3E}">
        <p14:creationId xmlns:p14="http://schemas.microsoft.com/office/powerpoint/2010/main" val="361442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l">
              <a:spcBef>
                <a:spcPts val="0"/>
              </a:spcBef>
              <a:spcAft>
                <a:spcPts val="0"/>
              </a:spcAft>
            </a:pPr>
            <a:r>
              <a:rPr lang="zh-CN" altLang="en-US" dirty="0">
                <a:solidFill>
                  <a:srgbClr val="0D0D0D"/>
                </a:solidFill>
                <a:effectLst/>
              </a:rPr>
              <a:t>然后作者总结了内核优化成本巨大的两个主要原因，</a:t>
            </a:r>
            <a:r>
              <a:rPr lang="zh-CN" altLang="en-US" b="1" dirty="0">
                <a:solidFill>
                  <a:srgbClr val="0D0D0D"/>
                </a:solidFill>
                <a:effectLst/>
              </a:rPr>
              <a:t>内核优化空间过大和</a:t>
            </a:r>
            <a:r>
              <a:rPr lang="en-US" altLang="zh-CN" dirty="0">
                <a:effectLst/>
              </a:rPr>
              <a:t>.</a:t>
            </a:r>
            <a:r>
              <a:rPr lang="zh-CN" altLang="en-US" b="1" dirty="0">
                <a:solidFill>
                  <a:srgbClr val="0D0D0D"/>
                </a:solidFill>
                <a:effectLst/>
              </a:rPr>
              <a:t>膨胀的张量编译过程。</a:t>
            </a:r>
            <a:endParaRPr lang="zh-CN" altLang="en-US" dirty="0">
              <a:effectLst/>
            </a:endParaRPr>
          </a:p>
          <a:p>
            <a:pPr marL="0" marR="0" algn="l">
              <a:spcBef>
                <a:spcPts val="0"/>
              </a:spcBef>
              <a:spcAft>
                <a:spcPts val="0"/>
              </a:spcAft>
            </a:pPr>
            <a:r>
              <a:rPr lang="zh-CN" altLang="en-US" dirty="0">
                <a:solidFill>
                  <a:srgbClr val="0D0D0D"/>
                </a:solidFill>
                <a:effectLst/>
              </a:rPr>
              <a:t>从图中常规的张量编译过程来分析，张量级别的操作是定义了计算的高级语义，下面的内核优化空间是针对上面张量操作进行的，目的是生成有效的低级代码，这些代码可以高效地在硬件上执行。简单的说，张量定义了要做什么计算，而内核定义了如何在硬件上做这些计算。所以内核通常需要根据目标硬件平台的特定特性进行优化，以提高性能和效率。也就是探索搜索空间的步骤。</a:t>
            </a:r>
            <a:endParaRPr lang="zh-CN" altLang="en-US" dirty="0">
              <a:effectLst/>
            </a:endParaRPr>
          </a:p>
          <a:p>
            <a:pPr marL="0" marR="0" algn="l">
              <a:spcBef>
                <a:spcPts val="0"/>
              </a:spcBef>
              <a:spcAft>
                <a:spcPts val="0"/>
              </a:spcAft>
            </a:pPr>
            <a:r>
              <a:rPr lang="zh-CN" altLang="en-US" dirty="0">
                <a:solidFill>
                  <a:srgbClr val="0D0D0D"/>
                </a:solidFill>
                <a:effectLst/>
              </a:rPr>
              <a:t>优化空间大是因为一个内核有不同的实现方式，如循环展开的级别、数据块的大小等，都可以有多个选择，组合这些维度就会导致巨大的配置空间。</a:t>
            </a:r>
            <a:endParaRPr lang="zh-CN" altLang="en-US" dirty="0">
              <a:effectLst/>
            </a:endParaRPr>
          </a:p>
          <a:p>
            <a:pPr marL="0" marR="0" algn="l">
              <a:spcBef>
                <a:spcPts val="0"/>
              </a:spcBef>
              <a:spcAft>
                <a:spcPts val="0"/>
              </a:spcAft>
            </a:pPr>
            <a:r>
              <a:rPr lang="zh-CN" altLang="en-US" dirty="0">
                <a:solidFill>
                  <a:srgbClr val="0D0D0D"/>
                </a:solidFill>
                <a:effectLst/>
              </a:rPr>
              <a:t>第二个原因是从张量的中间表示到最终的编译目标之间的转换过程存在冗余的步骤，导致整体编译效率下降。</a:t>
            </a:r>
            <a:endParaRPr lang="zh-CN" alt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13</a:t>
            </a:fld>
            <a:endParaRPr lang="en-US"/>
          </a:p>
        </p:txBody>
      </p:sp>
    </p:spTree>
    <p:extLst>
      <p:ext uri="{BB962C8B-B14F-4D97-AF65-F5344CB8AC3E}">
        <p14:creationId xmlns:p14="http://schemas.microsoft.com/office/powerpoint/2010/main" val="342354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4A18-ADEA-6F04-703E-E3037E5228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065A53-F21B-2A53-9F9B-2928B0188F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B6A5AED-09AC-8B20-985B-B2C970EA91A1}"/>
              </a:ext>
            </a:extLst>
          </p:cNvPr>
          <p:cNvSpPr>
            <a:spLocks noGrp="1"/>
          </p:cNvSpPr>
          <p:nvPr>
            <p:ph type="body" idx="1"/>
          </p:nvPr>
        </p:nvSpPr>
        <p:spPr/>
        <p:txBody>
          <a:bodyPr/>
          <a:lstStyle/>
          <a:p>
            <a:pPr marL="0" marR="0" algn="l">
              <a:spcBef>
                <a:spcPts val="0"/>
              </a:spcBef>
              <a:spcAft>
                <a:spcPts val="0"/>
              </a:spcAft>
            </a:pPr>
            <a:r>
              <a:rPr lang="zh-CN" altLang="en-US" dirty="0">
                <a:solidFill>
                  <a:srgbClr val="0D0D0D"/>
                </a:solidFill>
                <a:effectLst/>
              </a:rPr>
              <a:t>然后作者总结了内核优化成本巨大的两个主要原因，</a:t>
            </a:r>
            <a:r>
              <a:rPr lang="zh-CN" altLang="en-US" b="1" dirty="0">
                <a:solidFill>
                  <a:srgbClr val="0D0D0D"/>
                </a:solidFill>
                <a:effectLst/>
              </a:rPr>
              <a:t>内核优化空间过大和</a:t>
            </a:r>
            <a:r>
              <a:rPr lang="en-US" altLang="zh-CN" dirty="0">
                <a:effectLst/>
              </a:rPr>
              <a:t>.</a:t>
            </a:r>
            <a:r>
              <a:rPr lang="zh-CN" altLang="en-US" b="1" dirty="0">
                <a:solidFill>
                  <a:srgbClr val="0D0D0D"/>
                </a:solidFill>
                <a:effectLst/>
              </a:rPr>
              <a:t>膨胀的张量编译过程。</a:t>
            </a:r>
            <a:endParaRPr lang="zh-CN" altLang="en-US" dirty="0">
              <a:effectLst/>
            </a:endParaRPr>
          </a:p>
          <a:p>
            <a:pPr marL="0" marR="0" algn="l">
              <a:spcBef>
                <a:spcPts val="0"/>
              </a:spcBef>
              <a:spcAft>
                <a:spcPts val="0"/>
              </a:spcAft>
            </a:pPr>
            <a:r>
              <a:rPr lang="zh-CN" altLang="en-US" dirty="0">
                <a:solidFill>
                  <a:srgbClr val="0D0D0D"/>
                </a:solidFill>
                <a:effectLst/>
              </a:rPr>
              <a:t>从图中通用的张量编译过程来分析，张量级别的操作是定义了计算的高级语义，下面的内核优化空间是针对上面张量操作进行的，目的是生成有效的低级代码，这些代码可以高效地在硬件上执行。简单的说，张量定义了要做什么计算，而内核定义了如何在硬件上做这些计算。所以内核通常需要根据目标硬件平台的特定特性进行优化，以提高性能和效率。也就是探索搜索空间的步骤。</a:t>
            </a:r>
            <a:endParaRPr lang="zh-CN" altLang="en-US" dirty="0">
              <a:effectLst/>
            </a:endParaRPr>
          </a:p>
          <a:p>
            <a:pPr marL="0" marR="0" algn="l">
              <a:spcBef>
                <a:spcPts val="0"/>
              </a:spcBef>
              <a:spcAft>
                <a:spcPts val="0"/>
              </a:spcAft>
            </a:pPr>
            <a:r>
              <a:rPr lang="zh-CN" altLang="en-US" dirty="0">
                <a:solidFill>
                  <a:srgbClr val="0D0D0D"/>
                </a:solidFill>
                <a:effectLst/>
              </a:rPr>
              <a:t>优化空间大是因为一个内核有不同的实现方式，如循环展开的级别、数据块的大小等，都可以有多个选择，组合这些维度就会导致巨大的配置空间。</a:t>
            </a:r>
            <a:endParaRPr lang="zh-CN" altLang="en-US" dirty="0">
              <a:effectLst/>
            </a:endParaRPr>
          </a:p>
          <a:p>
            <a:pPr marL="0" marR="0" algn="l">
              <a:spcBef>
                <a:spcPts val="0"/>
              </a:spcBef>
              <a:spcAft>
                <a:spcPts val="0"/>
              </a:spcAft>
            </a:pPr>
            <a:r>
              <a:rPr lang="zh-CN" altLang="en-US" dirty="0">
                <a:solidFill>
                  <a:srgbClr val="0D0D0D"/>
                </a:solidFill>
                <a:effectLst/>
              </a:rPr>
              <a:t>第二个原因是从张量的中间表示到最终的编译目标之间的转换过程存在冗余的步骤，导致整体编译效率下降。</a:t>
            </a:r>
            <a:endParaRPr lang="zh-CN" alt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DE8BF32C-285B-2F2E-C536-8384888A3F5F}"/>
              </a:ext>
            </a:extLst>
          </p:cNvPr>
          <p:cNvSpPr>
            <a:spLocks noGrp="1"/>
          </p:cNvSpPr>
          <p:nvPr>
            <p:ph type="sldNum" sz="quarter" idx="5"/>
          </p:nvPr>
        </p:nvSpPr>
        <p:spPr/>
        <p:txBody>
          <a:bodyPr/>
          <a:lstStyle/>
          <a:p>
            <a:fld id="{E1867718-CD55-8442-A98A-4AB47C5338C0}" type="slidenum">
              <a:rPr lang="en-US" smtClean="0"/>
              <a:t>14</a:t>
            </a:fld>
            <a:endParaRPr lang="en-US"/>
          </a:p>
        </p:txBody>
      </p:sp>
    </p:spTree>
    <p:extLst>
      <p:ext uri="{BB962C8B-B14F-4D97-AF65-F5344CB8AC3E}">
        <p14:creationId xmlns:p14="http://schemas.microsoft.com/office/powerpoint/2010/main" val="318397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56B6-DDBF-328F-6587-CC66652A2E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26D8BA-8321-4068-2B36-61900B71F3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71A222-2D0D-B816-306A-15541AB49A2C}"/>
              </a:ext>
            </a:extLst>
          </p:cNvPr>
          <p:cNvSpPr>
            <a:spLocks noGrp="1"/>
          </p:cNvSpPr>
          <p:nvPr>
            <p:ph type="body" idx="1"/>
          </p:nvPr>
        </p:nvSpPr>
        <p:spPr/>
        <p:txBody>
          <a:bodyPr/>
          <a:lstStyle/>
          <a:p>
            <a:pPr marL="0" marR="0" algn="l">
              <a:spcBef>
                <a:spcPts val="0"/>
              </a:spcBef>
              <a:spcAft>
                <a:spcPts val="0"/>
              </a:spcAft>
            </a:pPr>
            <a:r>
              <a:rPr lang="zh-CN" altLang="en-US" dirty="0">
                <a:solidFill>
                  <a:srgbClr val="0D0D0D"/>
                </a:solidFill>
                <a:effectLst/>
              </a:rPr>
              <a:t>然后作者总结了内核优化成本巨大的两个主要原因，</a:t>
            </a:r>
            <a:r>
              <a:rPr lang="zh-CN" altLang="en-US" b="1" dirty="0">
                <a:solidFill>
                  <a:srgbClr val="0D0D0D"/>
                </a:solidFill>
                <a:effectLst/>
              </a:rPr>
              <a:t>内核优化空间过大和</a:t>
            </a:r>
            <a:r>
              <a:rPr lang="en-US" altLang="zh-CN" dirty="0">
                <a:effectLst/>
              </a:rPr>
              <a:t>.</a:t>
            </a:r>
            <a:r>
              <a:rPr lang="zh-CN" altLang="en-US" b="1" dirty="0">
                <a:solidFill>
                  <a:srgbClr val="0D0D0D"/>
                </a:solidFill>
                <a:effectLst/>
              </a:rPr>
              <a:t>膨胀的张量编译过程。</a:t>
            </a:r>
            <a:endParaRPr lang="zh-CN" altLang="en-US" dirty="0">
              <a:effectLst/>
            </a:endParaRPr>
          </a:p>
          <a:p>
            <a:pPr marL="0" marR="0" algn="l">
              <a:spcBef>
                <a:spcPts val="0"/>
              </a:spcBef>
              <a:spcAft>
                <a:spcPts val="0"/>
              </a:spcAft>
            </a:pPr>
            <a:r>
              <a:rPr lang="zh-CN" altLang="en-US" dirty="0">
                <a:solidFill>
                  <a:srgbClr val="0D0D0D"/>
                </a:solidFill>
                <a:effectLst/>
              </a:rPr>
              <a:t>从图中通用的张量编译过程来分析，张量级别的操作是定义了计算的高级语义，下面的内核优化空间是针对上面张量操作进行的，目的是生成有效的低级代码，这些代码可以高效地在硬件上执行。简单的说，张量定义了要做什么计算，而内核定义了如何在硬件上做这些计算。所以内核通常需要根据目标硬件平台的特定特性进行优化，以提高性能和效率。也就是探索搜索空间的步骤。</a:t>
            </a:r>
            <a:endParaRPr lang="zh-CN" altLang="en-US" dirty="0">
              <a:effectLst/>
            </a:endParaRPr>
          </a:p>
          <a:p>
            <a:pPr marL="0" marR="0" algn="l">
              <a:spcBef>
                <a:spcPts val="0"/>
              </a:spcBef>
              <a:spcAft>
                <a:spcPts val="0"/>
              </a:spcAft>
            </a:pPr>
            <a:r>
              <a:rPr lang="zh-CN" altLang="en-US" dirty="0">
                <a:solidFill>
                  <a:srgbClr val="0D0D0D"/>
                </a:solidFill>
                <a:effectLst/>
              </a:rPr>
              <a:t>优化空间大是因为一个内核有不同的实现方式，如循环展开的级别、数据块的大小等，都可以有多个选择，组合这些维度就会导致巨大的配置空间。</a:t>
            </a:r>
            <a:endParaRPr lang="zh-CN" altLang="en-US" dirty="0">
              <a:effectLst/>
            </a:endParaRPr>
          </a:p>
          <a:p>
            <a:pPr marL="0" marR="0" algn="l">
              <a:spcBef>
                <a:spcPts val="0"/>
              </a:spcBef>
              <a:spcAft>
                <a:spcPts val="0"/>
              </a:spcAft>
            </a:pPr>
            <a:r>
              <a:rPr lang="zh-CN" altLang="en-US" dirty="0">
                <a:solidFill>
                  <a:srgbClr val="0D0D0D"/>
                </a:solidFill>
                <a:effectLst/>
              </a:rPr>
              <a:t>第二个原因是从张量的中间表示到最终的编译目标之间的转换过程存在冗余的步骤，导致整体编译效率下降。</a:t>
            </a:r>
            <a:endParaRPr lang="zh-CN" alt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E49432E5-F50A-317B-D1F9-E5997BDCB096}"/>
              </a:ext>
            </a:extLst>
          </p:cNvPr>
          <p:cNvSpPr>
            <a:spLocks noGrp="1"/>
          </p:cNvSpPr>
          <p:nvPr>
            <p:ph type="sldNum" sz="quarter" idx="5"/>
          </p:nvPr>
        </p:nvSpPr>
        <p:spPr/>
        <p:txBody>
          <a:bodyPr/>
          <a:lstStyle/>
          <a:p>
            <a:fld id="{E1867718-CD55-8442-A98A-4AB47C5338C0}" type="slidenum">
              <a:rPr lang="en-US" smtClean="0"/>
              <a:t>15</a:t>
            </a:fld>
            <a:endParaRPr lang="en-US"/>
          </a:p>
        </p:txBody>
      </p:sp>
    </p:spTree>
    <p:extLst>
      <p:ext uri="{BB962C8B-B14F-4D97-AF65-F5344CB8AC3E}">
        <p14:creationId xmlns:p14="http://schemas.microsoft.com/office/powerpoint/2010/main" val="191709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F12B0-1068-B5EC-0589-BFDC05FEB71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693317-35B2-9E31-C0E9-AF423339569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525FB9F-D12D-29E3-8ECE-516F43186179}"/>
              </a:ext>
            </a:extLst>
          </p:cNvPr>
          <p:cNvSpPr>
            <a:spLocks noGrp="1"/>
          </p:cNvSpPr>
          <p:nvPr>
            <p:ph type="body" idx="1"/>
          </p:nvPr>
        </p:nvSpPr>
        <p:spPr/>
        <p:txBody>
          <a:bodyPr/>
          <a:lstStyle/>
          <a:p>
            <a:r>
              <a:rPr lang="zh-CN" altLang="en-US" dirty="0">
                <a:sym typeface="+mn-ea"/>
              </a:rPr>
              <a:t>目前，已经有一些工作来减少编译成本，典型的是</a:t>
            </a:r>
            <a:r>
              <a:rPr lang="en-US" altLang="zh-CN" dirty="0">
                <a:sym typeface="+mn-ea"/>
              </a:rPr>
              <a:t>TVM</a:t>
            </a:r>
            <a:r>
              <a:rPr lang="zh-CN" altLang="en-US" dirty="0">
                <a:sym typeface="+mn-ea"/>
              </a:rPr>
              <a:t>基于</a:t>
            </a:r>
            <a:r>
              <a:rPr lang="zh-CN" altLang="en-US" b="0" i="0" dirty="0">
                <a:solidFill>
                  <a:srgbClr val="0D0D0D"/>
                </a:solidFill>
                <a:effectLst/>
                <a:latin typeface="Söhne"/>
              </a:rPr>
              <a:t>手动设计的调度模板允许开发人员编写专门针对硬件特性的优化代码，但是需要大量的专业知识，效率也不是很好。</a:t>
            </a:r>
            <a:endParaRPr lang="en-US" altLang="zh-CN" b="0" i="0" dirty="0">
              <a:solidFill>
                <a:srgbClr val="0D0D0D"/>
              </a:solidFill>
              <a:effectLst/>
              <a:latin typeface="Söhne"/>
            </a:endParaRPr>
          </a:p>
          <a:p>
            <a:r>
              <a:rPr lang="zh-CN" altLang="en-US" b="0" i="0" dirty="0">
                <a:solidFill>
                  <a:srgbClr val="0D0D0D"/>
                </a:solidFill>
                <a:effectLst/>
                <a:latin typeface="Söhne"/>
                <a:sym typeface="+mn-ea"/>
              </a:rPr>
              <a:t>随后的工作有基于自动调度来加速生成内核和基于硬件特性感知的来剪枝加速生成，还有基于深度学习通过张量特征，预测内核性能来加速搜索的过程，可以集合到前面所说的框架内。</a:t>
            </a:r>
            <a:endParaRPr lang="en-US" altLang="zh-CN" b="0" i="0" dirty="0">
              <a:solidFill>
                <a:srgbClr val="0D0D0D"/>
              </a:solidFill>
              <a:effectLst/>
              <a:latin typeface="Söhne"/>
              <a:sym typeface="+mn-ea"/>
            </a:endParaRPr>
          </a:p>
          <a:p>
            <a:r>
              <a:rPr lang="zh-CN" altLang="en-US" b="0" i="0" dirty="0">
                <a:solidFill>
                  <a:srgbClr val="1D2129"/>
                </a:solidFill>
                <a:effectLst/>
                <a:latin typeface="PingFangSC-Regular"/>
              </a:rPr>
              <a:t>它们都不能针对</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提供轻量级的内核空间和编译流程，无法满足</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上推理的高性能要求。</a:t>
            </a:r>
            <a:endParaRPr lang="zh-CN" altLang="en-US" dirty="0">
              <a:sym typeface="+mn-ea"/>
            </a:endParaRPr>
          </a:p>
        </p:txBody>
      </p:sp>
      <p:sp>
        <p:nvSpPr>
          <p:cNvPr id="4" name="灯片编号占位符 3">
            <a:extLst>
              <a:ext uri="{FF2B5EF4-FFF2-40B4-BE49-F238E27FC236}">
                <a16:creationId xmlns:a16="http://schemas.microsoft.com/office/drawing/2014/main" id="{C4F8865A-BC11-EBBB-63C3-D8A376CFCA98}"/>
              </a:ext>
            </a:extLst>
          </p:cNvPr>
          <p:cNvSpPr>
            <a:spLocks noGrp="1"/>
          </p:cNvSpPr>
          <p:nvPr>
            <p:ph type="sldNum" sz="quarter" idx="5"/>
          </p:nvPr>
        </p:nvSpPr>
        <p:spPr/>
        <p:txBody>
          <a:bodyPr/>
          <a:lstStyle/>
          <a:p>
            <a:fld id="{E1867718-CD55-8442-A98A-4AB47C5338C0}" type="slidenum">
              <a:rPr lang="en-US" smtClean="0"/>
              <a:t>16</a:t>
            </a:fld>
            <a:endParaRPr lang="en-US"/>
          </a:p>
        </p:txBody>
      </p:sp>
    </p:spTree>
    <p:extLst>
      <p:ext uri="{BB962C8B-B14F-4D97-AF65-F5344CB8AC3E}">
        <p14:creationId xmlns:p14="http://schemas.microsoft.com/office/powerpoint/2010/main" val="366175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目前，已经有一些工作来减少编译成本，典型的是</a:t>
            </a:r>
            <a:r>
              <a:rPr lang="en-US" altLang="zh-CN" dirty="0">
                <a:sym typeface="+mn-ea"/>
              </a:rPr>
              <a:t>TVM</a:t>
            </a:r>
            <a:r>
              <a:rPr lang="zh-CN" altLang="en-US" dirty="0">
                <a:sym typeface="+mn-ea"/>
              </a:rPr>
              <a:t>基于</a:t>
            </a:r>
            <a:r>
              <a:rPr lang="zh-CN" altLang="en-US" b="0" i="0" dirty="0">
                <a:solidFill>
                  <a:srgbClr val="0D0D0D"/>
                </a:solidFill>
                <a:effectLst/>
                <a:latin typeface="Söhne"/>
              </a:rPr>
              <a:t>手动设计的调度模板允许开发人员编写专门针对硬件特性的优化代码，但是需要大量的专业知识，前面也提到生成内核时间过长。</a:t>
            </a:r>
            <a:endParaRPr lang="en-US" altLang="zh-CN" b="0" i="0" dirty="0">
              <a:solidFill>
                <a:srgbClr val="0D0D0D"/>
              </a:solidFill>
              <a:effectLst/>
              <a:latin typeface="Söhne"/>
            </a:endParaRPr>
          </a:p>
          <a:p>
            <a:r>
              <a:rPr lang="zh-CN" altLang="en-US" b="0" i="0" dirty="0">
                <a:solidFill>
                  <a:srgbClr val="0D0D0D"/>
                </a:solidFill>
                <a:effectLst/>
                <a:latin typeface="Söhne"/>
                <a:sym typeface="+mn-ea"/>
              </a:rPr>
              <a:t>随后的工作有基于自动调度来加速生成内核和基于硬件特性感知的来剪枝加速生成，还有基于深度学习通过张量特征，预测内核性能来加速搜索的过程，可以集合到起那么所说的框架内。</a:t>
            </a:r>
            <a:endParaRPr lang="en-US" altLang="zh-CN" b="0" i="0" dirty="0">
              <a:solidFill>
                <a:srgbClr val="0D0D0D"/>
              </a:solidFill>
              <a:effectLst/>
              <a:latin typeface="Söhne"/>
              <a:sym typeface="+mn-ea"/>
            </a:endParaRPr>
          </a:p>
          <a:p>
            <a:r>
              <a:rPr lang="zh-CN" altLang="en-US" b="0" i="0" dirty="0">
                <a:solidFill>
                  <a:srgbClr val="1D2129"/>
                </a:solidFill>
                <a:effectLst/>
                <a:latin typeface="PingFangSC-Regular"/>
              </a:rPr>
              <a:t>它们都不能针对</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提供轻量级的内核空间和编译流程，无法满足</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上推理的高性能要求。</a:t>
            </a:r>
            <a:endParaRPr lang="zh-CN" altLang="en-US" dirty="0">
              <a:sym typeface="+mn-ea"/>
            </a:endParaRPr>
          </a:p>
          <a:p>
            <a:endParaRPr lang="zh-CN" altLang="en-US" dirty="0">
              <a:sym typeface="+mn-ea"/>
            </a:endParaRPr>
          </a:p>
        </p:txBody>
      </p:sp>
      <p:sp>
        <p:nvSpPr>
          <p:cNvPr id="4" name="灯片编号占位符 3"/>
          <p:cNvSpPr>
            <a:spLocks noGrp="1"/>
          </p:cNvSpPr>
          <p:nvPr>
            <p:ph type="sldNum" sz="quarter" idx="5"/>
          </p:nvPr>
        </p:nvSpPr>
        <p:spPr/>
        <p:txBody>
          <a:bodyPr/>
          <a:lstStyle/>
          <a:p>
            <a:fld id="{E1867718-CD55-8442-A98A-4AB47C5338C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dirty="0"/>
              <a:t>作者针对</a:t>
            </a:r>
            <a:r>
              <a:rPr lang="en-US" altLang="zh-CN" b="0" dirty="0"/>
              <a:t>web</a:t>
            </a:r>
            <a:r>
              <a:rPr lang="zh-CN" altLang="en-US" b="0" dirty="0"/>
              <a:t>上特性总结了四点观察，首先是</a:t>
            </a:r>
            <a:r>
              <a:rPr lang="en-US" altLang="zh-CN" b="0" dirty="0"/>
              <a:t>web</a:t>
            </a:r>
            <a:r>
              <a:rPr lang="zh-CN" altLang="en-US" b="0" dirty="0"/>
              <a:t>适合</a:t>
            </a:r>
            <a:r>
              <a:rPr lang="en-US" altLang="zh-CN" b="0" dirty="0"/>
              <a:t>JIT</a:t>
            </a:r>
            <a:r>
              <a:rPr lang="zh-CN" altLang="en-US" b="0" dirty="0"/>
              <a:t>编译，</a:t>
            </a:r>
            <a:r>
              <a:rPr lang="en-US" altLang="zh-CN" b="0" dirty="0"/>
              <a:t>JIT</a:t>
            </a:r>
            <a:r>
              <a:rPr lang="zh-CN" altLang="en-US" b="0" dirty="0"/>
              <a:t>是编译器和解释器的结合，编译器就是整个代码编译完再执行推理，</a:t>
            </a:r>
            <a:r>
              <a:rPr lang="zh-CN" altLang="en-US" b="0" i="0" dirty="0">
                <a:solidFill>
                  <a:srgbClr val="191B1F"/>
                </a:solidFill>
                <a:effectLst/>
                <a:latin typeface="-apple-system"/>
              </a:rPr>
              <a:t>不需要重复编译，并且可以在编译时对代码做优化，但是需要等待编译。</a:t>
            </a:r>
            <a:r>
              <a:rPr lang="zh-CN" altLang="en-US" b="0" dirty="0"/>
              <a:t>解释器是逐行解释并执行。</a:t>
            </a:r>
            <a:r>
              <a:rPr lang="zh-CN" altLang="en-US" b="0" i="0" dirty="0">
                <a:solidFill>
                  <a:srgbClr val="191B1F"/>
                </a:solidFill>
                <a:effectLst/>
                <a:latin typeface="-apple-system"/>
              </a:rPr>
              <a:t>快速执行，不需要等待编译，缺点是相同的代码可能被翻译多次，比如循环内部的代码。</a:t>
            </a:r>
            <a:r>
              <a:rPr lang="en-US" altLang="zh-CN" b="0" i="0" dirty="0">
                <a:solidFill>
                  <a:srgbClr val="191B1F"/>
                </a:solidFill>
                <a:effectLst/>
                <a:latin typeface="-apple-system"/>
              </a:rPr>
              <a:t>Web</a:t>
            </a:r>
            <a:r>
              <a:rPr lang="zh-CN" altLang="en-US" b="0" i="0" dirty="0">
                <a:solidFill>
                  <a:srgbClr val="191B1F"/>
                </a:solidFill>
                <a:effectLst/>
                <a:latin typeface="-apple-system"/>
              </a:rPr>
              <a:t>提供了</a:t>
            </a:r>
            <a:r>
              <a:rPr lang="zh-CN" altLang="en-US" b="0" i="0" dirty="0">
                <a:solidFill>
                  <a:srgbClr val="1D2129"/>
                </a:solidFill>
                <a:effectLst/>
                <a:latin typeface="PingFangSC-Regular"/>
              </a:rPr>
              <a:t>在线内核更新的独特优势，通常在持续时间内重复运行，例如视频和文档处理。这非常适合</a:t>
            </a:r>
            <a:r>
              <a:rPr lang="en-US" altLang="zh-CN" b="0" i="0" dirty="0">
                <a:solidFill>
                  <a:srgbClr val="1D2129"/>
                </a:solidFill>
                <a:effectLst/>
                <a:latin typeface="PingFangSC-Regular"/>
              </a:rPr>
              <a:t>JIT</a:t>
            </a:r>
            <a:r>
              <a:rPr lang="zh-CN" altLang="en-US" b="0" i="0" dirty="0">
                <a:solidFill>
                  <a:srgbClr val="1D2129"/>
                </a:solidFill>
                <a:effectLst/>
                <a:latin typeface="PingFangSC-Regular"/>
              </a:rPr>
              <a:t>编译，就是重复使用的将其编译不用重复翻译。同时在开始执行多次翻译的同时可以更好了解当前的环境和代码结构，可以作出更好的优化编译。</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b="0" dirty="0"/>
          </a:p>
        </p:txBody>
      </p:sp>
      <p:sp>
        <p:nvSpPr>
          <p:cNvPr id="4" name="灯片编号占位符 3"/>
          <p:cNvSpPr>
            <a:spLocks noGrp="1"/>
          </p:cNvSpPr>
          <p:nvPr>
            <p:ph type="sldNum" sz="quarter" idx="5"/>
          </p:nvPr>
        </p:nvSpPr>
        <p:spPr/>
        <p:txBody>
          <a:bodyPr/>
          <a:lstStyle/>
          <a:p>
            <a:fld id="{E1867718-CD55-8442-A98A-4AB47C5338C0}" type="slidenum">
              <a:rPr lang="en-US" smtClean="0"/>
              <a:t>18</a:t>
            </a:fld>
            <a:endParaRPr lang="en-US"/>
          </a:p>
        </p:txBody>
      </p:sp>
    </p:spTree>
    <p:extLst>
      <p:ext uri="{BB962C8B-B14F-4D97-AF65-F5344CB8AC3E}">
        <p14:creationId xmlns:p14="http://schemas.microsoft.com/office/powerpoint/2010/main" val="291598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F3DE3-F909-3EFB-A979-C0D8A84C05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3992EE-C766-F932-F374-3E2B85B139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3BF005-9D5C-2D41-B2F8-2A01B35103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dirty="0"/>
              <a:t>第二点是针对</a:t>
            </a:r>
            <a:r>
              <a:rPr lang="en-US" altLang="zh-CN" b="0" dirty="0"/>
              <a:t>web</a:t>
            </a:r>
            <a:r>
              <a:rPr lang="zh-CN" altLang="en-US" b="0" dirty="0"/>
              <a:t>编程接口特点，它设计是由简单指令集高效率，不需要复杂的编译优化，</a:t>
            </a:r>
            <a:r>
              <a:rPr lang="zh-CN" altLang="en-US" b="0" i="0" dirty="0">
                <a:solidFill>
                  <a:srgbClr val="1D2129"/>
                </a:solidFill>
                <a:effectLst/>
                <a:latin typeface="PingFangSC-Regular"/>
              </a:rPr>
              <a:t>大多数为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编程接口编译优化与内核优化空间重叠。</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i="0" dirty="0">
                <a:solidFill>
                  <a:srgbClr val="1D2129"/>
                </a:solidFill>
                <a:effectLst/>
                <a:latin typeface="PingFangSC-Regular"/>
              </a:rPr>
              <a:t>第三点是</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上的一致性，</a:t>
            </a:r>
            <a:r>
              <a:rPr lang="zh-CN" altLang="en-US" dirty="0">
                <a:effectLst/>
              </a:rPr>
              <a:t>跨设备的一致性性能模式，，就是有一些优化操作对所有设备上的浏览器都相同的不需要在定制，这种一致性消除了在目标设备上评估内核优化空间中相关候选项的需要。</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effectLst/>
              </a:rPr>
              <a:t>第四点就是利用云和客户端实现众包，通过大量的客户端数据，可以实现一个高性能的内核数据库，用于分发给相同或相似的设备。</a:t>
            </a:r>
            <a:endParaRPr lang="zh-CN"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b="0" dirty="0"/>
          </a:p>
        </p:txBody>
      </p:sp>
      <p:sp>
        <p:nvSpPr>
          <p:cNvPr id="4" name="灯片编号占位符 3">
            <a:extLst>
              <a:ext uri="{FF2B5EF4-FFF2-40B4-BE49-F238E27FC236}">
                <a16:creationId xmlns:a16="http://schemas.microsoft.com/office/drawing/2014/main" id="{7C7866B5-F216-6D68-1C81-B832FFC02E6A}"/>
              </a:ext>
            </a:extLst>
          </p:cNvPr>
          <p:cNvSpPr>
            <a:spLocks noGrp="1"/>
          </p:cNvSpPr>
          <p:nvPr>
            <p:ph type="sldNum" sz="quarter" idx="5"/>
          </p:nvPr>
        </p:nvSpPr>
        <p:spPr/>
        <p:txBody>
          <a:bodyPr/>
          <a:lstStyle/>
          <a:p>
            <a:fld id="{E1867718-CD55-8442-A98A-4AB47C5338C0}" type="slidenum">
              <a:rPr lang="en-US" smtClean="0"/>
              <a:t>19</a:t>
            </a:fld>
            <a:endParaRPr lang="en-US"/>
          </a:p>
        </p:txBody>
      </p:sp>
    </p:spTree>
    <p:extLst>
      <p:ext uri="{BB962C8B-B14F-4D97-AF65-F5344CB8AC3E}">
        <p14:creationId xmlns:p14="http://schemas.microsoft.com/office/powerpoint/2010/main" val="222798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98D0-C8F1-DB78-4808-135BE2BA4A5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6DE6CB-5649-9902-5DCA-694D3434A5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63B3172-BF82-7D05-BAA8-4AC65ABFE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dirty="0"/>
              <a:t>第二点是针对</a:t>
            </a:r>
            <a:r>
              <a:rPr lang="en-US" altLang="zh-CN" b="0" dirty="0"/>
              <a:t>web</a:t>
            </a:r>
            <a:r>
              <a:rPr lang="zh-CN" altLang="en-US" b="0" dirty="0"/>
              <a:t>编程接口特点，它设计是由简单指令集高效率，不需要复杂的编译优化，</a:t>
            </a:r>
            <a:r>
              <a:rPr lang="zh-CN" altLang="en-US" b="0" i="0" dirty="0">
                <a:solidFill>
                  <a:srgbClr val="1D2129"/>
                </a:solidFill>
                <a:effectLst/>
                <a:latin typeface="PingFangSC-Regular"/>
              </a:rPr>
              <a:t>大多数为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编程接口编译优化与内核优化空间重叠。</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i="0" dirty="0">
                <a:solidFill>
                  <a:srgbClr val="1D2129"/>
                </a:solidFill>
                <a:effectLst/>
                <a:latin typeface="PingFangSC-Regular"/>
              </a:rPr>
              <a:t>第三点是</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上的一致性，</a:t>
            </a:r>
            <a:r>
              <a:rPr lang="zh-CN" altLang="en-US" dirty="0">
                <a:effectLst/>
              </a:rPr>
              <a:t>跨设备的一致性性能模式，，就是有一些优化操作对所有设备上的浏览器都相同的不需要在定制，这种一致性消除了在目标设备上评估内核优化空间中相关候选项的需要。</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effectLst/>
              </a:rPr>
              <a:t>第四点就是利用云和客户端实现众包，通过大量的客户端数据，可以实现一个高性能的内核数据库，用于分发给相同或相似的设备。</a:t>
            </a:r>
            <a:endParaRPr lang="zh-CN"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b="0" dirty="0"/>
          </a:p>
        </p:txBody>
      </p:sp>
      <p:sp>
        <p:nvSpPr>
          <p:cNvPr id="4" name="灯片编号占位符 3">
            <a:extLst>
              <a:ext uri="{FF2B5EF4-FFF2-40B4-BE49-F238E27FC236}">
                <a16:creationId xmlns:a16="http://schemas.microsoft.com/office/drawing/2014/main" id="{21B2E6E6-7FDB-6AA7-D6B2-58BC475D34F2}"/>
              </a:ext>
            </a:extLst>
          </p:cNvPr>
          <p:cNvSpPr>
            <a:spLocks noGrp="1"/>
          </p:cNvSpPr>
          <p:nvPr>
            <p:ph type="sldNum" sz="quarter" idx="5"/>
          </p:nvPr>
        </p:nvSpPr>
        <p:spPr/>
        <p:txBody>
          <a:bodyPr/>
          <a:lstStyle/>
          <a:p>
            <a:fld id="{E1867718-CD55-8442-A98A-4AB47C5338C0}" type="slidenum">
              <a:rPr lang="en-US" smtClean="0"/>
              <a:t>20</a:t>
            </a:fld>
            <a:endParaRPr lang="en-US"/>
          </a:p>
        </p:txBody>
      </p:sp>
    </p:spTree>
    <p:extLst>
      <p:ext uri="{BB962C8B-B14F-4D97-AF65-F5344CB8AC3E}">
        <p14:creationId xmlns:p14="http://schemas.microsoft.com/office/powerpoint/2010/main" val="3353438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52612-0C8D-547B-6EEA-B3763303D9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042E056-B3CD-7DE6-FC2E-D21ED27B26F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C4246F-2547-3B16-F2C1-AF4B8D7C94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dirty="0"/>
              <a:t>第二点是针对</a:t>
            </a:r>
            <a:r>
              <a:rPr lang="en-US" altLang="zh-CN" b="0" dirty="0"/>
              <a:t>web</a:t>
            </a:r>
            <a:r>
              <a:rPr lang="zh-CN" altLang="en-US" b="0" dirty="0"/>
              <a:t>编程接口特点，它设计是由简单指令集高效率，不需要复杂的编译优化，</a:t>
            </a:r>
            <a:r>
              <a:rPr lang="zh-CN" altLang="en-US" b="0" i="0" dirty="0">
                <a:solidFill>
                  <a:srgbClr val="1D2129"/>
                </a:solidFill>
                <a:effectLst/>
                <a:latin typeface="PingFangSC-Regular"/>
              </a:rPr>
              <a:t>大多数为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编程接口编译优化与内核优化空间重叠。</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i="0" dirty="0">
                <a:solidFill>
                  <a:srgbClr val="1D2129"/>
                </a:solidFill>
                <a:effectLst/>
                <a:latin typeface="PingFangSC-Regular"/>
              </a:rPr>
              <a:t>第三点是</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上的一致性，</a:t>
            </a:r>
            <a:r>
              <a:rPr lang="zh-CN" altLang="en-US" dirty="0">
                <a:effectLst/>
              </a:rPr>
              <a:t>跨设备的一致性性能模式，，就是有一些优化操作对所有设备上的浏览器都相同的不需要在定制，这种一致性消除了在目标设备上评估内核优化空间中相关候选项的需要。</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effectLst/>
              </a:rPr>
              <a:t>第四点就是利用云和客户端实现众包，通过大量的客户端数据，可以实现一个高性能的内核数据库，用于分发给相同或相似的设备。</a:t>
            </a:r>
            <a:endParaRPr lang="zh-CN"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b="0" dirty="0"/>
          </a:p>
        </p:txBody>
      </p:sp>
      <p:sp>
        <p:nvSpPr>
          <p:cNvPr id="4" name="灯片编号占位符 3">
            <a:extLst>
              <a:ext uri="{FF2B5EF4-FFF2-40B4-BE49-F238E27FC236}">
                <a16:creationId xmlns:a16="http://schemas.microsoft.com/office/drawing/2014/main" id="{84E6B837-4B41-B642-9085-B0F5BED2741D}"/>
              </a:ext>
            </a:extLst>
          </p:cNvPr>
          <p:cNvSpPr>
            <a:spLocks noGrp="1"/>
          </p:cNvSpPr>
          <p:nvPr>
            <p:ph type="sldNum" sz="quarter" idx="5"/>
          </p:nvPr>
        </p:nvSpPr>
        <p:spPr/>
        <p:txBody>
          <a:bodyPr/>
          <a:lstStyle/>
          <a:p>
            <a:fld id="{E1867718-CD55-8442-A98A-4AB47C5338C0}" type="slidenum">
              <a:rPr lang="en-US" smtClean="0"/>
              <a:t>21</a:t>
            </a:fld>
            <a:endParaRPr lang="en-US"/>
          </a:p>
        </p:txBody>
      </p:sp>
    </p:spTree>
    <p:extLst>
      <p:ext uri="{BB962C8B-B14F-4D97-AF65-F5344CB8AC3E}">
        <p14:creationId xmlns:p14="http://schemas.microsoft.com/office/powerpoint/2010/main" val="4132919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4992-AA3B-CF2F-0EAF-670B052F8B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024A9E-ECEA-1476-82B8-8CE1BC0132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477467-7EF2-63B1-343D-83E24DDA2D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dirty="0"/>
              <a:t>第二点是针对</a:t>
            </a:r>
            <a:r>
              <a:rPr lang="en-US" altLang="zh-CN" b="0" dirty="0"/>
              <a:t>web</a:t>
            </a:r>
            <a:r>
              <a:rPr lang="zh-CN" altLang="en-US" b="0" dirty="0"/>
              <a:t>编程接口特点，它设计是由简单指令集高效率，不需要复杂的编译优化，</a:t>
            </a:r>
            <a:r>
              <a:rPr lang="zh-CN" altLang="en-US" b="0" i="0" dirty="0">
                <a:solidFill>
                  <a:srgbClr val="1D2129"/>
                </a:solidFill>
                <a:effectLst/>
                <a:latin typeface="PingFangSC-Regular"/>
              </a:rPr>
              <a:t>大多数为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编程接口编译优化与内核优化空间重叠。</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i="0" dirty="0">
                <a:solidFill>
                  <a:srgbClr val="1D2129"/>
                </a:solidFill>
                <a:effectLst/>
                <a:latin typeface="PingFangSC-Regular"/>
              </a:rPr>
              <a:t>第三点是</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上的一致性，</a:t>
            </a:r>
            <a:r>
              <a:rPr lang="zh-CN" altLang="en-US" dirty="0">
                <a:effectLst/>
              </a:rPr>
              <a:t>跨设备的一致性性能模式，，就是有一些优化操作对所有设备上的浏览器都相同的不需要在定制，这种一致性消除了在目标设备上评估内核优化空间中相关候选项的需要。</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effectLst/>
              </a:rPr>
              <a:t>第四点就是利用云和客户端实现众包，通过大量的客户端数据，可以实现一个高性能的内核数据库，用于分发给相同或相似的设备。</a:t>
            </a:r>
            <a:endParaRPr lang="zh-CN"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b="0" dirty="0"/>
          </a:p>
        </p:txBody>
      </p:sp>
      <p:sp>
        <p:nvSpPr>
          <p:cNvPr id="4" name="灯片编号占位符 3">
            <a:extLst>
              <a:ext uri="{FF2B5EF4-FFF2-40B4-BE49-F238E27FC236}">
                <a16:creationId xmlns:a16="http://schemas.microsoft.com/office/drawing/2014/main" id="{65FED1DF-7D74-08D4-3308-75894B146048}"/>
              </a:ext>
            </a:extLst>
          </p:cNvPr>
          <p:cNvSpPr>
            <a:spLocks noGrp="1"/>
          </p:cNvSpPr>
          <p:nvPr>
            <p:ph type="sldNum" sz="quarter" idx="5"/>
          </p:nvPr>
        </p:nvSpPr>
        <p:spPr/>
        <p:txBody>
          <a:bodyPr/>
          <a:lstStyle/>
          <a:p>
            <a:fld id="{E1867718-CD55-8442-A98A-4AB47C5338C0}" type="slidenum">
              <a:rPr lang="en-US" smtClean="0"/>
              <a:t>22</a:t>
            </a:fld>
            <a:endParaRPr lang="en-US"/>
          </a:p>
        </p:txBody>
      </p:sp>
    </p:spTree>
    <p:extLst>
      <p:ext uri="{BB962C8B-B14F-4D97-AF65-F5344CB8AC3E}">
        <p14:creationId xmlns:p14="http://schemas.microsoft.com/office/powerpoint/2010/main" val="159722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en-US" b="0" dirty="0"/>
              <a:t>作者根据前面的观察，提出了两个新技术。</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第一个是</a:t>
            </a:r>
            <a:r>
              <a:rPr lang="zh-CN" altLang="en-US" dirty="0">
                <a:solidFill>
                  <a:srgbClr val="0D0D0D"/>
                </a:solidFill>
                <a:effectLst/>
              </a:rPr>
              <a:t>以</a:t>
            </a:r>
            <a:r>
              <a:rPr lang="en-US" altLang="zh-CN" dirty="0" err="1">
                <a:solidFill>
                  <a:srgbClr val="0D0D0D"/>
                </a:solidFill>
                <a:effectLst/>
              </a:rPr>
              <a:t>WebAssembly</a:t>
            </a:r>
            <a:r>
              <a:rPr lang="en-US" altLang="zh-CN" dirty="0">
                <a:solidFill>
                  <a:srgbClr val="0D0D0D"/>
                </a:solidFill>
                <a:effectLst/>
              </a:rPr>
              <a:t> (</a:t>
            </a:r>
            <a:r>
              <a:rPr lang="en-US" altLang="zh-CN" dirty="0" err="1">
                <a:solidFill>
                  <a:srgbClr val="0D0D0D"/>
                </a:solidFill>
                <a:effectLst/>
              </a:rPr>
              <a:t>Wasm</a:t>
            </a:r>
            <a:r>
              <a:rPr lang="en-US" altLang="zh-CN" dirty="0">
                <a:solidFill>
                  <a:srgbClr val="0D0D0D"/>
                </a:solidFill>
                <a:effectLst/>
              </a:rPr>
              <a:t>) </a:t>
            </a:r>
            <a:r>
              <a:rPr lang="zh-CN" altLang="en-US" dirty="0">
                <a:solidFill>
                  <a:srgbClr val="0D0D0D"/>
                </a:solidFill>
                <a:effectLst/>
              </a:rPr>
              <a:t>编译为例，与传统的分离张量级别和目标语言（</a:t>
            </a:r>
            <a:r>
              <a:rPr lang="en-US" altLang="zh-CN" dirty="0" err="1">
                <a:solidFill>
                  <a:srgbClr val="0D0D0D"/>
                </a:solidFill>
                <a:effectLst/>
              </a:rPr>
              <a:t>Wasm</a:t>
            </a:r>
            <a:r>
              <a:rPr lang="zh-CN" altLang="en-US" dirty="0">
                <a:solidFill>
                  <a:srgbClr val="0D0D0D"/>
                </a:solidFill>
                <a:effectLst/>
              </a:rPr>
              <a:t>）级别编译不同，</a:t>
            </a:r>
            <a:r>
              <a:rPr lang="en-US" altLang="zh-CN" dirty="0" err="1">
                <a:solidFill>
                  <a:srgbClr val="0D0D0D"/>
                </a:solidFill>
                <a:effectLst/>
              </a:rPr>
              <a:t>nn-JIT.web</a:t>
            </a:r>
            <a:r>
              <a:rPr lang="zh-CN" altLang="en-US" dirty="0">
                <a:solidFill>
                  <a:srgbClr val="0D0D0D"/>
                </a:solidFill>
                <a:effectLst/>
              </a:rPr>
              <a:t>采用了从张量中间表示（</a:t>
            </a:r>
            <a:r>
              <a:rPr lang="en-US" altLang="zh-CN" dirty="0">
                <a:solidFill>
                  <a:srgbClr val="0D0D0D"/>
                </a:solidFill>
                <a:effectLst/>
              </a:rPr>
              <a:t>Intermediate Representation, IR</a:t>
            </a:r>
            <a:r>
              <a:rPr lang="zh-CN" altLang="en-US" dirty="0">
                <a:solidFill>
                  <a:srgbClr val="0D0D0D"/>
                </a:solidFill>
                <a:effectLst/>
              </a:rPr>
              <a:t>）直接到</a:t>
            </a:r>
            <a:r>
              <a:rPr lang="en-US" altLang="zh-CN" dirty="0" err="1">
                <a:solidFill>
                  <a:srgbClr val="0D0D0D"/>
                </a:solidFill>
                <a:effectLst/>
              </a:rPr>
              <a:t>Wasm</a:t>
            </a:r>
            <a:r>
              <a:rPr lang="en-US" altLang="zh-CN" dirty="0">
                <a:solidFill>
                  <a:srgbClr val="0D0D0D"/>
                </a:solidFill>
                <a:effectLst/>
              </a:rPr>
              <a:t> IR</a:t>
            </a:r>
            <a:r>
              <a:rPr lang="zh-CN" altLang="en-US" dirty="0">
                <a:solidFill>
                  <a:srgbClr val="0D0D0D"/>
                </a:solidFill>
                <a:effectLst/>
              </a:rPr>
              <a:t>的统一编译。完全消除了调用</a:t>
            </a:r>
            <a:r>
              <a:rPr lang="en-US" altLang="zh-CN" dirty="0">
                <a:solidFill>
                  <a:srgbClr val="0D0D0D"/>
                </a:solidFill>
                <a:effectLst/>
              </a:rPr>
              <a:t>LLVM </a:t>
            </a:r>
            <a:r>
              <a:rPr lang="zh-CN" altLang="en-US" dirty="0">
                <a:solidFill>
                  <a:srgbClr val="0D0D0D"/>
                </a:solidFill>
                <a:effectLst/>
              </a:rPr>
              <a:t>分离的</a:t>
            </a:r>
            <a:r>
              <a:rPr lang="en-US" altLang="zh-CN" dirty="0" err="1">
                <a:solidFill>
                  <a:srgbClr val="0D0D0D"/>
                </a:solidFill>
                <a:effectLst/>
              </a:rPr>
              <a:t>Wasm</a:t>
            </a:r>
            <a:r>
              <a:rPr lang="zh-CN" altLang="en-US" dirty="0">
                <a:solidFill>
                  <a:srgbClr val="0D0D0D"/>
                </a:solidFill>
                <a:effectLst/>
              </a:rPr>
              <a:t>编译的需求，避免重复和无效的优化。减少编译成本。</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D0D0D"/>
                </a:solidFill>
                <a:effectLst/>
              </a:rPr>
              <a:t>第二个就是</a:t>
            </a:r>
            <a:r>
              <a:rPr lang="en-US" altLang="zh-CN" dirty="0">
                <a:solidFill>
                  <a:srgbClr val="0D0D0D"/>
                </a:solidFill>
                <a:effectLst/>
              </a:rPr>
              <a:t>Web</a:t>
            </a:r>
            <a:r>
              <a:rPr lang="zh-CN" altLang="en-US" dirty="0">
                <a:solidFill>
                  <a:srgbClr val="0D0D0D"/>
                </a:solidFill>
                <a:effectLst/>
              </a:rPr>
              <a:t>要求在不同设备上产生一致的性能模式，构建</a:t>
            </a:r>
            <a:r>
              <a:rPr lang="en-US" altLang="zh-CN" dirty="0">
                <a:solidFill>
                  <a:srgbClr val="0D0D0D"/>
                </a:solidFill>
                <a:effectLst/>
              </a:rPr>
              <a:t>microbenchmark suite</a:t>
            </a:r>
            <a:r>
              <a:rPr lang="zh-CN" altLang="en-US" dirty="0">
                <a:solidFill>
                  <a:srgbClr val="0D0D0D"/>
                </a:solidFill>
                <a:effectLst/>
              </a:rPr>
              <a:t>测试套件遍历张量编译原语，离线评估以识别高效的原语配置。这可以将优化空间的大小减少到数万种可能性。</a:t>
            </a:r>
            <a:endParaRPr lang="zh-CN" altLang="en-US" dirty="0"/>
          </a:p>
          <a:p>
            <a:pPr marL="0" marR="0">
              <a:spcBef>
                <a:spcPts val="0"/>
              </a:spcBef>
              <a:spcAft>
                <a:spcPts val="0"/>
              </a:spcAft>
            </a:pPr>
            <a:r>
              <a:rPr lang="zh-CN" altLang="en-US" b="0" dirty="0"/>
              <a:t>然后在根据设备的特性生成更高效的内核。</a:t>
            </a:r>
          </a:p>
        </p:txBody>
      </p:sp>
      <p:sp>
        <p:nvSpPr>
          <p:cNvPr id="4" name="灯片编号占位符 3"/>
          <p:cNvSpPr>
            <a:spLocks noGrp="1"/>
          </p:cNvSpPr>
          <p:nvPr>
            <p:ph type="sldNum" sz="quarter" idx="5"/>
          </p:nvPr>
        </p:nvSpPr>
        <p:spPr/>
        <p:txBody>
          <a:bodyPr/>
          <a:lstStyle/>
          <a:p>
            <a:fld id="{E1867718-CD55-8442-A98A-4AB47C5338C0}" type="slidenum">
              <a:rPr lang="en-US" smtClean="0"/>
              <a:t>23</a:t>
            </a:fld>
            <a:endParaRPr lang="en-US"/>
          </a:p>
        </p:txBody>
      </p:sp>
    </p:spTree>
    <p:extLst>
      <p:ext uri="{BB962C8B-B14F-4D97-AF65-F5344CB8AC3E}">
        <p14:creationId xmlns:p14="http://schemas.microsoft.com/office/powerpoint/2010/main" val="276537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接下来看看系统的框架和实现过程。</a:t>
            </a:r>
          </a:p>
        </p:txBody>
      </p:sp>
      <p:sp>
        <p:nvSpPr>
          <p:cNvPr id="4" name="灯片编号占位符 3"/>
          <p:cNvSpPr>
            <a:spLocks noGrp="1"/>
          </p:cNvSpPr>
          <p:nvPr>
            <p:ph type="sldNum" sz="quarter" idx="5"/>
          </p:nvPr>
        </p:nvSpPr>
        <p:spPr/>
        <p:txBody>
          <a:bodyPr/>
          <a:lstStyle/>
          <a:p>
            <a:fld id="{E1867718-CD55-8442-A98A-4AB47C5338C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buFont typeface="+mj-lt"/>
              <a:buNone/>
            </a:pPr>
            <a:r>
              <a:rPr lang="zh-CN" altLang="en-US" dirty="0"/>
              <a:t>首先利用</a:t>
            </a:r>
            <a:r>
              <a:rPr lang="en-US" altLang="zh-CN" dirty="0">
                <a:solidFill>
                  <a:srgbClr val="0D0D0D"/>
                </a:solidFill>
                <a:effectLst/>
              </a:rPr>
              <a:t>microbenchmark</a:t>
            </a:r>
            <a:r>
              <a:rPr lang="zh-CN" altLang="en-US" dirty="0">
                <a:solidFill>
                  <a:srgbClr val="0D0D0D"/>
                </a:solidFill>
                <a:effectLst/>
              </a:rPr>
              <a:t>获取</a:t>
            </a:r>
            <a:r>
              <a:rPr lang="en-US" altLang="zh-CN" dirty="0">
                <a:solidFill>
                  <a:srgbClr val="0D0D0D"/>
                </a:solidFill>
                <a:effectLst/>
              </a:rPr>
              <a:t>web</a:t>
            </a:r>
            <a:r>
              <a:rPr lang="zh-CN" altLang="en-US" dirty="0">
                <a:solidFill>
                  <a:srgbClr val="0D0D0D"/>
                </a:solidFill>
                <a:effectLst/>
              </a:rPr>
              <a:t>上一致性的原语配置，再根据设备特性形成一个初始的轻量级优化内核空间，然后是在线的张量</a:t>
            </a:r>
            <a:r>
              <a:rPr lang="en-US" altLang="zh-CN" dirty="0">
                <a:solidFill>
                  <a:srgbClr val="0D0D0D"/>
                </a:solidFill>
                <a:effectLst/>
              </a:rPr>
              <a:t>JIT</a:t>
            </a:r>
            <a:r>
              <a:rPr lang="zh-CN" altLang="en-US" dirty="0">
                <a:solidFill>
                  <a:srgbClr val="0D0D0D"/>
                </a:solidFill>
                <a:effectLst/>
              </a:rPr>
              <a:t>编译，就是前面直接从张量</a:t>
            </a:r>
            <a:r>
              <a:rPr lang="en-US" altLang="zh-CN" dirty="0">
                <a:solidFill>
                  <a:srgbClr val="0D0D0D"/>
                </a:solidFill>
                <a:effectLst/>
              </a:rPr>
              <a:t>IR</a:t>
            </a:r>
            <a:r>
              <a:rPr lang="zh-CN" altLang="en-US" dirty="0">
                <a:solidFill>
                  <a:srgbClr val="0D0D0D"/>
                </a:solidFill>
                <a:effectLst/>
              </a:rPr>
              <a:t>到</a:t>
            </a:r>
            <a:r>
              <a:rPr lang="en-US" altLang="zh-CN" dirty="0" err="1">
                <a:solidFill>
                  <a:srgbClr val="0D0D0D"/>
                </a:solidFill>
                <a:effectLst/>
              </a:rPr>
              <a:t>WasmIR</a:t>
            </a:r>
            <a:r>
              <a:rPr lang="zh-CN" altLang="en-US" dirty="0">
                <a:solidFill>
                  <a:srgbClr val="0D0D0D"/>
                </a:solidFill>
                <a:effectLst/>
              </a:rPr>
              <a:t>。内核数据库通过众包实现生成的最佳优化内核。</a:t>
            </a:r>
            <a:endParaRPr lang="en-US" altLang="zh-CN" dirty="0">
              <a:solidFill>
                <a:srgbClr val="0D0D0D"/>
              </a:solidFill>
              <a:effectLst/>
            </a:endParaRPr>
          </a:p>
          <a:p>
            <a:pPr marL="0" marR="0">
              <a:spcBef>
                <a:spcPts val="0"/>
              </a:spcBef>
              <a:spcAft>
                <a:spcPts val="0"/>
              </a:spcAft>
              <a:buFont typeface="+mj-lt"/>
              <a:buNone/>
            </a:pPr>
            <a:r>
              <a:rPr lang="zh-CN" altLang="en-US" b="1" dirty="0">
                <a:effectLst/>
              </a:rPr>
              <a:t>整个流程可以理解为在初始化阶段</a:t>
            </a:r>
            <a:r>
              <a:rPr lang="zh-CN" altLang="en-US" dirty="0">
                <a:solidFill>
                  <a:srgbClr val="0D0D0D"/>
                </a:solidFill>
                <a:effectLst/>
              </a:rPr>
              <a:t>：</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客户端浏览器下载网页、模型和初始内核。</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如果客户端硬件已知（或被探索过），服务器上的内核数据库将使用最优内核。否则，将使用预定义的非定制内核，触发</a:t>
            </a:r>
            <a:r>
              <a:rPr lang="en-US" altLang="zh-CN" dirty="0">
                <a:solidFill>
                  <a:srgbClr val="0D0D0D"/>
                </a:solidFill>
                <a:effectLst/>
              </a:rPr>
              <a:t>JIT</a:t>
            </a:r>
            <a:r>
              <a:rPr lang="zh-CN" altLang="en-US" dirty="0">
                <a:solidFill>
                  <a:srgbClr val="0D0D0D"/>
                </a:solidFill>
                <a:effectLst/>
              </a:rPr>
              <a:t>编译阶段。</a:t>
            </a:r>
            <a:endParaRPr lang="en-US" altLang="zh-CN" b="0" dirty="0">
              <a:solidFill>
                <a:srgbClr val="0D0D0D"/>
              </a:solidFill>
              <a:effectLst/>
            </a:endParaRPr>
          </a:p>
          <a:p>
            <a:pPr marL="0" marR="0">
              <a:spcBef>
                <a:spcPts val="0"/>
              </a:spcBef>
              <a:spcAft>
                <a:spcPts val="0"/>
              </a:spcAft>
              <a:buFont typeface="Arial" panose="020B0604020202020204" pitchFamily="34" charset="0"/>
              <a:buNone/>
            </a:pPr>
            <a:r>
              <a:rPr lang="en-US" altLang="zh-CN" b="1" dirty="0">
                <a:effectLst/>
              </a:rPr>
              <a:t>JIT</a:t>
            </a:r>
            <a:r>
              <a:rPr lang="zh-CN" altLang="en-US" b="1" dirty="0">
                <a:effectLst/>
              </a:rPr>
              <a:t>阶段</a:t>
            </a:r>
            <a:r>
              <a:rPr lang="zh-CN" altLang="en-US" dirty="0">
                <a:solidFill>
                  <a:srgbClr val="0D0D0D"/>
                </a:solidFill>
                <a:effectLst/>
              </a:rPr>
              <a:t>：</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服务器上的张量</a:t>
            </a:r>
            <a:r>
              <a:rPr lang="en-US" altLang="zh-CN" dirty="0">
                <a:solidFill>
                  <a:srgbClr val="0D0D0D"/>
                </a:solidFill>
                <a:effectLst/>
              </a:rPr>
              <a:t>JIT</a:t>
            </a:r>
            <a:r>
              <a:rPr lang="zh-CN" altLang="en-US" dirty="0">
                <a:solidFill>
                  <a:srgbClr val="0D0D0D"/>
                </a:solidFill>
                <a:effectLst/>
              </a:rPr>
              <a:t>编译器生成的内核通过队列推送到客户端。</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客户端执行推理。每次推理之间，</a:t>
            </a:r>
            <a:r>
              <a:rPr lang="en-US" altLang="zh-CN" dirty="0">
                <a:solidFill>
                  <a:srgbClr val="0D0D0D"/>
                </a:solidFill>
                <a:effectLst/>
              </a:rPr>
              <a:t>inference engine</a:t>
            </a:r>
            <a:r>
              <a:rPr lang="zh-CN" altLang="en-US" dirty="0">
                <a:solidFill>
                  <a:srgbClr val="0D0D0D"/>
                </a:solidFill>
                <a:effectLst/>
              </a:rPr>
              <a:t>检索队列中的一个内核并测量其延迟。</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根据测量结果，将最佳内核及其测量结果报告给服务器，服务器根据报告更新内核数据库。</a:t>
            </a:r>
            <a:endParaRPr lang="zh-CN" altLang="en-US" dirty="0">
              <a:effectLst/>
            </a:endParaRPr>
          </a:p>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25</a:t>
            </a:fld>
            <a:endParaRPr lang="en-US"/>
          </a:p>
        </p:txBody>
      </p:sp>
    </p:spTree>
    <p:extLst>
      <p:ext uri="{BB962C8B-B14F-4D97-AF65-F5344CB8AC3E}">
        <p14:creationId xmlns:p14="http://schemas.microsoft.com/office/powerpoint/2010/main" val="82511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en-US" dirty="0"/>
              <a:t>接下里详细了解具体的实现，第一个技术就是将张量</a:t>
            </a:r>
            <a:r>
              <a:rPr lang="en-US" altLang="zh-CN" dirty="0"/>
              <a:t>IR</a:t>
            </a:r>
            <a:r>
              <a:rPr lang="zh-CN" altLang="en-US" dirty="0"/>
              <a:t>直接转换到目标</a:t>
            </a:r>
            <a:r>
              <a:rPr lang="en-US" altLang="zh-CN" dirty="0" err="1"/>
              <a:t>wasmIR</a:t>
            </a:r>
            <a:r>
              <a:rPr lang="zh-CN" altLang="en-US" dirty="0"/>
              <a:t>。</a:t>
            </a:r>
            <a:endParaRPr lang="en-US" altLang="zh-CN" dirty="0"/>
          </a:p>
          <a:p>
            <a:pPr marL="0" marR="0">
              <a:spcBef>
                <a:spcPts val="0"/>
              </a:spcBef>
              <a:spcAft>
                <a:spcPts val="0"/>
              </a:spcAft>
            </a:pPr>
            <a:r>
              <a:rPr lang="zh-CN" altLang="en-US" b="1" dirty="0">
                <a:solidFill>
                  <a:srgbClr val="0D0D0D"/>
                </a:solidFill>
                <a:effectLst/>
              </a:rPr>
              <a:t>首先是移除无效的优化</a:t>
            </a:r>
            <a:r>
              <a:rPr lang="zh-CN" altLang="en-US" dirty="0">
                <a:solidFill>
                  <a:srgbClr val="0D0D0D"/>
                </a:solidFill>
                <a:effectLst/>
              </a:rPr>
              <a:t>。例如，从目标编译来看，</a:t>
            </a:r>
            <a:r>
              <a:rPr lang="en-US" altLang="zh-CN" dirty="0" err="1">
                <a:solidFill>
                  <a:srgbClr val="0D0D0D"/>
                </a:solidFill>
                <a:effectLst/>
              </a:rPr>
              <a:t>Wasm</a:t>
            </a:r>
            <a:r>
              <a:rPr lang="zh-CN" altLang="en-US" dirty="0">
                <a:solidFill>
                  <a:srgbClr val="0D0D0D"/>
                </a:solidFill>
                <a:effectLst/>
              </a:rPr>
              <a:t>设计有简单的基于表达式的指令集和基于堆栈的执行模型，许多复杂的编译优化不是必需的。</a:t>
            </a:r>
            <a:endParaRPr lang="en-US" altLang="zh-CN" dirty="0">
              <a:solidFill>
                <a:srgbClr val="0D0D0D"/>
              </a:solidFill>
              <a:effectLst/>
            </a:endParaRPr>
          </a:p>
          <a:p>
            <a:r>
              <a:rPr lang="zh-CN" altLang="en-US" b="1" dirty="0">
                <a:solidFill>
                  <a:srgbClr val="0D0D0D"/>
                </a:solidFill>
                <a:effectLst/>
              </a:rPr>
              <a:t>然后是移除重复的优化</a:t>
            </a:r>
            <a:r>
              <a:rPr lang="zh-CN" altLang="en-US" dirty="0">
                <a:solidFill>
                  <a:srgbClr val="0D0D0D"/>
                </a:solidFill>
                <a:effectLst/>
              </a:rPr>
              <a:t>。例如，从张量编译来看，前一步中</a:t>
            </a:r>
            <a:r>
              <a:rPr lang="zh-CN" altLang="en-US" b="0" i="0" dirty="0">
                <a:solidFill>
                  <a:srgbClr val="1D2129"/>
                </a:solidFill>
                <a:effectLst/>
                <a:latin typeface="PingFangSC-Regular"/>
              </a:rPr>
              <a:t>内核优化空间也包含许多与目标相关的编译优化。</a:t>
            </a:r>
            <a:endParaRPr lang="en-US" altLang="zh-CN" b="0" i="0" dirty="0">
              <a:solidFill>
                <a:srgbClr val="1D2129"/>
              </a:solidFill>
              <a:effectLst/>
              <a:latin typeface="PingFangSC-Regular"/>
            </a:endParaRPr>
          </a:p>
          <a:p>
            <a:r>
              <a:rPr lang="zh-CN" altLang="en-US" b="0" i="0" dirty="0">
                <a:solidFill>
                  <a:srgbClr val="1D2129"/>
                </a:solidFill>
                <a:effectLst/>
                <a:latin typeface="PingFangSC-Regular"/>
              </a:rPr>
              <a:t>作者</a:t>
            </a:r>
            <a:r>
              <a:rPr lang="zh-CN" altLang="en-US" dirty="0">
                <a:solidFill>
                  <a:srgbClr val="0D0D0D"/>
                </a:solidFill>
                <a:effectLst/>
              </a:rPr>
              <a:t>重新设计了张量编译管道，统一了张量和</a:t>
            </a:r>
            <a:r>
              <a:rPr lang="en-US" altLang="zh-CN" dirty="0" err="1">
                <a:solidFill>
                  <a:srgbClr val="0D0D0D"/>
                </a:solidFill>
                <a:effectLst/>
              </a:rPr>
              <a:t>Wasm</a:t>
            </a:r>
            <a:r>
              <a:rPr lang="zh-CN" altLang="en-US" dirty="0">
                <a:solidFill>
                  <a:srgbClr val="0D0D0D"/>
                </a:solidFill>
                <a:effectLst/>
              </a:rPr>
              <a:t>编译。这消除了单独的目标编译调用，并直接将张量</a:t>
            </a:r>
            <a:r>
              <a:rPr lang="en-US" altLang="zh-CN" dirty="0">
                <a:solidFill>
                  <a:srgbClr val="0D0D0D"/>
                </a:solidFill>
                <a:effectLst/>
              </a:rPr>
              <a:t>IR</a:t>
            </a:r>
            <a:r>
              <a:rPr lang="zh-CN" altLang="en-US" dirty="0">
                <a:solidFill>
                  <a:srgbClr val="0D0D0D"/>
                </a:solidFill>
                <a:effectLst/>
              </a:rPr>
              <a:t>编译为</a:t>
            </a:r>
            <a:r>
              <a:rPr lang="en-US" altLang="zh-CN" dirty="0" err="1">
                <a:solidFill>
                  <a:srgbClr val="0D0D0D"/>
                </a:solidFill>
                <a:effectLst/>
              </a:rPr>
              <a:t>WasmIR</a:t>
            </a:r>
            <a:r>
              <a:rPr lang="zh-CN" altLang="en-US" dirty="0">
                <a:solidFill>
                  <a:srgbClr val="0D0D0D"/>
                </a:solidFill>
                <a:effectLst/>
              </a:rPr>
              <a:t>。</a:t>
            </a:r>
            <a:endParaRPr lang="zh-CN" altLang="en-US" dirty="0">
              <a:effectLst/>
            </a:endParaRPr>
          </a:p>
        </p:txBody>
      </p:sp>
      <p:sp>
        <p:nvSpPr>
          <p:cNvPr id="4" name="灯片编号占位符 3"/>
          <p:cNvSpPr>
            <a:spLocks noGrp="1"/>
          </p:cNvSpPr>
          <p:nvPr>
            <p:ph type="sldNum" sz="quarter" idx="5"/>
          </p:nvPr>
        </p:nvSpPr>
        <p:spPr/>
        <p:txBody>
          <a:bodyPr/>
          <a:lstStyle/>
          <a:p>
            <a:fld id="{E1867718-CD55-8442-A98A-4AB47C5338C0}" type="slidenum">
              <a:rPr lang="en-US" smtClean="0"/>
              <a:t>26</a:t>
            </a:fld>
            <a:endParaRPr lang="en-US"/>
          </a:p>
        </p:txBody>
      </p:sp>
    </p:spTree>
    <p:extLst>
      <p:ext uri="{BB962C8B-B14F-4D97-AF65-F5344CB8AC3E}">
        <p14:creationId xmlns:p14="http://schemas.microsoft.com/office/powerpoint/2010/main" val="346842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20142-8285-1D27-54A1-D07A6524B4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3AFB62-5F4A-2024-322F-603F3161255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C14F72-3338-5D65-84DC-689BDDAEA85B}"/>
              </a:ext>
            </a:extLst>
          </p:cNvPr>
          <p:cNvSpPr>
            <a:spLocks noGrp="1"/>
          </p:cNvSpPr>
          <p:nvPr>
            <p:ph type="body" idx="1"/>
          </p:nvPr>
        </p:nvSpPr>
        <p:spPr/>
        <p:txBody>
          <a:bodyPr/>
          <a:lstStyle/>
          <a:p>
            <a:pPr marL="0" marR="0">
              <a:spcBef>
                <a:spcPts val="0"/>
              </a:spcBef>
              <a:spcAft>
                <a:spcPts val="0"/>
              </a:spcAft>
            </a:pPr>
            <a:r>
              <a:rPr lang="zh-CN" altLang="en-US" dirty="0"/>
              <a:t>接下里详细了解具体的实现，第一个技术就是将张量</a:t>
            </a:r>
            <a:r>
              <a:rPr lang="en-US" altLang="zh-CN" dirty="0"/>
              <a:t>IR</a:t>
            </a:r>
            <a:r>
              <a:rPr lang="zh-CN" altLang="en-US" dirty="0"/>
              <a:t>直接转换到目标</a:t>
            </a:r>
            <a:r>
              <a:rPr lang="en-US" altLang="zh-CN" dirty="0" err="1"/>
              <a:t>wasmIR</a:t>
            </a:r>
            <a:r>
              <a:rPr lang="zh-CN" altLang="en-US" dirty="0"/>
              <a:t>。</a:t>
            </a:r>
            <a:endParaRPr lang="en-US" altLang="zh-CN" dirty="0"/>
          </a:p>
          <a:p>
            <a:pPr marL="0" marR="0">
              <a:spcBef>
                <a:spcPts val="0"/>
              </a:spcBef>
              <a:spcAft>
                <a:spcPts val="0"/>
              </a:spcAft>
            </a:pPr>
            <a:r>
              <a:rPr lang="zh-CN" altLang="en-US" b="1" dirty="0">
                <a:solidFill>
                  <a:srgbClr val="0D0D0D"/>
                </a:solidFill>
                <a:effectLst/>
              </a:rPr>
              <a:t>首先是移除无效的优化</a:t>
            </a:r>
            <a:r>
              <a:rPr lang="zh-CN" altLang="en-US" dirty="0">
                <a:solidFill>
                  <a:srgbClr val="0D0D0D"/>
                </a:solidFill>
                <a:effectLst/>
              </a:rPr>
              <a:t>。例如，从目标编译来看，</a:t>
            </a:r>
            <a:r>
              <a:rPr lang="en-US" altLang="zh-CN" dirty="0" err="1">
                <a:solidFill>
                  <a:srgbClr val="0D0D0D"/>
                </a:solidFill>
                <a:effectLst/>
              </a:rPr>
              <a:t>Wasm</a:t>
            </a:r>
            <a:r>
              <a:rPr lang="zh-CN" altLang="en-US" dirty="0">
                <a:solidFill>
                  <a:srgbClr val="0D0D0D"/>
                </a:solidFill>
                <a:effectLst/>
              </a:rPr>
              <a:t>设计有简单的基于表达式的指令集和基于堆栈的执行模型，许多复杂的编译优化不是必需的。</a:t>
            </a:r>
            <a:endParaRPr lang="en-US" altLang="zh-CN" dirty="0">
              <a:solidFill>
                <a:srgbClr val="0D0D0D"/>
              </a:solidFill>
              <a:effectLst/>
            </a:endParaRPr>
          </a:p>
          <a:p>
            <a:r>
              <a:rPr lang="zh-CN" altLang="en-US" b="1" dirty="0">
                <a:solidFill>
                  <a:srgbClr val="0D0D0D"/>
                </a:solidFill>
                <a:effectLst/>
              </a:rPr>
              <a:t>然后是移除重复的优化</a:t>
            </a:r>
            <a:r>
              <a:rPr lang="zh-CN" altLang="en-US" dirty="0">
                <a:solidFill>
                  <a:srgbClr val="0D0D0D"/>
                </a:solidFill>
                <a:effectLst/>
              </a:rPr>
              <a:t>。例如，从张量编译来看，前一步中</a:t>
            </a:r>
            <a:r>
              <a:rPr lang="zh-CN" altLang="en-US" b="0" i="0" dirty="0">
                <a:solidFill>
                  <a:srgbClr val="1D2129"/>
                </a:solidFill>
                <a:effectLst/>
                <a:latin typeface="PingFangSC-Regular"/>
              </a:rPr>
              <a:t>内核优化空间也包含许多与目标相关的编译优化。</a:t>
            </a:r>
            <a:endParaRPr lang="en-US" altLang="zh-CN" b="0" i="0" dirty="0">
              <a:solidFill>
                <a:srgbClr val="1D2129"/>
              </a:solidFill>
              <a:effectLst/>
              <a:latin typeface="PingFangSC-Regular"/>
            </a:endParaRPr>
          </a:p>
          <a:p>
            <a:r>
              <a:rPr lang="zh-CN" altLang="en-US" b="0" i="0" dirty="0">
                <a:solidFill>
                  <a:srgbClr val="1D2129"/>
                </a:solidFill>
                <a:effectLst/>
                <a:latin typeface="PingFangSC-Regular"/>
              </a:rPr>
              <a:t>作者</a:t>
            </a:r>
            <a:r>
              <a:rPr lang="zh-CN" altLang="en-US" dirty="0">
                <a:solidFill>
                  <a:srgbClr val="0D0D0D"/>
                </a:solidFill>
                <a:effectLst/>
              </a:rPr>
              <a:t>重新设计了张量编译管道，统一了张量和</a:t>
            </a:r>
            <a:r>
              <a:rPr lang="en-US" altLang="zh-CN" dirty="0" err="1">
                <a:solidFill>
                  <a:srgbClr val="0D0D0D"/>
                </a:solidFill>
                <a:effectLst/>
              </a:rPr>
              <a:t>Wasm</a:t>
            </a:r>
            <a:r>
              <a:rPr lang="zh-CN" altLang="en-US" dirty="0">
                <a:solidFill>
                  <a:srgbClr val="0D0D0D"/>
                </a:solidFill>
                <a:effectLst/>
              </a:rPr>
              <a:t>编译。这消除了单独的目标编译调用，并直接将张量</a:t>
            </a:r>
            <a:r>
              <a:rPr lang="en-US" altLang="zh-CN" dirty="0">
                <a:solidFill>
                  <a:srgbClr val="0D0D0D"/>
                </a:solidFill>
                <a:effectLst/>
              </a:rPr>
              <a:t>IR</a:t>
            </a:r>
            <a:r>
              <a:rPr lang="zh-CN" altLang="en-US" dirty="0">
                <a:solidFill>
                  <a:srgbClr val="0D0D0D"/>
                </a:solidFill>
                <a:effectLst/>
              </a:rPr>
              <a:t>编译为</a:t>
            </a:r>
            <a:r>
              <a:rPr lang="en-US" altLang="zh-CN" dirty="0" err="1">
                <a:solidFill>
                  <a:srgbClr val="0D0D0D"/>
                </a:solidFill>
                <a:effectLst/>
              </a:rPr>
              <a:t>WasmIR</a:t>
            </a:r>
            <a:r>
              <a:rPr lang="zh-CN" altLang="en-US" dirty="0">
                <a:solidFill>
                  <a:srgbClr val="0D0D0D"/>
                </a:solidFill>
                <a:effectLst/>
              </a:rPr>
              <a:t>。</a:t>
            </a:r>
            <a:endParaRPr lang="zh-CN" altLang="en-US" dirty="0">
              <a:effectLst/>
            </a:endParaRPr>
          </a:p>
        </p:txBody>
      </p:sp>
      <p:sp>
        <p:nvSpPr>
          <p:cNvPr id="4" name="灯片编号占位符 3">
            <a:extLst>
              <a:ext uri="{FF2B5EF4-FFF2-40B4-BE49-F238E27FC236}">
                <a16:creationId xmlns:a16="http://schemas.microsoft.com/office/drawing/2014/main" id="{0AEB5A2B-1D9B-F19D-3225-996817E0CBBF}"/>
              </a:ext>
            </a:extLst>
          </p:cNvPr>
          <p:cNvSpPr>
            <a:spLocks noGrp="1"/>
          </p:cNvSpPr>
          <p:nvPr>
            <p:ph type="sldNum" sz="quarter" idx="5"/>
          </p:nvPr>
        </p:nvSpPr>
        <p:spPr/>
        <p:txBody>
          <a:bodyPr/>
          <a:lstStyle/>
          <a:p>
            <a:fld id="{E1867718-CD55-8442-A98A-4AB47C5338C0}" type="slidenum">
              <a:rPr lang="en-US" smtClean="0"/>
              <a:t>27</a:t>
            </a:fld>
            <a:endParaRPr lang="en-US"/>
          </a:p>
        </p:txBody>
      </p:sp>
    </p:spTree>
    <p:extLst>
      <p:ext uri="{BB962C8B-B14F-4D97-AF65-F5344CB8AC3E}">
        <p14:creationId xmlns:p14="http://schemas.microsoft.com/office/powerpoint/2010/main" val="4278231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D0D0D"/>
                </a:solidFill>
                <a:effectLst/>
                <a:latin typeface="Söhne"/>
              </a:rPr>
              <a:t>将张量</a:t>
            </a:r>
            <a:r>
              <a:rPr lang="en-US" altLang="zh-CN" b="0" i="0" dirty="0">
                <a:solidFill>
                  <a:srgbClr val="0D0D0D"/>
                </a:solidFill>
                <a:effectLst/>
                <a:latin typeface="Söhne"/>
              </a:rPr>
              <a:t>IR</a:t>
            </a:r>
            <a:r>
              <a:rPr lang="zh-CN" altLang="en-US" b="0" i="0" dirty="0">
                <a:solidFill>
                  <a:srgbClr val="0D0D0D"/>
                </a:solidFill>
                <a:effectLst/>
                <a:latin typeface="Söhne"/>
              </a:rPr>
              <a:t>直接转换</a:t>
            </a:r>
            <a:r>
              <a:rPr lang="en-US" altLang="zh-CN" b="0" i="0" dirty="0" err="1">
                <a:solidFill>
                  <a:srgbClr val="0D0D0D"/>
                </a:solidFill>
                <a:effectLst/>
                <a:latin typeface="Söhne"/>
              </a:rPr>
              <a:t>Wasm</a:t>
            </a:r>
            <a:r>
              <a:rPr lang="zh-CN" altLang="en-US" b="0" i="0" dirty="0">
                <a:solidFill>
                  <a:srgbClr val="0D0D0D"/>
                </a:solidFill>
                <a:effectLst/>
                <a:latin typeface="Söhne"/>
              </a:rPr>
              <a:t>的挑战在于</a:t>
            </a:r>
            <a:r>
              <a:rPr lang="zh-CN" altLang="en-US" b="0" dirty="0">
                <a:effectLst/>
              </a:rPr>
              <a:t>这一转换过程既需要保持原始计算的语义，又要适应</a:t>
            </a:r>
            <a:r>
              <a:rPr lang="en-US" altLang="zh-CN" b="0" dirty="0" err="1">
                <a:effectLst/>
              </a:rPr>
              <a:t>Wasm</a:t>
            </a:r>
            <a:r>
              <a:rPr lang="zh-CN" altLang="en-US" b="0" dirty="0">
                <a:effectLst/>
              </a:rPr>
              <a:t>的执行模型</a:t>
            </a:r>
            <a:r>
              <a:rPr lang="zh-CN" altLang="en-US" b="0" i="0" dirty="0">
                <a:solidFill>
                  <a:schemeClr val="tx1"/>
                </a:solidFill>
                <a:effectLst/>
                <a:latin typeface="+mn-lt"/>
              </a:rPr>
              <a:t>。</a:t>
            </a:r>
            <a:r>
              <a:rPr lang="zh-CN" altLang="en-US" b="0" i="0" dirty="0">
                <a:solidFill>
                  <a:srgbClr val="0D0D0D"/>
                </a:solidFill>
                <a:effectLst/>
                <a:latin typeface="Söhne"/>
              </a:rPr>
              <a:t>张量更接近于高级编程语言，而</a:t>
            </a:r>
            <a:r>
              <a:rPr lang="en-US" altLang="zh-CN" b="1" i="0" dirty="0" err="1">
                <a:solidFill>
                  <a:srgbClr val="0D0D0D"/>
                </a:solidFill>
                <a:effectLst/>
                <a:latin typeface="Söhne"/>
              </a:rPr>
              <a:t>Wasm</a:t>
            </a:r>
            <a:r>
              <a:rPr lang="en-US" altLang="zh-CN" b="1" i="0" dirty="0">
                <a:solidFill>
                  <a:srgbClr val="0D0D0D"/>
                </a:solidFill>
                <a:effectLst/>
                <a:latin typeface="Söhne"/>
              </a:rPr>
              <a:t> IR</a:t>
            </a:r>
            <a:r>
              <a:rPr lang="zh-CN" altLang="en-US" b="0" i="0" dirty="0">
                <a:solidFill>
                  <a:srgbClr val="0D0D0D"/>
                </a:solidFill>
                <a:effectLst/>
                <a:latin typeface="Söhne"/>
              </a:rPr>
              <a:t>更加底层，使用了一系列表达式来构成，它的实现是基于栈，指令操作会一个隐含的操作数栈，从栈中弹出参数值并推送结果值。</a:t>
            </a:r>
            <a:r>
              <a:rPr lang="zh-CN" altLang="en-US" dirty="0"/>
              <a:t>由于</a:t>
            </a:r>
            <a:r>
              <a:rPr lang="en-US" altLang="zh-CN" b="0" dirty="0" err="1">
                <a:effectLst/>
              </a:rPr>
              <a:t>Wasm</a:t>
            </a:r>
            <a:r>
              <a:rPr lang="zh-CN" altLang="en-US" b="0" dirty="0">
                <a:effectLst/>
              </a:rPr>
              <a:t>没有使用语句使用，</a:t>
            </a:r>
            <a:r>
              <a:rPr lang="zh-CN" altLang="en-US" dirty="0"/>
              <a:t>这也导致转换的实现过程比较难。</a:t>
            </a:r>
            <a:endParaRPr lang="en-US" altLang="zh-CN"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D0D0D"/>
                </a:solidFill>
                <a:effectLst/>
                <a:latin typeface="Söhne"/>
              </a:rPr>
              <a:t>使用了一系列表达式来构成。每个表达式都被计算以产生</a:t>
            </a:r>
            <a:endParaRPr lang="en-US" altLang="zh-CN"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D0D0D"/>
                </a:solidFill>
                <a:effectLst/>
                <a:latin typeface="Söhne"/>
              </a:rPr>
              <a:t>例如，</a:t>
            </a:r>
            <a:r>
              <a:rPr lang="en-US" altLang="zh-CN" b="0" i="0" dirty="0" err="1">
                <a:solidFill>
                  <a:srgbClr val="0D0D0D"/>
                </a:solidFill>
                <a:effectLst/>
                <a:latin typeface="Söhne"/>
              </a:rPr>
              <a:t>local.tee</a:t>
            </a:r>
            <a:r>
              <a:rPr lang="en-US" altLang="zh-CN" b="0" i="0" dirty="0">
                <a:solidFill>
                  <a:srgbClr val="0D0D0D"/>
                </a:solidFill>
                <a:effectLst/>
                <a:latin typeface="Söhne"/>
              </a:rPr>
              <a:t> </a:t>
            </a:r>
            <a:r>
              <a:rPr lang="zh-CN" altLang="en-US" b="0" i="0" dirty="0">
                <a:solidFill>
                  <a:srgbClr val="0D0D0D"/>
                </a:solidFill>
                <a:effectLst/>
                <a:latin typeface="Söhne"/>
              </a:rPr>
              <a:t>栈顶取值，</a:t>
            </a:r>
            <a:r>
              <a:rPr lang="en-US" altLang="zh-CN" b="0" i="0" dirty="0" err="1">
                <a:solidFill>
                  <a:srgbClr val="0D0D0D"/>
                </a:solidFill>
                <a:effectLst/>
                <a:latin typeface="Söhne"/>
              </a:rPr>
              <a:t>local.get</a:t>
            </a:r>
            <a:r>
              <a:rPr lang="zh-CN" altLang="en-US" b="0" i="0" dirty="0">
                <a:solidFill>
                  <a:srgbClr val="0D0D0D"/>
                </a:solidFill>
                <a:effectLst/>
                <a:latin typeface="Söhne"/>
              </a:rPr>
              <a:t>并将结果推入栈顶。一个值。</a:t>
            </a:r>
            <a:endParaRPr lang="en-US" altLang="zh-CN"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D0D0D"/>
                </a:solidFill>
                <a:effectLst/>
                <a:latin typeface="Söhne"/>
              </a:rPr>
              <a:t>这种设计适应了浏览器的沙盒化和资源受限的环境。</a:t>
            </a:r>
          </a:p>
        </p:txBody>
      </p:sp>
      <p:sp>
        <p:nvSpPr>
          <p:cNvPr id="4" name="灯片编号占位符 3"/>
          <p:cNvSpPr>
            <a:spLocks noGrp="1"/>
          </p:cNvSpPr>
          <p:nvPr>
            <p:ph type="sldNum" sz="quarter" idx="5"/>
          </p:nvPr>
        </p:nvSpPr>
        <p:spPr/>
        <p:txBody>
          <a:bodyPr/>
          <a:lstStyle/>
          <a:p>
            <a:fld id="{E1867718-CD55-8442-A98A-4AB47C5338C0}" type="slidenum">
              <a:rPr lang="en-US" smtClean="0"/>
              <a:t>28</a:t>
            </a:fld>
            <a:endParaRPr lang="en-US"/>
          </a:p>
        </p:txBody>
      </p:sp>
    </p:spTree>
    <p:extLst>
      <p:ext uri="{BB962C8B-B14F-4D97-AF65-F5344CB8AC3E}">
        <p14:creationId xmlns:p14="http://schemas.microsoft.com/office/powerpoint/2010/main" val="162510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3ADA9-DA58-F84B-EFEC-46B9DCE10D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FC2125-899F-C089-8C2F-C462AE5583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B34228-A796-A98C-DA22-EAE86982E2DD}"/>
              </a:ext>
            </a:extLst>
          </p:cNvPr>
          <p:cNvSpPr>
            <a:spLocks noGrp="1"/>
          </p:cNvSpPr>
          <p:nvPr>
            <p:ph type="body" idx="1"/>
          </p:nvPr>
        </p:nvSpPr>
        <p:spPr/>
        <p:txBody>
          <a:bodyPr/>
          <a:lstStyle/>
          <a:p>
            <a:pPr marL="0" marR="0">
              <a:spcBef>
                <a:spcPts val="0"/>
              </a:spcBef>
              <a:spcAft>
                <a:spcPts val="0"/>
              </a:spcAft>
            </a:pPr>
            <a:r>
              <a:rPr lang="zh-CN" altLang="en-US" b="0" i="0" dirty="0">
                <a:solidFill>
                  <a:srgbClr val="1D2129"/>
                </a:solidFill>
                <a:effectLst/>
                <a:latin typeface="PingFangSC-Regular"/>
              </a:rPr>
              <a:t>作者设计将张量语句映射到</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的表达式块。首先我们遍历张量 </a:t>
            </a:r>
            <a:r>
              <a:rPr lang="en-US" altLang="zh-CN" b="0" i="0" dirty="0">
                <a:solidFill>
                  <a:srgbClr val="1D2129"/>
                </a:solidFill>
                <a:effectLst/>
                <a:latin typeface="PingFangSC-Regular"/>
              </a:rPr>
              <a:t>IR AST</a:t>
            </a:r>
            <a:r>
              <a:rPr lang="zh-CN" altLang="en-US" b="0" i="0" dirty="0">
                <a:solidFill>
                  <a:srgbClr val="1D2129"/>
                </a:solidFill>
                <a:effectLst/>
                <a:latin typeface="PingFangSC-Regular"/>
              </a:rPr>
              <a:t>（抽象语法树），我们将嵌套的表达式序列构建为由该语句的 </a:t>
            </a:r>
            <a:r>
              <a:rPr lang="en-US" altLang="zh-CN" b="0" i="0" dirty="0" err="1">
                <a:solidFill>
                  <a:srgbClr val="1D2129"/>
                </a:solidFill>
                <a:effectLst/>
                <a:latin typeface="PingFangSC-Regular"/>
              </a:rPr>
              <a:t>Wasm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循环和结束指令包围的块。</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1D2129"/>
                </a:solidFill>
                <a:effectLst/>
                <a:latin typeface="PingFangSC-Regular"/>
              </a:rPr>
              <a:t>如算法</a:t>
            </a:r>
            <a:r>
              <a:rPr lang="en-US" altLang="zh-CN" b="1" i="0" dirty="0">
                <a:solidFill>
                  <a:srgbClr val="1D2129"/>
                </a:solidFill>
                <a:effectLst/>
                <a:latin typeface="PingFangSC-Regular"/>
              </a:rPr>
              <a:t>1</a:t>
            </a:r>
            <a:r>
              <a:rPr lang="zh-CN" altLang="en-US" b="1" i="0" dirty="0">
                <a:solidFill>
                  <a:srgbClr val="1D2129"/>
                </a:solidFill>
                <a:effectLst/>
                <a:latin typeface="PingFangSC-Regular"/>
              </a:rPr>
              <a:t>所示</a:t>
            </a:r>
            <a:r>
              <a:rPr lang="zh-CN" altLang="en-US" b="0" i="0" dirty="0">
                <a:solidFill>
                  <a:srgbClr val="1D2129"/>
                </a:solidFill>
                <a:effectLst/>
                <a:latin typeface="PingFangSC-Regular"/>
              </a:rPr>
              <a:t>，</a:t>
            </a:r>
            <a:r>
              <a:rPr lang="zh-CN" altLang="en-US" dirty="0">
                <a:solidFill>
                  <a:srgbClr val="0D0D0D"/>
                </a:solidFill>
                <a:effectLst/>
              </a:rPr>
              <a:t>对于</a:t>
            </a:r>
            <a:r>
              <a:rPr lang="en-US" altLang="zh-CN" dirty="0">
                <a:solidFill>
                  <a:srgbClr val="0D0D0D"/>
                </a:solidFill>
                <a:effectLst/>
              </a:rPr>
              <a:t>for</a:t>
            </a:r>
            <a:r>
              <a:rPr lang="zh-CN" altLang="en-US" dirty="0">
                <a:solidFill>
                  <a:srgbClr val="0D0D0D"/>
                </a:solidFill>
                <a:effectLst/>
              </a:rPr>
              <a:t>循环这样的控制流结构，创建一个嵌套的表达式序列，这个序列被</a:t>
            </a:r>
            <a:r>
              <a:rPr lang="en-US" altLang="zh-CN" b="1" dirty="0">
                <a:effectLst/>
              </a:rPr>
              <a:t>loop</a:t>
            </a:r>
            <a:r>
              <a:rPr lang="zh-CN" altLang="en-US" dirty="0">
                <a:solidFill>
                  <a:srgbClr val="0D0D0D"/>
                </a:solidFill>
                <a:effectLst/>
              </a:rPr>
              <a:t>和</a:t>
            </a:r>
            <a:r>
              <a:rPr lang="en-US" altLang="zh-CN" b="1" dirty="0">
                <a:effectLst/>
              </a:rPr>
              <a:t>end</a:t>
            </a:r>
            <a:r>
              <a:rPr lang="zh-CN" altLang="en-US" dirty="0">
                <a:solidFill>
                  <a:srgbClr val="0D0D0D"/>
                </a:solidFill>
                <a:effectLst/>
              </a:rPr>
              <a:t>指令包围，以模拟循环的行为</a:t>
            </a:r>
            <a:r>
              <a:rPr lang="zh-CN" altLang="en-US" b="0" dirty="0">
                <a:effectLst/>
              </a:rPr>
              <a:t>。</a:t>
            </a:r>
            <a:endParaRPr lang="en-US" altLang="zh-CN" b="0" i="0" dirty="0">
              <a:solidFill>
                <a:srgbClr val="1D2129"/>
              </a:solidFill>
              <a:effectLst/>
              <a:latin typeface="PingFangSC-Regular"/>
            </a:endParaRPr>
          </a:p>
          <a:p>
            <a:pPr marL="0" marR="0">
              <a:spcBef>
                <a:spcPts val="0"/>
              </a:spcBef>
              <a:spcAft>
                <a:spcPts val="0"/>
              </a:spcAft>
              <a:buFont typeface="+mj-lt"/>
              <a:buAutoNum type="arabicPeriod"/>
            </a:pPr>
            <a:r>
              <a:rPr lang="zh-CN" altLang="en-US" b="1" dirty="0">
                <a:effectLst/>
              </a:rPr>
              <a:t>输入和输出</a:t>
            </a:r>
            <a:r>
              <a:rPr lang="zh-CN" altLang="en-US" dirty="0">
                <a:solidFill>
                  <a:srgbClr val="0D0D0D"/>
                </a:solidFill>
                <a:effectLst/>
              </a:rPr>
              <a:t>：输入是张量</a:t>
            </a:r>
            <a:r>
              <a:rPr lang="en-US" altLang="zh-CN" dirty="0">
                <a:solidFill>
                  <a:srgbClr val="0D0D0D"/>
                </a:solidFill>
                <a:effectLst/>
              </a:rPr>
              <a:t>IR</a:t>
            </a:r>
            <a:r>
              <a:rPr lang="zh-CN" altLang="en-US" dirty="0">
                <a:solidFill>
                  <a:srgbClr val="0D0D0D"/>
                </a:solidFill>
                <a:effectLst/>
              </a:rPr>
              <a:t>的一个循环节点（</a:t>
            </a:r>
            <a:r>
              <a:rPr lang="en-US" altLang="zh-CN" dirty="0" err="1">
                <a:solidFill>
                  <a:srgbClr val="0D0D0D"/>
                </a:solidFill>
                <a:effectLst/>
              </a:rPr>
              <a:t>ForNode</a:t>
            </a:r>
            <a:r>
              <a:rPr lang="zh-CN" altLang="en-US" dirty="0">
                <a:solidFill>
                  <a:srgbClr val="0D0D0D"/>
                </a:solidFill>
                <a:effectLst/>
              </a:rPr>
              <a:t>），输出是</a:t>
            </a:r>
            <a:r>
              <a:rPr lang="en-US" altLang="zh-CN" dirty="0" err="1">
                <a:solidFill>
                  <a:srgbClr val="0D0D0D"/>
                </a:solidFill>
                <a:effectLst/>
              </a:rPr>
              <a:t>Wasm</a:t>
            </a:r>
            <a:r>
              <a:rPr lang="en-US" altLang="zh-CN" dirty="0">
                <a:solidFill>
                  <a:srgbClr val="0D0D0D"/>
                </a:solidFill>
                <a:effectLst/>
              </a:rPr>
              <a:t> IR</a:t>
            </a:r>
            <a:r>
              <a:rPr lang="zh-CN" altLang="en-US" dirty="0">
                <a:solidFill>
                  <a:srgbClr val="0D0D0D"/>
                </a:solidFill>
                <a:effectLst/>
              </a:rPr>
              <a:t>的循环表达式（</a:t>
            </a:r>
            <a:r>
              <a:rPr lang="en-US" altLang="zh-CN" dirty="0" err="1">
                <a:solidFill>
                  <a:srgbClr val="0D0D0D"/>
                </a:solidFill>
                <a:effectLst/>
              </a:rPr>
              <a:t>LoopExpr</a:t>
            </a:r>
            <a:r>
              <a:rPr lang="zh-CN" altLang="en-US" dirty="0">
                <a:solidFill>
                  <a:srgbClr val="0D0D0D"/>
                </a:solidFill>
                <a:effectLst/>
              </a:rPr>
              <a:t>）。</a:t>
            </a:r>
            <a:endParaRPr lang="zh-CN" altLang="en-US" dirty="0">
              <a:effectLst/>
            </a:endParaRPr>
          </a:p>
          <a:p>
            <a:pPr marL="0" marR="0">
              <a:spcBef>
                <a:spcPts val="0"/>
              </a:spcBef>
              <a:spcAft>
                <a:spcPts val="0"/>
              </a:spcAft>
              <a:buFont typeface="+mj-lt"/>
              <a:buAutoNum type="arabicPeriod"/>
            </a:pPr>
            <a:r>
              <a:rPr lang="zh-CN" altLang="en-US" b="1" dirty="0">
                <a:effectLst/>
              </a:rPr>
              <a:t>创建</a:t>
            </a:r>
            <a:r>
              <a:rPr lang="en-US" altLang="zh-CN" b="1" dirty="0" err="1">
                <a:effectLst/>
              </a:rPr>
              <a:t>Wasm</a:t>
            </a:r>
            <a:r>
              <a:rPr lang="zh-CN" altLang="en-US" b="1" dirty="0">
                <a:effectLst/>
              </a:rPr>
              <a:t>变量</a:t>
            </a:r>
            <a:r>
              <a:rPr lang="zh-CN" altLang="en-US" dirty="0">
                <a:solidFill>
                  <a:srgbClr val="0D0D0D"/>
                </a:solidFill>
                <a:effectLst/>
              </a:rPr>
              <a:t>：</a:t>
            </a:r>
            <a:r>
              <a:rPr lang="en-US" altLang="zh-CN" b="1" dirty="0" err="1">
                <a:effectLst/>
              </a:rPr>
              <a:t>loopVar</a:t>
            </a:r>
            <a:r>
              <a:rPr lang="zh-CN" altLang="en-US" dirty="0">
                <a:solidFill>
                  <a:srgbClr val="0D0D0D"/>
                </a:solidFill>
                <a:effectLst/>
              </a:rPr>
              <a:t> 是在</a:t>
            </a:r>
            <a:r>
              <a:rPr lang="en-US" altLang="zh-CN" dirty="0" err="1">
                <a:solidFill>
                  <a:srgbClr val="0D0D0D"/>
                </a:solidFill>
                <a:effectLst/>
              </a:rPr>
              <a:t>Wasm</a:t>
            </a:r>
            <a:r>
              <a:rPr lang="zh-CN" altLang="en-US" dirty="0">
                <a:solidFill>
                  <a:srgbClr val="0D0D0D"/>
                </a:solidFill>
                <a:effectLst/>
              </a:rPr>
              <a:t>中创建的新变量，用作循环的迭代器。</a:t>
            </a:r>
            <a:endParaRPr lang="zh-CN" altLang="en-US" dirty="0">
              <a:effectLst/>
            </a:endParaRPr>
          </a:p>
          <a:p>
            <a:pPr marL="0" marR="0">
              <a:spcBef>
                <a:spcPts val="0"/>
              </a:spcBef>
              <a:spcAft>
                <a:spcPts val="0"/>
              </a:spcAft>
              <a:buFont typeface="+mj-lt"/>
              <a:buAutoNum type="arabicPeriod"/>
            </a:pPr>
            <a:r>
              <a:rPr lang="zh-CN" altLang="en-US" b="1" dirty="0">
                <a:effectLst/>
              </a:rPr>
              <a:t>初始化循环变量</a:t>
            </a:r>
            <a:r>
              <a:rPr lang="zh-CN" altLang="en-US" dirty="0">
                <a:solidFill>
                  <a:srgbClr val="0D0D0D"/>
                </a:solidFill>
                <a:effectLst/>
              </a:rPr>
              <a:t>：</a:t>
            </a:r>
            <a:r>
              <a:rPr lang="en-US" altLang="zh-CN" b="1" dirty="0" err="1">
                <a:effectLst/>
              </a:rPr>
              <a:t>initLoopVarExpr</a:t>
            </a:r>
            <a:r>
              <a:rPr lang="zh-CN" altLang="en-US" dirty="0">
                <a:solidFill>
                  <a:srgbClr val="0D0D0D"/>
                </a:solidFill>
                <a:effectLst/>
              </a:rPr>
              <a:t> 是设置循环变量为其初始值的表达式。</a:t>
            </a:r>
            <a:endParaRPr lang="zh-CN" altLang="en-US" dirty="0">
              <a:effectLst/>
            </a:endParaRPr>
          </a:p>
          <a:p>
            <a:pPr marL="0" marR="0">
              <a:spcBef>
                <a:spcPts val="0"/>
              </a:spcBef>
              <a:spcAft>
                <a:spcPts val="0"/>
              </a:spcAft>
              <a:buFont typeface="+mj-lt"/>
              <a:buAutoNum type="arabicPeriod"/>
            </a:pPr>
            <a:r>
              <a:rPr lang="zh-CN" altLang="en-US" b="1" dirty="0">
                <a:effectLst/>
              </a:rPr>
              <a:t>比较循环变量和终止条件</a:t>
            </a:r>
            <a:r>
              <a:rPr lang="zh-CN" altLang="en-US" dirty="0">
                <a:solidFill>
                  <a:srgbClr val="0D0D0D"/>
                </a:solidFill>
                <a:effectLst/>
              </a:rPr>
              <a:t>：</a:t>
            </a:r>
            <a:r>
              <a:rPr lang="en-US" altLang="zh-CN" b="1" dirty="0" err="1">
                <a:effectLst/>
              </a:rPr>
              <a:t>ltExpr</a:t>
            </a:r>
            <a:r>
              <a:rPr lang="zh-CN" altLang="en-US" dirty="0">
                <a:solidFill>
                  <a:srgbClr val="0D0D0D"/>
                </a:solidFill>
                <a:effectLst/>
              </a:rPr>
              <a:t> 创建一个二元表达式，比较循环变量和循环的终止条件。</a:t>
            </a:r>
            <a:endParaRPr lang="zh-CN" altLang="en-US" dirty="0">
              <a:effectLst/>
            </a:endParaRPr>
          </a:p>
          <a:p>
            <a:pPr marL="0" marR="0">
              <a:spcBef>
                <a:spcPts val="0"/>
              </a:spcBef>
              <a:spcAft>
                <a:spcPts val="0"/>
              </a:spcAft>
              <a:buFont typeface="+mj-lt"/>
              <a:buAutoNum type="arabicPeriod"/>
            </a:pPr>
            <a:r>
              <a:rPr lang="zh-CN" altLang="en-US" b="1" dirty="0">
                <a:effectLst/>
              </a:rPr>
              <a:t>创建循环中断表达式</a:t>
            </a:r>
            <a:r>
              <a:rPr lang="zh-CN" altLang="en-US" dirty="0">
                <a:solidFill>
                  <a:srgbClr val="0D0D0D"/>
                </a:solidFill>
                <a:effectLst/>
              </a:rPr>
              <a:t>：</a:t>
            </a:r>
            <a:r>
              <a:rPr lang="en-US" altLang="zh-CN" b="1" dirty="0" err="1">
                <a:effectLst/>
              </a:rPr>
              <a:t>brIfExpr</a:t>
            </a:r>
            <a:r>
              <a:rPr lang="zh-CN" altLang="en-US" dirty="0">
                <a:solidFill>
                  <a:srgbClr val="0D0D0D"/>
                </a:solidFill>
                <a:effectLst/>
              </a:rPr>
              <a:t> 创建一个条件中断表达式，如果循环条件不满足，则跳出循环。</a:t>
            </a:r>
            <a:endParaRPr lang="zh-CN" altLang="en-US" dirty="0">
              <a:effectLst/>
            </a:endParaRPr>
          </a:p>
          <a:p>
            <a:pPr marL="0" marR="0">
              <a:spcBef>
                <a:spcPts val="0"/>
              </a:spcBef>
              <a:spcAft>
                <a:spcPts val="0"/>
              </a:spcAft>
              <a:buFont typeface="+mj-lt"/>
              <a:buAutoNum type="arabicPeriod"/>
            </a:pPr>
            <a:r>
              <a:rPr lang="zh-CN" altLang="en-US" b="1" dirty="0">
                <a:effectLst/>
              </a:rPr>
              <a:t>增加循环变量</a:t>
            </a:r>
            <a:r>
              <a:rPr lang="zh-CN" altLang="en-US" dirty="0">
                <a:solidFill>
                  <a:srgbClr val="0D0D0D"/>
                </a:solidFill>
                <a:effectLst/>
              </a:rPr>
              <a:t>：</a:t>
            </a:r>
            <a:r>
              <a:rPr lang="en-US" altLang="zh-CN" b="1" dirty="0" err="1">
                <a:effectLst/>
              </a:rPr>
              <a:t>addLoopVarExpr</a:t>
            </a:r>
            <a:r>
              <a:rPr lang="zh-CN" altLang="en-US" dirty="0">
                <a:solidFill>
                  <a:srgbClr val="0D0D0D"/>
                </a:solidFill>
                <a:effectLst/>
              </a:rPr>
              <a:t> 创建一个二元表达式，每次迭代时增加循环变量。</a:t>
            </a:r>
            <a:endParaRPr lang="zh-CN" altLang="en-US" dirty="0">
              <a:effectLst/>
            </a:endParaRPr>
          </a:p>
          <a:p>
            <a:pPr marL="0" marR="0">
              <a:spcBef>
                <a:spcPts val="0"/>
              </a:spcBef>
              <a:spcAft>
                <a:spcPts val="0"/>
              </a:spcAft>
              <a:buFont typeface="+mj-lt"/>
              <a:buAutoNum type="arabicPeriod"/>
            </a:pPr>
            <a:r>
              <a:rPr lang="zh-CN" altLang="en-US" b="1" dirty="0">
                <a:effectLst/>
              </a:rPr>
              <a:t>访问循环体</a:t>
            </a:r>
            <a:r>
              <a:rPr lang="zh-CN" altLang="en-US" dirty="0">
                <a:solidFill>
                  <a:srgbClr val="0D0D0D"/>
                </a:solidFill>
                <a:effectLst/>
              </a:rPr>
              <a:t>：</a:t>
            </a:r>
            <a:r>
              <a:rPr lang="en-US" altLang="zh-CN" b="1" dirty="0" err="1">
                <a:effectLst/>
              </a:rPr>
              <a:t>bodyExpr</a:t>
            </a:r>
            <a:r>
              <a:rPr lang="zh-CN" altLang="en-US" dirty="0">
                <a:solidFill>
                  <a:srgbClr val="0D0D0D"/>
                </a:solidFill>
                <a:effectLst/>
              </a:rPr>
              <a:t> 表示访问并处理循环体内部的节点。</a:t>
            </a:r>
            <a:endParaRPr lang="zh-CN" altLang="en-US" dirty="0">
              <a:effectLst/>
            </a:endParaRPr>
          </a:p>
          <a:p>
            <a:pPr marL="0" marR="0">
              <a:spcBef>
                <a:spcPts val="0"/>
              </a:spcBef>
              <a:spcAft>
                <a:spcPts val="0"/>
              </a:spcAft>
              <a:buFont typeface="+mj-lt"/>
              <a:buAutoNum type="arabicPeriod"/>
            </a:pPr>
            <a:r>
              <a:rPr lang="zh-CN" altLang="en-US" b="1" dirty="0">
                <a:effectLst/>
              </a:rPr>
              <a:t>内部表达式</a:t>
            </a:r>
            <a:r>
              <a:rPr lang="zh-CN" altLang="en-US" dirty="0">
                <a:solidFill>
                  <a:srgbClr val="0D0D0D"/>
                </a:solidFill>
                <a:effectLst/>
              </a:rPr>
              <a:t>：</a:t>
            </a:r>
            <a:r>
              <a:rPr lang="en-US" altLang="zh-CN" b="1" dirty="0" err="1">
                <a:effectLst/>
              </a:rPr>
              <a:t>innerExpr</a:t>
            </a:r>
            <a:r>
              <a:rPr lang="zh-CN" altLang="en-US" dirty="0">
                <a:solidFill>
                  <a:srgbClr val="0D0D0D"/>
                </a:solidFill>
                <a:effectLst/>
              </a:rPr>
              <a:t> 创建一个组合了循环体表达式和循环变量增加表达式的内部表达式。</a:t>
            </a:r>
            <a:endParaRPr lang="zh-CN" altLang="en-US" dirty="0">
              <a:effectLst/>
            </a:endParaRPr>
          </a:p>
          <a:p>
            <a:pPr marL="0" marR="0">
              <a:spcBef>
                <a:spcPts val="0"/>
              </a:spcBef>
              <a:spcAft>
                <a:spcPts val="0"/>
              </a:spcAft>
              <a:buFont typeface="+mj-lt"/>
              <a:buAutoNum type="arabicPeriod"/>
            </a:pPr>
            <a:r>
              <a:rPr lang="zh-CN" altLang="en-US" b="1" dirty="0">
                <a:effectLst/>
              </a:rPr>
              <a:t>循环表达式</a:t>
            </a:r>
            <a:r>
              <a:rPr lang="zh-CN" altLang="en-US" dirty="0">
                <a:solidFill>
                  <a:srgbClr val="0D0D0D"/>
                </a:solidFill>
                <a:effectLst/>
              </a:rPr>
              <a:t>：</a:t>
            </a:r>
            <a:r>
              <a:rPr lang="en-US" altLang="zh-CN" b="1" dirty="0" err="1">
                <a:effectLst/>
              </a:rPr>
              <a:t>loopExpr</a:t>
            </a:r>
            <a:r>
              <a:rPr lang="zh-CN" altLang="en-US" dirty="0">
                <a:solidFill>
                  <a:srgbClr val="0D0D0D"/>
                </a:solidFill>
                <a:effectLst/>
              </a:rPr>
              <a:t> 创建一个</a:t>
            </a:r>
            <a:r>
              <a:rPr lang="en-US" altLang="zh-CN" dirty="0" err="1">
                <a:solidFill>
                  <a:srgbClr val="0D0D0D"/>
                </a:solidFill>
                <a:effectLst/>
              </a:rPr>
              <a:t>Wasm</a:t>
            </a:r>
            <a:r>
              <a:rPr lang="zh-CN" altLang="en-US" dirty="0">
                <a:solidFill>
                  <a:srgbClr val="0D0D0D"/>
                </a:solidFill>
                <a:effectLst/>
              </a:rPr>
              <a:t>的循环表达式，表示整个循环。</a:t>
            </a:r>
            <a:endParaRPr lang="zh-CN" altLang="en-US" dirty="0">
              <a:effectLst/>
            </a:endParaRPr>
          </a:p>
          <a:p>
            <a:pPr marL="0" marR="0">
              <a:spcBef>
                <a:spcPts val="0"/>
              </a:spcBef>
              <a:spcAft>
                <a:spcPts val="0"/>
              </a:spcAft>
              <a:buFont typeface="+mj-lt"/>
              <a:buAutoNum type="arabicPeriod"/>
            </a:pPr>
            <a:r>
              <a:rPr lang="zh-CN" altLang="en-US" b="1" dirty="0">
                <a:effectLst/>
              </a:rPr>
              <a:t>循环块</a:t>
            </a:r>
            <a:r>
              <a:rPr lang="zh-CN" altLang="en-US" dirty="0">
                <a:solidFill>
                  <a:srgbClr val="0D0D0D"/>
                </a:solidFill>
                <a:effectLst/>
              </a:rPr>
              <a:t>：</a:t>
            </a:r>
            <a:r>
              <a:rPr lang="en-US" altLang="zh-CN" b="1" dirty="0" err="1">
                <a:effectLst/>
              </a:rPr>
              <a:t>loopExpr</a:t>
            </a:r>
            <a:r>
              <a:rPr lang="zh-CN" altLang="en-US" dirty="0">
                <a:solidFill>
                  <a:srgbClr val="0D0D0D"/>
                </a:solidFill>
                <a:effectLst/>
              </a:rPr>
              <a:t> 将初始化表达式和循环表达式组合成一个整体，形成</a:t>
            </a:r>
            <a:r>
              <a:rPr lang="en-US" altLang="zh-CN" dirty="0" err="1">
                <a:solidFill>
                  <a:srgbClr val="0D0D0D"/>
                </a:solidFill>
                <a:effectLst/>
              </a:rPr>
              <a:t>Wasm</a:t>
            </a:r>
            <a:r>
              <a:rPr lang="zh-CN" altLang="en-US" dirty="0">
                <a:solidFill>
                  <a:srgbClr val="0D0D0D"/>
                </a:solidFill>
                <a:effectLst/>
              </a:rPr>
              <a:t>的循环块。</a:t>
            </a:r>
            <a:endParaRPr lang="zh-CN" altLang="en-US" dirty="0">
              <a:effectLst/>
            </a:endParaRPr>
          </a:p>
          <a:p>
            <a:pPr marL="0" marR="0">
              <a:spcBef>
                <a:spcPts val="0"/>
              </a:spcBef>
              <a:spcAft>
                <a:spcPts val="0"/>
              </a:spcAft>
            </a:pPr>
            <a:r>
              <a:rPr lang="zh-CN" altLang="en-US" dirty="0"/>
              <a:t>整个过程实现了循环结构中张量</a:t>
            </a:r>
            <a:r>
              <a:rPr lang="en-US" altLang="zh-CN" dirty="0"/>
              <a:t>IR</a:t>
            </a:r>
            <a:r>
              <a:rPr lang="zh-CN" altLang="en-US" dirty="0"/>
              <a:t>到</a:t>
            </a:r>
            <a:r>
              <a:rPr lang="en-US" altLang="zh-CN" dirty="0" err="1"/>
              <a:t>Wasm</a:t>
            </a:r>
            <a:r>
              <a:rPr lang="en-US" altLang="zh-CN" dirty="0"/>
              <a:t> IR</a:t>
            </a:r>
            <a:r>
              <a:rPr lang="zh-CN" altLang="en-US" dirty="0"/>
              <a:t>直接转换。</a:t>
            </a:r>
          </a:p>
        </p:txBody>
      </p:sp>
      <p:sp>
        <p:nvSpPr>
          <p:cNvPr id="4" name="灯片编号占位符 3">
            <a:extLst>
              <a:ext uri="{FF2B5EF4-FFF2-40B4-BE49-F238E27FC236}">
                <a16:creationId xmlns:a16="http://schemas.microsoft.com/office/drawing/2014/main" id="{21F81048-4B25-3EC5-2C15-2D551818EA1B}"/>
              </a:ext>
            </a:extLst>
          </p:cNvPr>
          <p:cNvSpPr>
            <a:spLocks noGrp="1"/>
          </p:cNvSpPr>
          <p:nvPr>
            <p:ph type="sldNum" sz="quarter" idx="5"/>
          </p:nvPr>
        </p:nvSpPr>
        <p:spPr/>
        <p:txBody>
          <a:bodyPr/>
          <a:lstStyle/>
          <a:p>
            <a:fld id="{E1867718-CD55-8442-A98A-4AB47C5338C0}" type="slidenum">
              <a:rPr lang="en-US" smtClean="0"/>
              <a:t>29</a:t>
            </a:fld>
            <a:endParaRPr lang="en-US"/>
          </a:p>
        </p:txBody>
      </p:sp>
    </p:spTree>
    <p:extLst>
      <p:ext uri="{BB962C8B-B14F-4D97-AF65-F5344CB8AC3E}">
        <p14:creationId xmlns:p14="http://schemas.microsoft.com/office/powerpoint/2010/main" val="266659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将张量</a:t>
            </a:r>
            <a:r>
              <a:rPr lang="en-US" altLang="zh-CN" dirty="0">
                <a:effectLst/>
              </a:rPr>
              <a:t>IR</a:t>
            </a:r>
            <a:r>
              <a:rPr lang="zh-CN" altLang="en-US" dirty="0">
                <a:effectLst/>
              </a:rPr>
              <a:t>转换成</a:t>
            </a:r>
            <a:r>
              <a:rPr lang="en-US" altLang="zh-CN" dirty="0" err="1">
                <a:effectLst/>
              </a:rPr>
              <a:t>Wasm</a:t>
            </a:r>
            <a:r>
              <a:rPr lang="en-US" altLang="zh-CN" dirty="0">
                <a:effectLst/>
              </a:rPr>
              <a:t> IR</a:t>
            </a:r>
            <a:r>
              <a:rPr lang="zh-CN" altLang="en-US" dirty="0">
                <a:effectLst/>
              </a:rPr>
              <a:t>后，进一步对</a:t>
            </a:r>
            <a:r>
              <a:rPr lang="en-US" altLang="zh-CN" dirty="0" err="1">
                <a:effectLst/>
              </a:rPr>
              <a:t>Wasm</a:t>
            </a:r>
            <a:r>
              <a:rPr lang="en-US" altLang="zh-CN" dirty="0">
                <a:effectLst/>
              </a:rPr>
              <a:t> IR</a:t>
            </a:r>
            <a:r>
              <a:rPr lang="zh-CN" altLang="en-US" dirty="0">
                <a:effectLst/>
              </a:rPr>
              <a:t>指令进行优化以提高性能和减少执行时的资源使用。</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图</a:t>
            </a:r>
            <a:r>
              <a:rPr lang="en-US" altLang="zh-CN" dirty="0">
                <a:effectLst/>
              </a:rPr>
              <a:t>8</a:t>
            </a:r>
            <a:r>
              <a:rPr lang="zh-CN" altLang="en-US" dirty="0">
                <a:effectLst/>
              </a:rPr>
              <a:t>展示了应用的三种优化操作：</a:t>
            </a:r>
            <a:r>
              <a:rPr lang="zh-CN" altLang="en-US" b="1" dirty="0">
                <a:effectLst/>
              </a:rPr>
              <a:t>偏移量加载</a:t>
            </a:r>
            <a:r>
              <a:rPr lang="en-US" altLang="zh-CN" b="1" dirty="0">
                <a:effectLst/>
              </a:rPr>
              <a:t>/</a:t>
            </a:r>
            <a:r>
              <a:rPr lang="zh-CN" altLang="en-US" b="1" dirty="0">
                <a:effectLst/>
              </a:rPr>
              <a:t>存储、合并指令、加载</a:t>
            </a:r>
            <a:r>
              <a:rPr lang="en-US" altLang="zh-CN" b="1" dirty="0">
                <a:effectLst/>
              </a:rPr>
              <a:t>/</a:t>
            </a:r>
            <a:r>
              <a:rPr lang="zh-CN" altLang="en-US" b="1" dirty="0">
                <a:effectLst/>
              </a:rPr>
              <a:t>存储到额外的变量、</a:t>
            </a:r>
            <a:endParaRPr lang="en-US" altLang="zh-CN" b="1" dirty="0">
              <a:effectLst/>
            </a:endParaRPr>
          </a:p>
          <a:p>
            <a:pPr marL="0" marR="0">
              <a:spcBef>
                <a:spcPts val="0"/>
              </a:spcBef>
              <a:spcAft>
                <a:spcPts val="0"/>
              </a:spcAft>
            </a:pPr>
            <a:r>
              <a:rPr lang="en-US" altLang="zh-CN" b="1" dirty="0">
                <a:solidFill>
                  <a:srgbClr val="FF0000"/>
                </a:solidFill>
              </a:rPr>
              <a:t>1.</a:t>
            </a:r>
            <a:r>
              <a:rPr lang="zh-CN" altLang="en-US" b="1" dirty="0">
                <a:solidFill>
                  <a:srgbClr val="FF0000"/>
                </a:solidFill>
                <a:effectLst/>
              </a:rPr>
              <a:t>偏移量加载</a:t>
            </a:r>
            <a:r>
              <a:rPr lang="en-US" altLang="zh-CN" b="1" dirty="0">
                <a:solidFill>
                  <a:srgbClr val="FF0000"/>
                </a:solidFill>
                <a:effectLst/>
              </a:rPr>
              <a:t>/</a:t>
            </a:r>
            <a:r>
              <a:rPr lang="zh-CN" altLang="en-US" b="1" dirty="0">
                <a:solidFill>
                  <a:srgbClr val="FF0000"/>
                </a:solidFill>
                <a:effectLst/>
              </a:rPr>
              <a:t>存储：</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代码执行访问虚拟机中的线性内存，通过偏移量来加载</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存储指令，以避免地址单独计算。</a:t>
            </a:r>
            <a:endParaRPr lang="en-US" altLang="zh-CN" b="0" i="0" dirty="0">
              <a:solidFill>
                <a:srgbClr val="1D2129"/>
              </a:solidFill>
              <a:effectLst/>
              <a:latin typeface="PingFangSC-Regular"/>
            </a:endParaRPr>
          </a:p>
          <a:p>
            <a:pPr marL="0" marR="0">
              <a:spcBef>
                <a:spcPts val="0"/>
              </a:spcBef>
              <a:spcAft>
                <a:spcPts val="0"/>
              </a:spcAft>
            </a:pPr>
            <a:r>
              <a:rPr lang="en-US" altLang="zh-CN" b="1" i="0" dirty="0">
                <a:solidFill>
                  <a:srgbClr val="0D0D0D"/>
                </a:solidFill>
                <a:effectLst/>
                <a:latin typeface="Söhne"/>
              </a:rPr>
              <a:t>f32.load</a:t>
            </a:r>
            <a:r>
              <a:rPr lang="en-US" altLang="zh-CN" b="0" i="0" dirty="0">
                <a:solidFill>
                  <a:srgbClr val="0D0D0D"/>
                </a:solidFill>
                <a:effectLst/>
                <a:latin typeface="Söhne"/>
              </a:rPr>
              <a:t>: </a:t>
            </a:r>
            <a:r>
              <a:rPr lang="zh-CN" altLang="en-US" b="0" i="0" dirty="0">
                <a:solidFill>
                  <a:srgbClr val="0D0D0D"/>
                </a:solidFill>
                <a:effectLst/>
                <a:latin typeface="Söhne"/>
              </a:rPr>
              <a:t>这是一个加载指令，它加载一个</a:t>
            </a:r>
            <a:r>
              <a:rPr lang="en-US" altLang="zh-CN" b="0" i="0" dirty="0">
                <a:solidFill>
                  <a:srgbClr val="0D0D0D"/>
                </a:solidFill>
                <a:effectLst/>
                <a:latin typeface="Söhne"/>
              </a:rPr>
              <a:t>32</a:t>
            </a:r>
            <a:r>
              <a:rPr lang="zh-CN" altLang="en-US" b="0" i="0" dirty="0">
                <a:solidFill>
                  <a:srgbClr val="0D0D0D"/>
                </a:solidFill>
                <a:effectLst/>
                <a:latin typeface="Söhne"/>
              </a:rPr>
              <a:t>位的浮点数。</a:t>
            </a:r>
          </a:p>
          <a:p>
            <a:pPr algn="l">
              <a:buFont typeface="+mj-lt"/>
              <a:buAutoNum type="arabicPeriod"/>
            </a:pPr>
            <a:r>
              <a:rPr lang="en-US" altLang="zh-CN" b="1" i="0" dirty="0">
                <a:solidFill>
                  <a:srgbClr val="0D0D0D"/>
                </a:solidFill>
                <a:effectLst/>
                <a:latin typeface="Söhne"/>
              </a:rPr>
              <a:t>i32.add</a:t>
            </a:r>
            <a:r>
              <a:rPr lang="en-US" altLang="zh-CN" b="0" i="0" dirty="0">
                <a:solidFill>
                  <a:srgbClr val="0D0D0D"/>
                </a:solidFill>
                <a:effectLst/>
                <a:latin typeface="Söhne"/>
              </a:rPr>
              <a:t>: </a:t>
            </a:r>
            <a:r>
              <a:rPr lang="zh-CN" altLang="en-US" b="0" i="0" dirty="0">
                <a:solidFill>
                  <a:srgbClr val="0D0D0D"/>
                </a:solidFill>
                <a:effectLst/>
                <a:latin typeface="Söhne"/>
              </a:rPr>
              <a:t>这是一个加法指令，用于计算两个整数的和。</a:t>
            </a:r>
          </a:p>
          <a:p>
            <a:pPr algn="l">
              <a:buFont typeface="+mj-lt"/>
              <a:buAutoNum type="arabicPeriod"/>
            </a:pPr>
            <a:r>
              <a:rPr lang="en-US" altLang="zh-CN" b="1" i="0" dirty="0" err="1">
                <a:solidFill>
                  <a:srgbClr val="0D0D0D"/>
                </a:solidFill>
                <a:effectLst/>
                <a:latin typeface="Söhne"/>
              </a:rPr>
              <a:t>local.get</a:t>
            </a:r>
            <a:r>
              <a:rPr lang="en-US" altLang="zh-CN" b="1" i="0" dirty="0">
                <a:solidFill>
                  <a:srgbClr val="0D0D0D"/>
                </a:solidFill>
                <a:effectLst/>
                <a:latin typeface="Söhne"/>
              </a:rPr>
              <a:t> $16</a:t>
            </a:r>
            <a:r>
              <a:rPr lang="en-US" altLang="zh-CN" b="0" i="0" dirty="0">
                <a:solidFill>
                  <a:srgbClr val="0D0D0D"/>
                </a:solidFill>
                <a:effectLst/>
                <a:latin typeface="Söhne"/>
              </a:rPr>
              <a:t>: </a:t>
            </a:r>
            <a:r>
              <a:rPr lang="zh-CN" altLang="en-US" b="0" i="0" dirty="0">
                <a:solidFill>
                  <a:srgbClr val="0D0D0D"/>
                </a:solidFill>
                <a:effectLst/>
                <a:latin typeface="Söhne"/>
              </a:rPr>
              <a:t>这会获取局部变量</a:t>
            </a:r>
            <a:r>
              <a:rPr lang="en-US" altLang="zh-CN" b="0" i="0" dirty="0">
                <a:solidFill>
                  <a:srgbClr val="0D0D0D"/>
                </a:solidFill>
                <a:effectLst/>
                <a:latin typeface="Söhne"/>
              </a:rPr>
              <a:t>$16</a:t>
            </a:r>
            <a:r>
              <a:rPr lang="zh-CN" altLang="en-US" b="0" i="0" dirty="0">
                <a:solidFill>
                  <a:srgbClr val="0D0D0D"/>
                </a:solidFill>
                <a:effectLst/>
                <a:latin typeface="Söhne"/>
              </a:rPr>
              <a:t>的值，通常这个值代表一个内存地址。</a:t>
            </a:r>
          </a:p>
          <a:p>
            <a:pPr algn="l">
              <a:buFont typeface="+mj-lt"/>
              <a:buAutoNum type="arabicPeriod"/>
            </a:pPr>
            <a:r>
              <a:rPr lang="en-US" altLang="zh-CN" b="1" i="0" dirty="0" err="1">
                <a:solidFill>
                  <a:srgbClr val="0D0D0D"/>
                </a:solidFill>
                <a:effectLst/>
                <a:latin typeface="Söhne"/>
              </a:rPr>
              <a:t>local.get</a:t>
            </a:r>
            <a:r>
              <a:rPr lang="en-US" altLang="zh-CN" b="1" i="0" dirty="0">
                <a:solidFill>
                  <a:srgbClr val="0D0D0D"/>
                </a:solidFill>
                <a:effectLst/>
                <a:latin typeface="Söhne"/>
              </a:rPr>
              <a:t> $43</a:t>
            </a:r>
            <a:r>
              <a:rPr lang="en-US" altLang="zh-CN" b="0" i="0" dirty="0">
                <a:solidFill>
                  <a:srgbClr val="0D0D0D"/>
                </a:solidFill>
                <a:effectLst/>
                <a:latin typeface="Söhne"/>
              </a:rPr>
              <a:t>: </a:t>
            </a:r>
            <a:r>
              <a:rPr lang="zh-CN" altLang="en-US" b="0" i="0" dirty="0">
                <a:solidFill>
                  <a:srgbClr val="0D0D0D"/>
                </a:solidFill>
                <a:effectLst/>
                <a:latin typeface="Söhne"/>
              </a:rPr>
              <a:t>这会获取另一个局部变量</a:t>
            </a:r>
            <a:r>
              <a:rPr lang="en-US" altLang="zh-CN" b="0" i="0" dirty="0">
                <a:solidFill>
                  <a:srgbClr val="0D0D0D"/>
                </a:solidFill>
                <a:effectLst/>
                <a:latin typeface="Söhne"/>
              </a:rPr>
              <a:t>$43</a:t>
            </a:r>
            <a:r>
              <a:rPr lang="zh-CN" altLang="en-US" b="0" i="0" dirty="0">
                <a:solidFill>
                  <a:srgbClr val="0D0D0D"/>
                </a:solidFill>
                <a:effectLst/>
                <a:latin typeface="Söhne"/>
              </a:rPr>
              <a:t>的值，这个值可能表示一个数组索引或其他类型的偏移。</a:t>
            </a:r>
          </a:p>
          <a:p>
            <a:pPr algn="l">
              <a:buFont typeface="+mj-lt"/>
              <a:buAutoNum type="arabicPeriod"/>
            </a:pPr>
            <a:r>
              <a:rPr lang="en-US" altLang="zh-CN" b="1" i="0" dirty="0">
                <a:solidFill>
                  <a:srgbClr val="0D0D0D"/>
                </a:solidFill>
                <a:effectLst/>
                <a:latin typeface="Söhne"/>
              </a:rPr>
              <a:t>i32.shl</a:t>
            </a:r>
            <a:r>
              <a:rPr lang="en-US" altLang="zh-CN" b="0" i="0" dirty="0">
                <a:solidFill>
                  <a:srgbClr val="0D0D0D"/>
                </a:solidFill>
                <a:effectLst/>
                <a:latin typeface="Söhne"/>
              </a:rPr>
              <a:t>: </a:t>
            </a:r>
            <a:r>
              <a:rPr lang="zh-CN" altLang="en-US" b="0" i="0" dirty="0">
                <a:solidFill>
                  <a:srgbClr val="0D0D0D"/>
                </a:solidFill>
                <a:effectLst/>
                <a:latin typeface="Söhne"/>
              </a:rPr>
              <a:t>这是一个位移指令，将一个整数值向左移指定的位数，这里是通过</a:t>
            </a:r>
            <a:r>
              <a:rPr lang="en-US" altLang="zh-CN" b="0" i="0" dirty="0">
                <a:solidFill>
                  <a:srgbClr val="0D0D0D"/>
                </a:solidFill>
                <a:effectLst/>
                <a:latin typeface="Söhne"/>
              </a:rPr>
              <a:t>i32.const 2</a:t>
            </a:r>
            <a:r>
              <a:rPr lang="zh-CN" altLang="en-US" b="0" i="0" dirty="0">
                <a:solidFill>
                  <a:srgbClr val="0D0D0D"/>
                </a:solidFill>
                <a:effectLst/>
                <a:latin typeface="Söhne"/>
              </a:rPr>
              <a:t>指定移动</a:t>
            </a:r>
            <a:r>
              <a:rPr lang="en-US" altLang="zh-CN" b="0" i="0" dirty="0">
                <a:solidFill>
                  <a:srgbClr val="0D0D0D"/>
                </a:solidFill>
                <a:effectLst/>
                <a:latin typeface="Söhne"/>
              </a:rPr>
              <a:t>2</a:t>
            </a:r>
            <a:r>
              <a:rPr lang="zh-CN" altLang="en-US" b="0" i="0" dirty="0">
                <a:solidFill>
                  <a:srgbClr val="0D0D0D"/>
                </a:solidFill>
                <a:effectLst/>
                <a:latin typeface="Söhne"/>
              </a:rPr>
              <a:t>位，相当于乘以</a:t>
            </a:r>
            <a:r>
              <a:rPr lang="en-US" altLang="zh-CN" b="0" i="0" dirty="0">
                <a:solidFill>
                  <a:srgbClr val="0D0D0D"/>
                </a:solidFill>
                <a:effectLst/>
                <a:latin typeface="Söhne"/>
              </a:rPr>
              <a:t>4</a:t>
            </a:r>
            <a:r>
              <a:rPr lang="zh-CN" altLang="en-US" b="0" i="0" dirty="0">
                <a:solidFill>
                  <a:srgbClr val="0D0D0D"/>
                </a:solidFill>
                <a:effectLst/>
                <a:latin typeface="Söhne"/>
              </a:rPr>
              <a:t>。</a:t>
            </a:r>
          </a:p>
          <a:p>
            <a:pPr algn="l">
              <a:buFont typeface="+mj-lt"/>
              <a:buAutoNum type="arabicPeriod"/>
            </a:pPr>
            <a:r>
              <a:rPr lang="en-US" altLang="zh-CN" b="1" i="0" dirty="0">
                <a:solidFill>
                  <a:srgbClr val="0D0D0D"/>
                </a:solidFill>
                <a:effectLst/>
                <a:latin typeface="Söhne"/>
              </a:rPr>
              <a:t>i32.const 2</a:t>
            </a:r>
            <a:r>
              <a:rPr lang="en-US" altLang="zh-CN" b="0" i="0" dirty="0">
                <a:solidFill>
                  <a:srgbClr val="0D0D0D"/>
                </a:solidFill>
                <a:effectLst/>
                <a:latin typeface="Söhne"/>
              </a:rPr>
              <a:t>: </a:t>
            </a:r>
            <a:r>
              <a:rPr lang="zh-CN" altLang="en-US" b="0" i="0" dirty="0">
                <a:solidFill>
                  <a:srgbClr val="0D0D0D"/>
                </a:solidFill>
                <a:effectLst/>
                <a:latin typeface="Söhne"/>
              </a:rPr>
              <a:t>这是一个常量指令，将数值</a:t>
            </a:r>
            <a:r>
              <a:rPr lang="en-US" altLang="zh-CN" b="0" i="0" dirty="0">
                <a:solidFill>
                  <a:srgbClr val="0D0D0D"/>
                </a:solidFill>
                <a:effectLst/>
                <a:latin typeface="Söhne"/>
              </a:rPr>
              <a:t>2</a:t>
            </a:r>
            <a:r>
              <a:rPr lang="zh-CN" altLang="en-US" b="0" i="0" dirty="0">
                <a:solidFill>
                  <a:srgbClr val="0D0D0D"/>
                </a:solidFill>
                <a:effectLst/>
                <a:latin typeface="Söhne"/>
              </a:rPr>
              <a:t>推送到栈上，用于之后的位移指令。</a:t>
            </a:r>
          </a:p>
          <a:p>
            <a:pPr algn="l">
              <a:buFont typeface="+mj-lt"/>
              <a:buAutoNum type="arabicPeriod"/>
            </a:pPr>
            <a:r>
              <a:rPr lang="en-US" altLang="zh-CN" b="1" i="0" dirty="0">
                <a:solidFill>
                  <a:srgbClr val="0D0D0D"/>
                </a:solidFill>
                <a:effectLst/>
                <a:latin typeface="Söhne"/>
              </a:rPr>
              <a:t>f32x4.splat</a:t>
            </a:r>
            <a:r>
              <a:rPr lang="en-US" altLang="zh-CN" b="0" i="0" dirty="0">
                <a:solidFill>
                  <a:srgbClr val="0D0D0D"/>
                </a:solidFill>
                <a:effectLst/>
                <a:latin typeface="Söhne"/>
              </a:rPr>
              <a:t>: </a:t>
            </a:r>
            <a:r>
              <a:rPr lang="zh-CN" altLang="en-US" b="0" i="0" dirty="0">
                <a:solidFill>
                  <a:srgbClr val="0D0D0D"/>
                </a:solidFill>
                <a:effectLst/>
                <a:latin typeface="Söhne"/>
              </a:rPr>
              <a:t>这是一个</a:t>
            </a:r>
            <a:r>
              <a:rPr lang="en-US" altLang="zh-CN" b="0" i="0" dirty="0">
                <a:solidFill>
                  <a:srgbClr val="0D0D0D"/>
                </a:solidFill>
                <a:effectLst/>
                <a:latin typeface="Söhne"/>
              </a:rPr>
              <a:t>SIMD</a:t>
            </a:r>
            <a:r>
              <a:rPr lang="zh-CN" altLang="en-US" b="0" i="0" dirty="0">
                <a:solidFill>
                  <a:srgbClr val="0D0D0D"/>
                </a:solidFill>
                <a:effectLst/>
                <a:latin typeface="Söhne"/>
              </a:rPr>
              <a:t>向量操作，它会取一个单一的</a:t>
            </a:r>
            <a:r>
              <a:rPr lang="en-US" altLang="zh-CN" b="0" i="0" dirty="0">
                <a:solidFill>
                  <a:srgbClr val="0D0D0D"/>
                </a:solidFill>
                <a:effectLst/>
                <a:latin typeface="Söhne"/>
              </a:rPr>
              <a:t>32</a:t>
            </a:r>
            <a:r>
              <a:rPr lang="zh-CN" altLang="en-US" b="0" i="0" dirty="0">
                <a:solidFill>
                  <a:srgbClr val="0D0D0D"/>
                </a:solidFill>
                <a:effectLst/>
                <a:latin typeface="Söhne"/>
              </a:rPr>
              <a:t>位浮点数值，并将这个值复制到一个</a:t>
            </a:r>
            <a:r>
              <a:rPr lang="en-US" altLang="zh-CN" b="0" i="0" dirty="0">
                <a:solidFill>
                  <a:srgbClr val="0D0D0D"/>
                </a:solidFill>
                <a:effectLst/>
                <a:latin typeface="Söhne"/>
              </a:rPr>
              <a:t>128</a:t>
            </a:r>
            <a:r>
              <a:rPr lang="zh-CN" altLang="en-US" b="0" i="0" dirty="0">
                <a:solidFill>
                  <a:srgbClr val="0D0D0D"/>
                </a:solidFill>
                <a:effectLst/>
                <a:latin typeface="Söhne"/>
              </a:rPr>
              <a:t>位的向量的所有</a:t>
            </a:r>
            <a:r>
              <a:rPr lang="en-US" altLang="zh-CN" b="0" i="0" dirty="0">
                <a:solidFill>
                  <a:srgbClr val="0D0D0D"/>
                </a:solidFill>
                <a:effectLst/>
                <a:latin typeface="Söhne"/>
              </a:rPr>
              <a:t>4</a:t>
            </a:r>
            <a:r>
              <a:rPr lang="zh-CN" altLang="en-US" b="0" i="0" dirty="0">
                <a:solidFill>
                  <a:srgbClr val="0D0D0D"/>
                </a:solidFill>
                <a:effectLst/>
                <a:latin typeface="Söhne"/>
              </a:rPr>
              <a:t>个元素中。</a:t>
            </a:r>
          </a:p>
          <a:p>
            <a:pPr algn="l"/>
            <a:r>
              <a:rPr lang="zh-CN" altLang="en-US" b="0" i="0" dirty="0">
                <a:solidFill>
                  <a:srgbClr val="0D0D0D"/>
                </a:solidFill>
                <a:effectLst/>
                <a:latin typeface="Söhne"/>
              </a:rPr>
              <a:t>整个指令序列的流程是这样的：</a:t>
            </a:r>
          </a:p>
          <a:p>
            <a:pPr algn="l">
              <a:buFont typeface="Arial" panose="020B0604020202020204" pitchFamily="34" charset="0"/>
              <a:buChar char="•"/>
            </a:pPr>
            <a:r>
              <a:rPr lang="zh-CN" altLang="en-US" b="0" i="0" dirty="0">
                <a:solidFill>
                  <a:srgbClr val="0D0D0D"/>
                </a:solidFill>
                <a:effectLst/>
                <a:latin typeface="Söhne"/>
              </a:rPr>
              <a:t>首先，</a:t>
            </a:r>
            <a:r>
              <a:rPr lang="en-US" altLang="zh-CN" b="0" i="0" dirty="0" err="1">
                <a:solidFill>
                  <a:srgbClr val="0D0D0D"/>
                </a:solidFill>
                <a:effectLst/>
                <a:latin typeface="Söhne"/>
              </a:rPr>
              <a:t>local.get</a:t>
            </a:r>
            <a:r>
              <a:rPr lang="en-US" altLang="zh-CN" b="0" i="0" dirty="0">
                <a:solidFill>
                  <a:srgbClr val="0D0D0D"/>
                </a:solidFill>
                <a:effectLst/>
                <a:latin typeface="Söhne"/>
              </a:rPr>
              <a:t> $43</a:t>
            </a:r>
            <a:r>
              <a:rPr lang="zh-CN" altLang="en-US" b="0" i="0" dirty="0">
                <a:solidFill>
                  <a:srgbClr val="0D0D0D"/>
                </a:solidFill>
                <a:effectLst/>
                <a:latin typeface="Söhne"/>
              </a:rPr>
              <a:t>获取索引或偏移量，并将其放到栈顶。</a:t>
            </a:r>
          </a:p>
          <a:p>
            <a:pPr algn="l">
              <a:buFont typeface="Arial" panose="020B0604020202020204" pitchFamily="34" charset="0"/>
              <a:buChar char="•"/>
            </a:pPr>
            <a:r>
              <a:rPr lang="zh-CN" altLang="en-US" b="0" i="0" dirty="0">
                <a:solidFill>
                  <a:srgbClr val="0D0D0D"/>
                </a:solidFill>
                <a:effectLst/>
                <a:latin typeface="Söhne"/>
              </a:rPr>
              <a:t>接着，</a:t>
            </a:r>
            <a:r>
              <a:rPr lang="en-US" altLang="zh-CN" b="0" i="0" dirty="0">
                <a:solidFill>
                  <a:srgbClr val="0D0D0D"/>
                </a:solidFill>
                <a:effectLst/>
                <a:latin typeface="Söhne"/>
              </a:rPr>
              <a:t>i32.const 2</a:t>
            </a:r>
            <a:r>
              <a:rPr lang="zh-CN" altLang="en-US" b="0" i="0" dirty="0">
                <a:solidFill>
                  <a:srgbClr val="0D0D0D"/>
                </a:solidFill>
                <a:effectLst/>
                <a:latin typeface="Söhne"/>
              </a:rPr>
              <a:t>将常量</a:t>
            </a:r>
            <a:r>
              <a:rPr lang="en-US" altLang="zh-CN" b="0" i="0" dirty="0">
                <a:solidFill>
                  <a:srgbClr val="0D0D0D"/>
                </a:solidFill>
                <a:effectLst/>
                <a:latin typeface="Söhne"/>
              </a:rPr>
              <a:t>2</a:t>
            </a:r>
            <a:r>
              <a:rPr lang="zh-CN" altLang="en-US" b="0" i="0" dirty="0">
                <a:solidFill>
                  <a:srgbClr val="0D0D0D"/>
                </a:solidFill>
                <a:effectLst/>
                <a:latin typeface="Söhne"/>
              </a:rPr>
              <a:t>推到栈顶。</a:t>
            </a:r>
          </a:p>
          <a:p>
            <a:pPr algn="l">
              <a:buFont typeface="Arial" panose="020B0604020202020204" pitchFamily="34" charset="0"/>
              <a:buChar char="•"/>
            </a:pPr>
            <a:r>
              <a:rPr lang="zh-CN" altLang="en-US" b="0" i="0" dirty="0">
                <a:solidFill>
                  <a:srgbClr val="0D0D0D"/>
                </a:solidFill>
                <a:effectLst/>
                <a:latin typeface="Söhne"/>
              </a:rPr>
              <a:t>然后，</a:t>
            </a:r>
            <a:r>
              <a:rPr lang="en-US" altLang="zh-CN" b="0" i="0" dirty="0">
                <a:solidFill>
                  <a:srgbClr val="0D0D0D"/>
                </a:solidFill>
                <a:effectLst/>
                <a:latin typeface="Söhne"/>
              </a:rPr>
              <a:t>i32.shl</a:t>
            </a:r>
            <a:r>
              <a:rPr lang="zh-CN" altLang="en-US" b="0" i="0" dirty="0">
                <a:solidFill>
                  <a:srgbClr val="0D0D0D"/>
                </a:solidFill>
                <a:effectLst/>
                <a:latin typeface="Söhne"/>
              </a:rPr>
              <a:t>指令将栈顶的索引值左移</a:t>
            </a:r>
            <a:r>
              <a:rPr lang="en-US" altLang="zh-CN" b="0" i="0" dirty="0">
                <a:solidFill>
                  <a:srgbClr val="0D0D0D"/>
                </a:solidFill>
                <a:effectLst/>
                <a:latin typeface="Söhne"/>
              </a:rPr>
              <a:t>2</a:t>
            </a:r>
            <a:r>
              <a:rPr lang="zh-CN" altLang="en-US" b="0" i="0" dirty="0">
                <a:solidFill>
                  <a:srgbClr val="0D0D0D"/>
                </a:solidFill>
                <a:effectLst/>
                <a:latin typeface="Söhne"/>
              </a:rPr>
              <a:t>位（相当于乘以</a:t>
            </a:r>
            <a:r>
              <a:rPr lang="en-US" altLang="zh-CN" b="0" i="0" dirty="0">
                <a:solidFill>
                  <a:srgbClr val="0D0D0D"/>
                </a:solidFill>
                <a:effectLst/>
                <a:latin typeface="Söhne"/>
              </a:rPr>
              <a:t>4</a:t>
            </a:r>
            <a:r>
              <a:rPr lang="zh-CN" altLang="en-US" b="0" i="0" dirty="0">
                <a:solidFill>
                  <a:srgbClr val="0D0D0D"/>
                </a:solidFill>
                <a:effectLst/>
                <a:latin typeface="Söhne"/>
              </a:rPr>
              <a:t>），这是因为每个</a:t>
            </a:r>
            <a:r>
              <a:rPr lang="en-US" altLang="zh-CN" b="0" i="0" dirty="0">
                <a:solidFill>
                  <a:srgbClr val="0D0D0D"/>
                </a:solidFill>
                <a:effectLst/>
                <a:latin typeface="Söhne"/>
              </a:rPr>
              <a:t>32</a:t>
            </a:r>
            <a:r>
              <a:rPr lang="zh-CN" altLang="en-US" b="0" i="0" dirty="0">
                <a:solidFill>
                  <a:srgbClr val="0D0D0D"/>
                </a:solidFill>
                <a:effectLst/>
                <a:latin typeface="Söhne"/>
              </a:rPr>
              <a:t>位的浮点数占用</a:t>
            </a:r>
            <a:r>
              <a:rPr lang="en-US" altLang="zh-CN" b="0" i="0" dirty="0">
                <a:solidFill>
                  <a:srgbClr val="0D0D0D"/>
                </a:solidFill>
                <a:effectLst/>
                <a:latin typeface="Söhne"/>
              </a:rPr>
              <a:t>4</a:t>
            </a:r>
            <a:r>
              <a:rPr lang="zh-CN" altLang="en-US" b="0" i="0" dirty="0">
                <a:solidFill>
                  <a:srgbClr val="0D0D0D"/>
                </a:solidFill>
                <a:effectLst/>
                <a:latin typeface="Söhne"/>
              </a:rPr>
              <a:t>个字节，所以索引值需要乘以</a:t>
            </a:r>
            <a:r>
              <a:rPr lang="en-US" altLang="zh-CN" b="0" i="0" dirty="0">
                <a:solidFill>
                  <a:srgbClr val="0D0D0D"/>
                </a:solidFill>
                <a:effectLst/>
                <a:latin typeface="Söhne"/>
              </a:rPr>
              <a:t>4</a:t>
            </a:r>
            <a:r>
              <a:rPr lang="zh-CN" altLang="en-US" b="0" i="0" dirty="0">
                <a:solidFill>
                  <a:srgbClr val="0D0D0D"/>
                </a:solidFill>
                <a:effectLst/>
                <a:latin typeface="Söhne"/>
              </a:rPr>
              <a:t>来转换为字节偏移量。</a:t>
            </a:r>
          </a:p>
          <a:p>
            <a:pPr algn="l">
              <a:buFont typeface="Arial" panose="020B0604020202020204" pitchFamily="34" charset="0"/>
              <a:buChar char="•"/>
            </a:pPr>
            <a:r>
              <a:rPr lang="zh-CN" altLang="en-US" b="0" i="0" dirty="0">
                <a:solidFill>
                  <a:srgbClr val="0D0D0D"/>
                </a:solidFill>
                <a:effectLst/>
                <a:latin typeface="Söhne"/>
              </a:rPr>
              <a:t>接下来，</a:t>
            </a:r>
            <a:r>
              <a:rPr lang="en-US" altLang="zh-CN" b="0" i="0" dirty="0" err="1">
                <a:solidFill>
                  <a:srgbClr val="0D0D0D"/>
                </a:solidFill>
                <a:effectLst/>
                <a:latin typeface="Söhne"/>
              </a:rPr>
              <a:t>local.get</a:t>
            </a:r>
            <a:r>
              <a:rPr lang="en-US" altLang="zh-CN" b="0" i="0" dirty="0">
                <a:solidFill>
                  <a:srgbClr val="0D0D0D"/>
                </a:solidFill>
                <a:effectLst/>
                <a:latin typeface="Söhne"/>
              </a:rPr>
              <a:t> $16</a:t>
            </a:r>
            <a:r>
              <a:rPr lang="zh-CN" altLang="en-US" b="0" i="0" dirty="0">
                <a:solidFill>
                  <a:srgbClr val="0D0D0D"/>
                </a:solidFill>
                <a:effectLst/>
                <a:latin typeface="Söhne"/>
              </a:rPr>
              <a:t>将基地址放到栈顶。</a:t>
            </a:r>
          </a:p>
          <a:p>
            <a:pPr algn="l">
              <a:buFont typeface="Arial" panose="020B0604020202020204" pitchFamily="34" charset="0"/>
              <a:buChar char="•"/>
            </a:pPr>
            <a:r>
              <a:rPr lang="zh-CN" altLang="en-US" b="0" i="0" dirty="0">
                <a:solidFill>
                  <a:srgbClr val="0D0D0D"/>
                </a:solidFill>
                <a:effectLst/>
                <a:latin typeface="Söhne"/>
              </a:rPr>
              <a:t>然后，</a:t>
            </a:r>
            <a:r>
              <a:rPr lang="en-US" altLang="zh-CN" b="0" i="0" dirty="0">
                <a:solidFill>
                  <a:srgbClr val="0D0D0D"/>
                </a:solidFill>
                <a:effectLst/>
                <a:latin typeface="Söhne"/>
              </a:rPr>
              <a:t>i32.add</a:t>
            </a:r>
            <a:r>
              <a:rPr lang="zh-CN" altLang="en-US" b="0" i="0" dirty="0">
                <a:solidFill>
                  <a:srgbClr val="0D0D0D"/>
                </a:solidFill>
                <a:effectLst/>
                <a:latin typeface="Söhne"/>
              </a:rPr>
              <a:t>将基地址和字节偏移量相加，得到最终的内存地址。</a:t>
            </a:r>
          </a:p>
          <a:p>
            <a:pPr algn="l">
              <a:buFont typeface="Arial" panose="020B0604020202020204" pitchFamily="34" charset="0"/>
              <a:buChar char="•"/>
            </a:pPr>
            <a:r>
              <a:rPr lang="zh-CN" altLang="en-US" b="0" i="0" dirty="0">
                <a:solidFill>
                  <a:srgbClr val="0D0D0D"/>
                </a:solidFill>
                <a:effectLst/>
                <a:latin typeface="Söhne"/>
              </a:rPr>
              <a:t>然后，</a:t>
            </a:r>
            <a:r>
              <a:rPr lang="en-US" altLang="zh-CN" b="0" i="0" dirty="0">
                <a:solidFill>
                  <a:srgbClr val="0D0D0D"/>
                </a:solidFill>
                <a:effectLst/>
                <a:latin typeface="Söhne"/>
              </a:rPr>
              <a:t>f32.load</a:t>
            </a:r>
            <a:r>
              <a:rPr lang="zh-CN" altLang="en-US" b="0" i="0" dirty="0">
                <a:solidFill>
                  <a:srgbClr val="0D0D0D"/>
                </a:solidFill>
                <a:effectLst/>
                <a:latin typeface="Söhne"/>
              </a:rPr>
              <a:t>从计算出的内存地址加载一个</a:t>
            </a:r>
            <a:r>
              <a:rPr lang="en-US" altLang="zh-CN" b="0" i="0" dirty="0">
                <a:solidFill>
                  <a:srgbClr val="0D0D0D"/>
                </a:solidFill>
                <a:effectLst/>
                <a:latin typeface="Söhne"/>
              </a:rPr>
              <a:t>32</a:t>
            </a:r>
            <a:r>
              <a:rPr lang="zh-CN" altLang="en-US" b="0" i="0" dirty="0">
                <a:solidFill>
                  <a:srgbClr val="0D0D0D"/>
                </a:solidFill>
                <a:effectLst/>
                <a:latin typeface="Söhne"/>
              </a:rPr>
              <a:t>位浮点数。</a:t>
            </a:r>
          </a:p>
          <a:p>
            <a:pPr algn="l">
              <a:buFont typeface="Arial" panose="020B0604020202020204" pitchFamily="34" charset="0"/>
              <a:buChar char="•"/>
            </a:pPr>
            <a:r>
              <a:rPr lang="zh-CN" altLang="en-US" b="0" i="0" dirty="0">
                <a:solidFill>
                  <a:srgbClr val="0D0D0D"/>
                </a:solidFill>
                <a:effectLst/>
                <a:latin typeface="Söhne"/>
              </a:rPr>
              <a:t>最后，</a:t>
            </a:r>
            <a:r>
              <a:rPr lang="en-US" altLang="zh-CN" b="0" i="0" dirty="0">
                <a:solidFill>
                  <a:srgbClr val="0D0D0D"/>
                </a:solidFill>
                <a:effectLst/>
                <a:latin typeface="Söhne"/>
              </a:rPr>
              <a:t>f32x4.splat</a:t>
            </a:r>
            <a:r>
              <a:rPr lang="zh-CN" altLang="en-US" b="0" i="0" dirty="0">
                <a:solidFill>
                  <a:srgbClr val="0D0D0D"/>
                </a:solidFill>
                <a:effectLst/>
                <a:latin typeface="Söhne"/>
              </a:rPr>
              <a:t>将加载的数值复制到一个</a:t>
            </a:r>
            <a:r>
              <a:rPr lang="en-US" altLang="zh-CN" b="0" i="0" dirty="0">
                <a:solidFill>
                  <a:srgbClr val="0D0D0D"/>
                </a:solidFill>
                <a:effectLst/>
                <a:latin typeface="Söhne"/>
              </a:rPr>
              <a:t>128</a:t>
            </a:r>
            <a:r>
              <a:rPr lang="zh-CN" altLang="en-US" b="0" i="0" dirty="0">
                <a:solidFill>
                  <a:srgbClr val="0D0D0D"/>
                </a:solidFill>
                <a:effectLst/>
                <a:latin typeface="Söhne"/>
              </a:rPr>
              <a:t>位的向量的四个元素中。</a:t>
            </a:r>
          </a:p>
          <a:p>
            <a:pPr marL="0" marR="0">
              <a:spcBef>
                <a:spcPts val="0"/>
              </a:spcBef>
              <a:spcAft>
                <a:spcPts val="0"/>
              </a:spcAft>
            </a:pPr>
            <a:endParaRPr lang="en-US" altLang="zh-CN"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effectLst/>
              </a:rPr>
              <a:t>2.</a:t>
            </a:r>
            <a:r>
              <a:rPr lang="zh-CN" altLang="en-US" b="1" dirty="0">
                <a:effectLst/>
              </a:rPr>
              <a:t>合并指令：</a:t>
            </a:r>
            <a:r>
              <a:rPr lang="zh-CN" altLang="en-US" dirty="0">
                <a:effectLst/>
              </a:rPr>
              <a:t>尽可能消除分离的指令，图中结合了加载（</a:t>
            </a:r>
            <a:r>
              <a:rPr lang="en-US" altLang="zh-CN" dirty="0">
                <a:effectLst/>
              </a:rPr>
              <a:t>load</a:t>
            </a:r>
            <a:r>
              <a:rPr lang="zh-CN" altLang="en-US" dirty="0">
                <a:effectLst/>
              </a:rPr>
              <a:t>）和广播（</a:t>
            </a:r>
            <a:r>
              <a:rPr lang="en-US" altLang="zh-CN" dirty="0">
                <a:effectLst/>
              </a:rPr>
              <a:t>splat</a:t>
            </a:r>
            <a:r>
              <a:rPr lang="zh-CN" altLang="en-US" dirty="0">
                <a:effectLst/>
              </a:rPr>
              <a:t>）指令为一个指令，加载单个通道的值并复制到向量的所有通道。这有助于减少执行的指令数量和提高效率。</a:t>
            </a:r>
            <a:endParaRPr lang="zh-CN" altLang="en-US" dirty="0"/>
          </a:p>
          <a:p>
            <a:pPr marL="0" marR="0">
              <a:spcBef>
                <a:spcPts val="0"/>
              </a:spcBef>
              <a:spcAft>
                <a:spcPts val="0"/>
              </a:spcAft>
            </a:pPr>
            <a:endParaRPr lang="en-US" altLang="zh-CN"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effectLst/>
              </a:rPr>
              <a:t>3.</a:t>
            </a:r>
            <a:r>
              <a:rPr lang="zh-CN" altLang="en-US" b="1" dirty="0">
                <a:effectLst/>
              </a:rPr>
              <a:t>加载</a:t>
            </a:r>
            <a:r>
              <a:rPr lang="en-US" altLang="zh-CN" b="1" dirty="0">
                <a:effectLst/>
              </a:rPr>
              <a:t>/</a:t>
            </a:r>
            <a:r>
              <a:rPr lang="zh-CN" altLang="en-US" b="1" dirty="0">
                <a:effectLst/>
              </a:rPr>
              <a:t>存储到变量：</a:t>
            </a:r>
            <a:r>
              <a:rPr lang="zh-CN" altLang="en-US" dirty="0">
                <a:effectLst/>
              </a:rPr>
              <a:t>消除重复的堆栈弹出和压入操作，会将堆栈顶部的值复制到一个变量中，供后续使用。</a:t>
            </a:r>
            <a:endParaRPr lang="zh-CN" altLang="en-US" dirty="0"/>
          </a:p>
          <a:p>
            <a:pPr marL="0" marR="0">
              <a:spcBef>
                <a:spcPts val="0"/>
              </a:spcBef>
              <a:spcAft>
                <a:spcPts val="0"/>
              </a:spcAft>
            </a:pPr>
            <a:endParaRPr lang="en-US" altLang="zh-CN" b="1" dirty="0">
              <a:effectLst/>
            </a:endParaRPr>
          </a:p>
          <a:p>
            <a:pPr marL="0" marR="0">
              <a:spcBef>
                <a:spcPts val="0"/>
              </a:spcBef>
              <a:spcAft>
                <a:spcPts val="0"/>
              </a:spcAft>
            </a:pPr>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30</a:t>
            </a:fld>
            <a:endParaRPr lang="en-US"/>
          </a:p>
        </p:txBody>
      </p:sp>
    </p:spTree>
    <p:extLst>
      <p:ext uri="{BB962C8B-B14F-4D97-AF65-F5344CB8AC3E}">
        <p14:creationId xmlns:p14="http://schemas.microsoft.com/office/powerpoint/2010/main" val="342797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与</a:t>
            </a:r>
            <a:r>
              <a:rPr lang="en-US" altLang="zh-CN" dirty="0" err="1">
                <a:effectLst/>
              </a:rPr>
              <a:t>WebAssembly</a:t>
            </a:r>
            <a:r>
              <a:rPr lang="zh-CN" altLang="en-US" dirty="0">
                <a:effectLst/>
              </a:rPr>
              <a:t>（</a:t>
            </a:r>
            <a:r>
              <a:rPr lang="en-US" altLang="zh-CN" dirty="0" err="1">
                <a:effectLst/>
              </a:rPr>
              <a:t>Wasm</a:t>
            </a:r>
            <a:r>
              <a:rPr lang="zh-CN" altLang="en-US" dirty="0">
                <a:effectLst/>
              </a:rPr>
              <a:t>）字节码在浏览器的虚拟机中执行不同，</a:t>
            </a:r>
            <a:r>
              <a:rPr lang="en-US" altLang="zh-CN" dirty="0">
                <a:effectLst/>
              </a:rPr>
              <a:t>WebGPU</a:t>
            </a:r>
            <a:r>
              <a:rPr lang="zh-CN" altLang="en-US" dirty="0">
                <a:effectLst/>
              </a:rPr>
              <a:t>实现实质上只是将</a:t>
            </a:r>
            <a:r>
              <a:rPr lang="en-US" altLang="zh-CN" dirty="0">
                <a:effectLst/>
              </a:rPr>
              <a:t>WebGPU API</a:t>
            </a:r>
            <a:r>
              <a:rPr lang="zh-CN" altLang="en-US" dirty="0">
                <a:effectLst/>
              </a:rPr>
              <a:t>调用转换为本地</a:t>
            </a:r>
            <a:r>
              <a:rPr lang="en-US" altLang="zh-CN" dirty="0">
                <a:effectLst/>
              </a:rPr>
              <a:t>GPU API</a:t>
            </a:r>
            <a:r>
              <a:rPr lang="zh-CN" altLang="en-US" dirty="0">
                <a:effectLst/>
              </a:rPr>
              <a:t>调用。这些针对</a:t>
            </a:r>
            <a:r>
              <a:rPr lang="en-US" altLang="zh-CN" dirty="0">
                <a:effectLst/>
              </a:rPr>
              <a:t>GPU</a:t>
            </a:r>
            <a:r>
              <a:rPr lang="zh-CN" altLang="en-US" dirty="0">
                <a:effectLst/>
              </a:rPr>
              <a:t>的编译大部分由</a:t>
            </a:r>
            <a:r>
              <a:rPr lang="en-US" altLang="zh-CN" dirty="0">
                <a:effectLst/>
              </a:rPr>
              <a:t>GPU</a:t>
            </a:r>
            <a:r>
              <a:rPr lang="zh-CN" altLang="en-US" dirty="0">
                <a:effectLst/>
              </a:rPr>
              <a:t>驱动程序处理。</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因此，无法消除对目标特定编译的单独调用。这里</a:t>
            </a:r>
            <a:r>
              <a:rPr lang="zh-CN" altLang="en-US" b="1" dirty="0">
                <a:effectLst/>
              </a:rPr>
              <a:t>将张量</a:t>
            </a:r>
            <a:r>
              <a:rPr lang="en-US" altLang="zh-CN" b="1" dirty="0">
                <a:effectLst/>
              </a:rPr>
              <a:t>IR</a:t>
            </a:r>
            <a:r>
              <a:rPr lang="zh-CN" altLang="en-US" b="1" dirty="0">
                <a:effectLst/>
              </a:rPr>
              <a:t>降低为</a:t>
            </a:r>
            <a:r>
              <a:rPr lang="en-US" altLang="zh-CN" b="1" dirty="0">
                <a:effectLst/>
              </a:rPr>
              <a:t>SPIR-V</a:t>
            </a:r>
            <a:r>
              <a:rPr lang="zh-CN" altLang="en-US" b="1" dirty="0">
                <a:effectLst/>
              </a:rPr>
              <a:t>，这是一种由本地</a:t>
            </a:r>
            <a:r>
              <a:rPr lang="en-US" altLang="zh-CN" b="1" dirty="0">
                <a:effectLst/>
              </a:rPr>
              <a:t>GPU API</a:t>
            </a:r>
            <a:r>
              <a:rPr lang="zh-CN" altLang="en-US" b="1" dirty="0">
                <a:effectLst/>
              </a:rPr>
              <a:t>和</a:t>
            </a:r>
            <a:r>
              <a:rPr lang="en-US" altLang="zh-CN" b="1" dirty="0">
                <a:effectLst/>
              </a:rPr>
              <a:t>WebGPU</a:t>
            </a:r>
            <a:r>
              <a:rPr lang="zh-CN" altLang="en-US" b="1" dirty="0">
                <a:effectLst/>
              </a:rPr>
              <a:t>都支持的可移植中间表示（</a:t>
            </a:r>
            <a:r>
              <a:rPr lang="en-US" altLang="zh-CN" b="1" dirty="0">
                <a:effectLst/>
              </a:rPr>
              <a:t>IR</a:t>
            </a:r>
            <a:r>
              <a:rPr lang="zh-CN" altLang="en-US" b="1" dirty="0">
                <a:effectLst/>
              </a:rPr>
              <a:t>）。</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D0D0D"/>
                </a:solidFill>
                <a:effectLst/>
              </a:rPr>
              <a:t>SPIR-V</a:t>
            </a:r>
            <a:r>
              <a:rPr lang="zh-CN" altLang="en-US" dirty="0">
                <a:solidFill>
                  <a:srgbClr val="0D0D0D"/>
                </a:solidFill>
                <a:effectLst/>
              </a:rPr>
              <a:t>是一种标准的中间表示</a:t>
            </a:r>
            <a:r>
              <a:rPr lang="en-US" altLang="zh-CN" dirty="0">
                <a:solidFill>
                  <a:srgbClr val="0D0D0D"/>
                </a:solidFill>
                <a:effectLst/>
              </a:rPr>
              <a:t>(IR)</a:t>
            </a:r>
            <a:r>
              <a:rPr lang="zh-CN" altLang="en-US" dirty="0">
                <a:solidFill>
                  <a:srgbClr val="0D0D0D"/>
                </a:solidFill>
                <a:effectLst/>
              </a:rPr>
              <a:t>形式，专为图形和计算</a:t>
            </a:r>
            <a:r>
              <a:rPr lang="en-US" altLang="zh-CN" dirty="0">
                <a:solidFill>
                  <a:srgbClr val="0D0D0D"/>
                </a:solidFill>
                <a:effectLst/>
              </a:rPr>
              <a:t>API</a:t>
            </a:r>
            <a:r>
              <a:rPr lang="zh-CN" altLang="en-US" dirty="0">
                <a:solidFill>
                  <a:srgbClr val="0D0D0D"/>
                </a:solidFill>
                <a:effectLst/>
              </a:rPr>
              <a:t>设计，如</a:t>
            </a:r>
            <a:r>
              <a:rPr lang="en-US" altLang="zh-CN" dirty="0">
                <a:solidFill>
                  <a:srgbClr val="0D0D0D"/>
                </a:solidFill>
                <a:effectLst/>
              </a:rPr>
              <a:t>Vulkan</a:t>
            </a:r>
            <a:r>
              <a:rPr lang="zh-CN" altLang="en-US" dirty="0">
                <a:solidFill>
                  <a:srgbClr val="0D0D0D"/>
                </a:solidFill>
                <a:effectLst/>
              </a:rPr>
              <a:t>、</a:t>
            </a:r>
            <a:r>
              <a:rPr lang="en-US" altLang="zh-CN" dirty="0">
                <a:solidFill>
                  <a:srgbClr val="0D0D0D"/>
                </a:solidFill>
                <a:effectLst/>
              </a:rPr>
              <a:t>OpenGL</a:t>
            </a:r>
            <a:r>
              <a:rPr lang="zh-CN" altLang="en-US" dirty="0">
                <a:solidFill>
                  <a:srgbClr val="0D0D0D"/>
                </a:solidFill>
                <a:effectLst/>
              </a:rPr>
              <a:t>等。可以高效地执行</a:t>
            </a:r>
            <a:r>
              <a:rPr lang="en-US" altLang="zh-CN" dirty="0">
                <a:solidFill>
                  <a:srgbClr val="0D0D0D"/>
                </a:solidFill>
                <a:effectLst/>
              </a:rPr>
              <a:t>GPU</a:t>
            </a:r>
            <a:r>
              <a:rPr lang="zh-CN" altLang="en-US" dirty="0">
                <a:solidFill>
                  <a:srgbClr val="0D0D0D"/>
                </a:solidFill>
                <a:effectLst/>
              </a:rPr>
              <a:t>加速计算任务和图形渲染任务。</a:t>
            </a:r>
            <a:endParaRPr lang="en-US" altLang="zh-CN" dirty="0">
              <a:solidFill>
                <a:srgbClr val="0D0D0D"/>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对于</a:t>
            </a:r>
            <a:r>
              <a:rPr lang="en-US" altLang="zh-CN" dirty="0"/>
              <a:t>WebGPU</a:t>
            </a:r>
            <a:r>
              <a:rPr lang="zh-CN" altLang="en-US" dirty="0"/>
              <a:t>的优化，主要在后面内核空间的优化。</a:t>
            </a:r>
          </a:p>
        </p:txBody>
      </p:sp>
      <p:sp>
        <p:nvSpPr>
          <p:cNvPr id="4" name="灯片编号占位符 3"/>
          <p:cNvSpPr>
            <a:spLocks noGrp="1"/>
          </p:cNvSpPr>
          <p:nvPr>
            <p:ph type="sldNum" sz="quarter" idx="5"/>
          </p:nvPr>
        </p:nvSpPr>
        <p:spPr/>
        <p:txBody>
          <a:bodyPr/>
          <a:lstStyle/>
          <a:p>
            <a:fld id="{E1867718-CD55-8442-A98A-4AB47C5338C0}" type="slidenum">
              <a:rPr lang="en-US" smtClean="0"/>
              <a:t>31</a:t>
            </a:fld>
            <a:endParaRPr lang="en-US"/>
          </a:p>
        </p:txBody>
      </p:sp>
    </p:spTree>
    <p:extLst>
      <p:ext uri="{BB962C8B-B14F-4D97-AF65-F5344CB8AC3E}">
        <p14:creationId xmlns:p14="http://schemas.microsoft.com/office/powerpoint/2010/main" val="750286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58D1-F311-9FBD-75D6-8C52D8CC51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B60FCB-777D-B428-127E-91423DAF882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B8BDCFF-FBE5-0A72-938E-9DA02F6E421C}"/>
              </a:ext>
            </a:extLst>
          </p:cNvPr>
          <p:cNvSpPr>
            <a:spLocks noGrp="1"/>
          </p:cNvSpPr>
          <p:nvPr>
            <p:ph type="body" idx="1"/>
          </p:nvPr>
        </p:nvSpPr>
        <p:spPr/>
        <p:txBody>
          <a:bodyPr/>
          <a:lstStyle/>
          <a:p>
            <a:pPr marL="0" marR="0">
              <a:spcBef>
                <a:spcPts val="0"/>
              </a:spcBef>
              <a:spcAft>
                <a:spcPts val="0"/>
              </a:spcAft>
            </a:pPr>
            <a:r>
              <a:rPr lang="zh-CN" altLang="en-US" dirty="0"/>
              <a:t>前面的第一个技术是减少了编译成本，现在主要针对内核空间的优化。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在机遇那里提到</a:t>
            </a:r>
            <a:r>
              <a:rPr lang="en-US" altLang="zh-CN" dirty="0"/>
              <a:t>web</a:t>
            </a:r>
            <a:r>
              <a:rPr lang="zh-CN" altLang="en-US" dirty="0"/>
              <a:t>编程上具有一致性，</a:t>
            </a:r>
            <a:r>
              <a:rPr lang="zh-CN" altLang="en-US" dirty="0">
                <a:effectLst/>
              </a:rPr>
              <a:t>如类型错误、内存溢出、越界访问</a:t>
            </a:r>
            <a:r>
              <a:rPr lang="zh-CN" altLang="en-US" b="0" i="0" dirty="0">
                <a:solidFill>
                  <a:schemeClr val="tx1"/>
                </a:solidFill>
                <a:effectLst/>
                <a:latin typeface="+mn-lt"/>
              </a:rPr>
              <a:t>，</a:t>
            </a:r>
            <a:r>
              <a:rPr lang="zh-CN" altLang="en-US" b="0" i="0" dirty="0">
                <a:solidFill>
                  <a:srgbClr val="1D2129"/>
                </a:solidFill>
                <a:effectLst/>
                <a:latin typeface="PingFangSC-Regular"/>
              </a:rPr>
              <a:t>这些特性是跨设备一致的内核性能模式，</a:t>
            </a:r>
            <a:r>
              <a:rPr lang="zh-CN" altLang="en-US" dirty="0">
                <a:effectLst/>
              </a:rPr>
              <a:t>就是有这些内核优化操作对所有设备上的浏览器都相同，</a:t>
            </a:r>
            <a:r>
              <a:rPr lang="zh-CN" altLang="en-US" b="0" i="0" dirty="0">
                <a:solidFill>
                  <a:srgbClr val="1D2129"/>
                </a:solidFill>
                <a:effectLst/>
                <a:latin typeface="PingFangSC-Regular"/>
              </a:rPr>
              <a:t>相关的内核实现不需要在每一个部署的设备上再次进行评估，这可以显著减少内核优化空间内的候选数量。</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图</a:t>
            </a:r>
            <a:r>
              <a:rPr lang="en-US" altLang="zh-CN" dirty="0">
                <a:effectLst/>
              </a:rPr>
              <a:t>9</a:t>
            </a:r>
            <a:r>
              <a:rPr lang="zh-CN" altLang="en-US" dirty="0">
                <a:effectLst/>
              </a:rPr>
              <a:t>比较了在不同原语设置下的</a:t>
            </a:r>
            <a:r>
              <a:rPr lang="en-US" altLang="zh-CN" dirty="0" err="1">
                <a:effectLst/>
              </a:rPr>
              <a:t>MatMul</a:t>
            </a:r>
            <a:r>
              <a:rPr lang="zh-CN" altLang="en-US" dirty="0">
                <a:effectLst/>
              </a:rPr>
              <a:t>延迟，例如在</a:t>
            </a:r>
            <a:r>
              <a:rPr lang="en-US" altLang="zh-CN" dirty="0" err="1">
                <a:effectLst/>
              </a:rPr>
              <a:t>Wasm</a:t>
            </a:r>
            <a:r>
              <a:rPr lang="zh-CN" altLang="en-US" dirty="0">
                <a:effectLst/>
              </a:rPr>
              <a:t>中启用和禁用</a:t>
            </a:r>
            <a:r>
              <a:rPr lang="en-US" altLang="zh-CN" dirty="0" err="1">
                <a:effectLst/>
              </a:rPr>
              <a:t>cache_read</a:t>
            </a:r>
            <a:r>
              <a:rPr lang="zh-CN" altLang="en-US" dirty="0">
                <a:effectLst/>
              </a:rPr>
              <a:t>，在</a:t>
            </a:r>
            <a:r>
              <a:rPr lang="en-US" altLang="zh-CN" dirty="0">
                <a:effectLst/>
              </a:rPr>
              <a:t>WebGPU</a:t>
            </a:r>
            <a:r>
              <a:rPr lang="zh-CN" altLang="en-US" dirty="0">
                <a:effectLst/>
              </a:rPr>
              <a:t>中启用和禁用循环展开（</a:t>
            </a:r>
            <a:r>
              <a:rPr lang="en-US" altLang="zh-CN" dirty="0">
                <a:effectLst/>
              </a:rPr>
              <a:t>unroll</a:t>
            </a:r>
            <a:r>
              <a:rPr lang="zh-CN" altLang="en-US" dirty="0">
                <a:effectLst/>
              </a:rPr>
              <a:t>）。</a:t>
            </a:r>
            <a:r>
              <a:rPr lang="zh-CN" altLang="en-US" b="1" dirty="0">
                <a:effectLst/>
              </a:rPr>
              <a:t>禁用</a:t>
            </a:r>
            <a:r>
              <a:rPr lang="en-US" altLang="zh-CN" b="1" dirty="0" err="1">
                <a:effectLst/>
              </a:rPr>
              <a:t>cache_read</a:t>
            </a:r>
            <a:r>
              <a:rPr lang="zh-CN" altLang="en-US" b="1" dirty="0">
                <a:effectLst/>
              </a:rPr>
              <a:t>和启用</a:t>
            </a:r>
            <a:r>
              <a:rPr lang="en-US" altLang="zh-CN" b="1" dirty="0">
                <a:effectLst/>
              </a:rPr>
              <a:t>unroll</a:t>
            </a:r>
            <a:r>
              <a:rPr lang="zh-CN" altLang="en-US" b="1" dirty="0">
                <a:effectLst/>
              </a:rPr>
              <a:t>能够实现更好的性能。</a:t>
            </a:r>
            <a:endParaRPr lang="en-US" altLang="zh-CN"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WebGPU</a:t>
            </a:r>
            <a:r>
              <a:rPr lang="zh-CN" altLang="en-US" dirty="0">
                <a:effectLst/>
              </a:rPr>
              <a:t>只触发了原生</a:t>
            </a:r>
            <a:r>
              <a:rPr lang="en-US" altLang="zh-CN" dirty="0">
                <a:effectLst/>
              </a:rPr>
              <a:t>GPU</a:t>
            </a:r>
            <a:r>
              <a:rPr lang="zh-CN" altLang="en-US" dirty="0">
                <a:effectLst/>
              </a:rPr>
              <a:t>中的弱编译优化，以便快速响应</a:t>
            </a:r>
            <a:r>
              <a:rPr lang="en-US" altLang="zh-CN" dirty="0">
                <a:effectLst/>
              </a:rPr>
              <a:t>Web</a:t>
            </a:r>
            <a:r>
              <a:rPr lang="zh-CN" altLang="en-US" dirty="0">
                <a:effectLst/>
              </a:rPr>
              <a:t>应用程序。因此，需要特别为张量编译设置循环展开原语，以实现更好的性能。</a:t>
            </a:r>
            <a:endParaRPr lang="zh-CN" altLang="en-US" dirty="0"/>
          </a:p>
          <a:p>
            <a:pPr marL="0" marR="0">
              <a:spcBef>
                <a:spcPts val="0"/>
              </a:spcBef>
              <a:spcAft>
                <a:spcPts val="0"/>
              </a:spcAft>
            </a:pPr>
            <a:r>
              <a:rPr lang="en-US" altLang="zh-CN" b="0" i="0" dirty="0" err="1">
                <a:solidFill>
                  <a:srgbClr val="1D2129"/>
                </a:solidFill>
                <a:effectLst/>
                <a:latin typeface="PingFangSC-Regular"/>
              </a:rPr>
              <a:t>cache_read</a:t>
            </a:r>
            <a:r>
              <a:rPr lang="zh-CN" altLang="en-US" b="0" i="0" dirty="0">
                <a:solidFill>
                  <a:srgbClr val="1D2129"/>
                </a:solidFill>
                <a:effectLst/>
                <a:latin typeface="PingFangSC-Regular"/>
              </a:rPr>
              <a:t>原语创建一个小缓冲区，该缓冲区可以位于不同的内存级别。由于内核中的嵌套循环被映射到硬件上的不同级别的内存上。这个小缓冲区可以加载数据块以提高数据的局部性。对于本机内核执行，</a:t>
            </a:r>
            <a:r>
              <a:rPr lang="en-US" altLang="zh-CN" b="0" i="0" dirty="0" err="1">
                <a:solidFill>
                  <a:srgbClr val="1D2129"/>
                </a:solidFill>
                <a:effectLst/>
                <a:latin typeface="PingFangSC-Regular"/>
              </a:rPr>
              <a:t>cache_read</a:t>
            </a:r>
            <a:r>
              <a:rPr lang="zh-CN" altLang="en-US" b="0" i="0" dirty="0">
                <a:solidFill>
                  <a:srgbClr val="1D2129"/>
                </a:solidFill>
                <a:effectLst/>
                <a:latin typeface="PingFangSC-Regular"/>
              </a:rPr>
              <a:t>确实提高了许多设备的性能。然而，当涉及到</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内核时，所有测试设备的性能都会降低，如图</a:t>
            </a:r>
            <a:r>
              <a:rPr lang="en-US" altLang="zh-CN" b="0" i="0" dirty="0">
                <a:solidFill>
                  <a:srgbClr val="1D2129"/>
                </a:solidFill>
                <a:effectLst/>
                <a:latin typeface="PingFangSC-Regular"/>
              </a:rPr>
              <a:t>9</a:t>
            </a:r>
            <a:r>
              <a:rPr lang="zh-CN" altLang="en-US" b="0" i="0" dirty="0">
                <a:solidFill>
                  <a:srgbClr val="1D2129"/>
                </a:solidFill>
                <a:effectLst/>
                <a:latin typeface="PingFangSC-Regular"/>
              </a:rPr>
              <a:t>所示。性能的下降归因于代价高昂的</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内存分配验证过程。</a:t>
            </a:r>
            <a:endParaRPr lang="zh-CN" altLang="en-US" dirty="0"/>
          </a:p>
        </p:txBody>
      </p:sp>
      <p:sp>
        <p:nvSpPr>
          <p:cNvPr id="4" name="灯片编号占位符 3">
            <a:extLst>
              <a:ext uri="{FF2B5EF4-FFF2-40B4-BE49-F238E27FC236}">
                <a16:creationId xmlns:a16="http://schemas.microsoft.com/office/drawing/2014/main" id="{27478500-363F-E1AA-1D01-08E198A40B0A}"/>
              </a:ext>
            </a:extLst>
          </p:cNvPr>
          <p:cNvSpPr>
            <a:spLocks noGrp="1"/>
          </p:cNvSpPr>
          <p:nvPr>
            <p:ph type="sldNum" sz="quarter" idx="5"/>
          </p:nvPr>
        </p:nvSpPr>
        <p:spPr/>
        <p:txBody>
          <a:bodyPr/>
          <a:lstStyle/>
          <a:p>
            <a:fld id="{E1867718-CD55-8442-A98A-4AB47C5338C0}" type="slidenum">
              <a:rPr lang="en-US" smtClean="0"/>
              <a:t>32</a:t>
            </a:fld>
            <a:endParaRPr lang="en-US"/>
          </a:p>
        </p:txBody>
      </p:sp>
    </p:spTree>
    <p:extLst>
      <p:ext uri="{BB962C8B-B14F-4D97-AF65-F5344CB8AC3E}">
        <p14:creationId xmlns:p14="http://schemas.microsoft.com/office/powerpoint/2010/main" val="1511935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en-US" b="0" i="0" dirty="0">
                <a:solidFill>
                  <a:srgbClr val="1D2129"/>
                </a:solidFill>
                <a:effectLst/>
                <a:latin typeface="PingFangSC-Regular"/>
              </a:rPr>
              <a:t>作者开发一个</a:t>
            </a:r>
            <a:r>
              <a:rPr lang="en-US" altLang="zh-CN" sz="1200" b="1" dirty="0"/>
              <a:t>M</a:t>
            </a:r>
            <a:r>
              <a:rPr lang="zh-CN" altLang="en-US" sz="1200" b="1" dirty="0"/>
              <a:t>icrobenchmark</a:t>
            </a:r>
            <a:r>
              <a:rPr lang="zh-CN" altLang="en-US" b="0" i="0" dirty="0">
                <a:solidFill>
                  <a:srgbClr val="1D2129"/>
                </a:solidFill>
                <a:effectLst/>
                <a:latin typeface="PingFangSC-Regular"/>
              </a:rPr>
              <a:t>自动遍历常用大小的 </a:t>
            </a:r>
            <a:r>
              <a:rPr lang="en-US" altLang="zh-CN" b="0" i="0" dirty="0" err="1">
                <a:solidFill>
                  <a:srgbClr val="1D2129"/>
                </a:solidFill>
                <a:effectLst/>
                <a:latin typeface="PingFangSC-Regular"/>
              </a:rPr>
              <a:t>MatMul</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内核的所有原语。因为</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的一致性，这是离线一次性的测量评估，每次只改变一个相关配置，比如</a:t>
            </a:r>
            <a:r>
              <a:rPr lang="en-US" altLang="zh-CN" b="0" i="0" dirty="0" err="1">
                <a:solidFill>
                  <a:srgbClr val="1D2129"/>
                </a:solidFill>
                <a:effectLst/>
                <a:latin typeface="PingFangSC-Regular"/>
              </a:rPr>
              <a:t>cacheread</a:t>
            </a:r>
            <a:r>
              <a:rPr lang="zh-CN" altLang="en-US" b="0" i="0" dirty="0">
                <a:solidFill>
                  <a:srgbClr val="1D2129"/>
                </a:solidFill>
                <a:effectLst/>
                <a:latin typeface="PingFangSC-Regular"/>
              </a:rPr>
              <a:t>。</a:t>
            </a:r>
            <a:endParaRPr lang="en-US" altLang="zh-CN" b="0" i="0" dirty="0">
              <a:solidFill>
                <a:srgbClr val="1D2129"/>
              </a:solidFill>
              <a:effectLst/>
              <a:latin typeface="PingFangSC-Regular"/>
            </a:endParaRPr>
          </a:p>
          <a:p>
            <a:pPr marL="0" marR="0">
              <a:spcBef>
                <a:spcPts val="0"/>
              </a:spcBef>
              <a:spcAft>
                <a:spcPts val="0"/>
              </a:spcAft>
            </a:pPr>
            <a:r>
              <a:rPr lang="zh-CN" altLang="en-US" dirty="0"/>
              <a:t>不一致的配置需要后面根据特定的客户端设备来二次优化。</a:t>
            </a:r>
          </a:p>
        </p:txBody>
      </p:sp>
      <p:sp>
        <p:nvSpPr>
          <p:cNvPr id="4" name="灯片编号占位符 3"/>
          <p:cNvSpPr>
            <a:spLocks noGrp="1"/>
          </p:cNvSpPr>
          <p:nvPr>
            <p:ph type="sldNum" sz="quarter" idx="5"/>
          </p:nvPr>
        </p:nvSpPr>
        <p:spPr/>
        <p:txBody>
          <a:bodyPr/>
          <a:lstStyle/>
          <a:p>
            <a:fld id="{E1867718-CD55-8442-A98A-4AB47C5338C0}" type="slidenum">
              <a:rPr lang="en-US" smtClean="0"/>
              <a:t>33</a:t>
            </a:fld>
            <a:endParaRPr lang="en-US"/>
          </a:p>
        </p:txBody>
      </p:sp>
    </p:spTree>
    <p:extLst>
      <p:ext uri="{BB962C8B-B14F-4D97-AF65-F5344CB8AC3E}">
        <p14:creationId xmlns:p14="http://schemas.microsoft.com/office/powerpoint/2010/main" val="2662158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D0D0D"/>
                </a:solidFill>
                <a:effectLst/>
                <a:latin typeface="Söhne"/>
              </a:rPr>
              <a:t>在图</a:t>
            </a:r>
            <a:r>
              <a:rPr lang="en-US" altLang="zh-CN" b="0" i="0" dirty="0">
                <a:solidFill>
                  <a:srgbClr val="0D0D0D"/>
                </a:solidFill>
                <a:effectLst/>
                <a:latin typeface="Söhne"/>
              </a:rPr>
              <a:t>10</a:t>
            </a:r>
            <a:r>
              <a:rPr lang="zh-CN" altLang="en-US" b="0" i="0" dirty="0">
                <a:solidFill>
                  <a:srgbClr val="0D0D0D"/>
                </a:solidFill>
                <a:effectLst/>
                <a:latin typeface="Söhne"/>
              </a:rPr>
              <a:t>中展示了内存层次结构中的数据块。</a:t>
            </a:r>
            <a:r>
              <a:rPr lang="zh-CN" altLang="en-US" dirty="0">
                <a:solidFill>
                  <a:srgbClr val="0D0D0D"/>
                </a:solidFill>
                <a:effectLst/>
              </a:rPr>
              <a:t>在内存层次中，不同大小的数据块会被映射到不同级别的缓存中。</a:t>
            </a:r>
            <a:r>
              <a:rPr lang="zh-CN" altLang="en-US" b="0" i="0" dirty="0">
                <a:solidFill>
                  <a:srgbClr val="0D0D0D"/>
                </a:solidFill>
                <a:effectLst/>
                <a:latin typeface="Söhne"/>
              </a:rPr>
              <a:t>最内层的循环映射到寄存器中</a:t>
            </a:r>
            <a:r>
              <a:rPr lang="en-US" altLang="zh-CN" b="0" i="0" dirty="0">
                <a:solidFill>
                  <a:srgbClr val="0D0D0D"/>
                </a:solidFill>
                <a:effectLst/>
                <a:latin typeface="Söhne"/>
              </a:rPr>
              <a:t>(</a:t>
            </a:r>
            <a:r>
              <a:rPr lang="zh-CN" altLang="en-US" b="0" i="0" dirty="0">
                <a:solidFill>
                  <a:srgbClr val="0D0D0D"/>
                </a:solidFill>
                <a:effectLst/>
                <a:latin typeface="Söhne"/>
              </a:rPr>
              <a:t>速度最快的</a:t>
            </a:r>
            <a:r>
              <a:rPr lang="en-US" altLang="zh-CN" b="0" i="0" dirty="0">
                <a:solidFill>
                  <a:srgbClr val="0D0D0D"/>
                </a:solidFill>
                <a:effectLst/>
                <a:latin typeface="Söhne"/>
              </a:rPr>
              <a:t>)</a:t>
            </a:r>
            <a:r>
              <a:rPr lang="zh-CN" altLang="en-US" b="0" i="0" dirty="0">
                <a:solidFill>
                  <a:srgbClr val="0D0D0D"/>
                </a:solidFill>
                <a:effectLst/>
                <a:latin typeface="Söhne"/>
              </a:rPr>
              <a:t>，第二层循环映射到</a:t>
            </a:r>
            <a:r>
              <a:rPr lang="en-US" altLang="zh-CN" b="0" i="0" dirty="0">
                <a:solidFill>
                  <a:srgbClr val="0D0D0D"/>
                </a:solidFill>
                <a:effectLst/>
                <a:latin typeface="Söhne"/>
              </a:rPr>
              <a:t>L1</a:t>
            </a:r>
            <a:r>
              <a:rPr lang="zh-CN" altLang="en-US" b="0" i="0" dirty="0">
                <a:solidFill>
                  <a:srgbClr val="0D0D0D"/>
                </a:solidFill>
                <a:effectLst/>
                <a:latin typeface="Söhne"/>
              </a:rPr>
              <a:t>缓存</a:t>
            </a:r>
            <a:r>
              <a:rPr lang="en-US" altLang="zh-CN" b="0" i="0" dirty="0">
                <a:solidFill>
                  <a:srgbClr val="0D0D0D"/>
                </a:solidFill>
                <a:effectLst/>
                <a:latin typeface="Söhne"/>
              </a:rPr>
              <a:t>/</a:t>
            </a:r>
            <a:r>
              <a:rPr lang="zh-CN" altLang="en-US" b="0" i="0" dirty="0">
                <a:solidFill>
                  <a:srgbClr val="0D0D0D"/>
                </a:solidFill>
                <a:effectLst/>
                <a:latin typeface="Söhne"/>
              </a:rPr>
              <a:t>共享内存中。下面是访问内存就比较慢了。所以数据块的大小决定了内核实现对硬件的使用率，从而影响性能。</a:t>
            </a:r>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34</a:t>
            </a:fld>
            <a:endParaRPr lang="en-US"/>
          </a:p>
        </p:txBody>
      </p:sp>
    </p:spTree>
    <p:extLst>
      <p:ext uri="{BB962C8B-B14F-4D97-AF65-F5344CB8AC3E}">
        <p14:creationId xmlns:p14="http://schemas.microsoft.com/office/powerpoint/2010/main" val="1912853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None/>
            </a:pPr>
            <a:r>
              <a:rPr lang="zh-CN" altLang="en-US" b="1" i="0" dirty="0">
                <a:solidFill>
                  <a:srgbClr val="0D0D0D"/>
                </a:solidFill>
                <a:effectLst/>
                <a:latin typeface="Söhne"/>
              </a:rPr>
              <a:t>作者使用启发式搜索，并且评估过程与在线的</a:t>
            </a:r>
            <a:r>
              <a:rPr lang="en-US" altLang="zh-CN" b="1" i="0" dirty="0">
                <a:solidFill>
                  <a:srgbClr val="0D0D0D"/>
                </a:solidFill>
                <a:effectLst/>
                <a:latin typeface="Söhne"/>
              </a:rPr>
              <a:t>DNN</a:t>
            </a:r>
            <a:r>
              <a:rPr lang="zh-CN" altLang="en-US" b="1" i="0" dirty="0">
                <a:solidFill>
                  <a:srgbClr val="0D0D0D"/>
                </a:solidFill>
                <a:effectLst/>
                <a:latin typeface="Söhne"/>
              </a:rPr>
              <a:t>推理交错。</a:t>
            </a:r>
            <a:endParaRPr lang="en-US" altLang="zh-CN" b="1" i="0" dirty="0">
              <a:solidFill>
                <a:srgbClr val="0D0D0D"/>
              </a:solidFill>
              <a:effectLst/>
              <a:latin typeface="Söhne"/>
            </a:endParaRPr>
          </a:p>
          <a:p>
            <a:pPr algn="l">
              <a:buFont typeface="Arial" panose="020B0604020202020204" pitchFamily="34" charset="0"/>
              <a:buChar char="•"/>
            </a:pPr>
            <a:r>
              <a:rPr lang="en-US" altLang="zh-CN" b="1" i="0" dirty="0" err="1">
                <a:solidFill>
                  <a:srgbClr val="0D0D0D"/>
                </a:solidFill>
                <a:effectLst/>
                <a:latin typeface="Söhne"/>
              </a:rPr>
              <a:t>DataBits</a:t>
            </a:r>
            <a:r>
              <a:rPr lang="zh-CN" altLang="en-US" b="0" i="0" dirty="0">
                <a:solidFill>
                  <a:srgbClr val="0D0D0D"/>
                </a:solidFill>
                <a:effectLst/>
                <a:latin typeface="Söhne"/>
              </a:rPr>
              <a:t>：数据的位数。</a:t>
            </a:r>
          </a:p>
          <a:p>
            <a:pPr algn="l">
              <a:buFont typeface="Arial" panose="020B0604020202020204" pitchFamily="34" charset="0"/>
              <a:buChar char="•"/>
            </a:pPr>
            <a:r>
              <a:rPr lang="en-US" altLang="zh-CN" b="1" i="0" dirty="0">
                <a:solidFill>
                  <a:srgbClr val="0D0D0D"/>
                </a:solidFill>
                <a:effectLst/>
                <a:latin typeface="Söhne"/>
              </a:rPr>
              <a:t>x0, y0, r0</a:t>
            </a:r>
            <a:r>
              <a:rPr lang="zh-CN" altLang="en-US" b="0" i="0" dirty="0">
                <a:solidFill>
                  <a:srgbClr val="0D0D0D"/>
                </a:solidFill>
                <a:effectLst/>
                <a:latin typeface="Söhne"/>
              </a:rPr>
              <a:t>：最内层的数据块，与寄存器等最高速度的内存相关。</a:t>
            </a:r>
          </a:p>
          <a:p>
            <a:pPr algn="l">
              <a:buFont typeface="Arial" panose="020B0604020202020204" pitchFamily="34" charset="0"/>
              <a:buChar char="•"/>
            </a:pPr>
            <a:r>
              <a:rPr lang="en-US" altLang="zh-CN" b="1" i="0" dirty="0">
                <a:solidFill>
                  <a:srgbClr val="0D0D0D"/>
                </a:solidFill>
                <a:effectLst/>
                <a:latin typeface="Söhne"/>
              </a:rPr>
              <a:t>x1, y1, r1</a:t>
            </a:r>
            <a:r>
              <a:rPr lang="zh-CN" altLang="en-US" b="0" i="0" dirty="0">
                <a:solidFill>
                  <a:srgbClr val="0D0D0D"/>
                </a:solidFill>
                <a:effectLst/>
                <a:latin typeface="Söhne"/>
              </a:rPr>
              <a:t>：第二层的数据块，是与</a:t>
            </a:r>
            <a:r>
              <a:rPr lang="en-US" altLang="zh-CN" b="0" i="0" dirty="0">
                <a:solidFill>
                  <a:srgbClr val="0D0D0D"/>
                </a:solidFill>
                <a:effectLst/>
                <a:latin typeface="Söhne"/>
              </a:rPr>
              <a:t>L1</a:t>
            </a:r>
            <a:r>
              <a:rPr lang="zh-CN" altLang="en-US" b="0" i="0" dirty="0">
                <a:solidFill>
                  <a:srgbClr val="0D0D0D"/>
                </a:solidFill>
                <a:effectLst/>
                <a:latin typeface="Söhne"/>
              </a:rPr>
              <a:t>缓存相关。</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1" i="0" dirty="0" err="1">
                <a:solidFill>
                  <a:srgbClr val="0D0D0D"/>
                </a:solidFill>
                <a:effectLst/>
                <a:latin typeface="Söhne"/>
              </a:rPr>
              <a:t>WarpSize</a:t>
            </a:r>
            <a:r>
              <a:rPr lang="zh-CN" altLang="en-US" b="0" i="0" dirty="0">
                <a:solidFill>
                  <a:srgbClr val="0D0D0D"/>
                </a:solidFill>
                <a:effectLst/>
                <a:latin typeface="Söhne"/>
              </a:rPr>
              <a:t>：一个</a:t>
            </a:r>
            <a:r>
              <a:rPr lang="en-US" altLang="zh-CN" b="0" i="0" dirty="0">
                <a:solidFill>
                  <a:srgbClr val="0D0D0D"/>
                </a:solidFill>
                <a:effectLst/>
                <a:latin typeface="Söhne"/>
              </a:rPr>
              <a:t>warp</a:t>
            </a:r>
            <a:r>
              <a:rPr lang="zh-CN" altLang="en-US" b="0" i="0" dirty="0">
                <a:solidFill>
                  <a:srgbClr val="0D0D0D"/>
                </a:solidFill>
                <a:effectLst/>
                <a:latin typeface="Söhne"/>
              </a:rPr>
              <a:t>中的线程数量（</a:t>
            </a:r>
            <a:r>
              <a:rPr lang="zh-CN" altLang="en-US" dirty="0">
                <a:effectLst/>
              </a:rPr>
              <a:t>一个</a:t>
            </a:r>
            <a:r>
              <a:rPr lang="en-US" altLang="zh-CN" dirty="0">
                <a:effectLst/>
              </a:rPr>
              <a:t>warp</a:t>
            </a:r>
            <a:r>
              <a:rPr lang="zh-CN" altLang="en-US" dirty="0">
                <a:effectLst/>
              </a:rPr>
              <a:t>是一组并行执行的线程，由硬件决定，影响并行执行的性能</a:t>
            </a:r>
            <a:r>
              <a:rPr lang="zh-CN" altLang="en-US" b="0" i="0" dirty="0">
                <a:solidFill>
                  <a:srgbClr val="0D0D0D"/>
                </a:solidFill>
                <a:effectLst/>
                <a:latin typeface="Söhne"/>
              </a:rPr>
              <a:t>）。</a:t>
            </a:r>
          </a:p>
          <a:p>
            <a:pPr algn="l">
              <a:buFont typeface="Arial" panose="020B0604020202020204" pitchFamily="34" charset="0"/>
              <a:buChar char="•"/>
            </a:pPr>
            <a:r>
              <a:rPr lang="en-US" altLang="zh-CN" b="1" i="0" dirty="0" err="1">
                <a:solidFill>
                  <a:srgbClr val="0D0D0D"/>
                </a:solidFill>
                <a:effectLst/>
                <a:latin typeface="Söhne"/>
              </a:rPr>
              <a:t>RegisterCore</a:t>
            </a:r>
            <a:r>
              <a:rPr lang="zh-CN" altLang="en-US" b="0" i="0" dirty="0">
                <a:solidFill>
                  <a:srgbClr val="0D0D0D"/>
                </a:solidFill>
                <a:effectLst/>
                <a:latin typeface="Söhne"/>
              </a:rPr>
              <a:t>：每个核心可用的寄存器数量。</a:t>
            </a:r>
          </a:p>
          <a:p>
            <a:pPr algn="l">
              <a:buFont typeface="Arial" panose="020B0604020202020204" pitchFamily="34" charset="0"/>
              <a:buChar char="•"/>
            </a:pPr>
            <a:r>
              <a:rPr lang="en-US" altLang="zh-CN" b="1" i="0" dirty="0">
                <a:solidFill>
                  <a:srgbClr val="0D0D0D"/>
                </a:solidFill>
                <a:effectLst/>
                <a:latin typeface="Söhne"/>
              </a:rPr>
              <a:t>L1CacheCore</a:t>
            </a:r>
            <a:r>
              <a:rPr lang="zh-CN" altLang="en-US" b="0" i="0" dirty="0">
                <a:solidFill>
                  <a:srgbClr val="0D0D0D"/>
                </a:solidFill>
                <a:effectLst/>
                <a:latin typeface="Söhne"/>
              </a:rPr>
              <a:t>：每个核心可用的</a:t>
            </a:r>
            <a:r>
              <a:rPr lang="en-US" altLang="zh-CN" b="0" i="0" dirty="0">
                <a:solidFill>
                  <a:srgbClr val="0D0D0D"/>
                </a:solidFill>
                <a:effectLst/>
                <a:latin typeface="Söhne"/>
              </a:rPr>
              <a:t>L1</a:t>
            </a:r>
            <a:r>
              <a:rPr lang="zh-CN" altLang="en-US" b="0" i="0" dirty="0">
                <a:solidFill>
                  <a:srgbClr val="0D0D0D"/>
                </a:solidFill>
                <a:effectLst/>
                <a:latin typeface="Söhne"/>
              </a:rPr>
              <a:t>缓存大小。</a:t>
            </a:r>
          </a:p>
          <a:p>
            <a:pPr algn="l">
              <a:buFont typeface="Arial" panose="020B0604020202020204" pitchFamily="34" charset="0"/>
              <a:buChar char="•"/>
            </a:pPr>
            <a:r>
              <a:rPr lang="en-US" altLang="zh-CN" b="1" i="0" dirty="0" err="1">
                <a:solidFill>
                  <a:srgbClr val="0D0D0D"/>
                </a:solidFill>
                <a:effectLst/>
                <a:latin typeface="Söhne"/>
              </a:rPr>
              <a:t>WarpCore</a:t>
            </a:r>
            <a:r>
              <a:rPr lang="zh-CN" altLang="en-US" b="0" i="0" dirty="0">
                <a:solidFill>
                  <a:srgbClr val="0D0D0D"/>
                </a:solidFill>
                <a:effectLst/>
                <a:latin typeface="Söhne"/>
              </a:rPr>
              <a:t>：每个核心可以处理的</a:t>
            </a:r>
            <a:r>
              <a:rPr lang="en-US" altLang="zh-CN" b="0" i="0" dirty="0">
                <a:solidFill>
                  <a:srgbClr val="0D0D0D"/>
                </a:solidFill>
                <a:effectLst/>
                <a:latin typeface="Söhne"/>
              </a:rPr>
              <a:t>warp</a:t>
            </a:r>
            <a:r>
              <a:rPr lang="zh-CN" altLang="en-US" b="0" i="0" dirty="0">
                <a:solidFill>
                  <a:srgbClr val="0D0D0D"/>
                </a:solidFill>
                <a:effectLst/>
                <a:latin typeface="Söhne"/>
              </a:rPr>
              <a:t>数量。</a:t>
            </a:r>
            <a:endParaRPr lang="en-US" altLang="zh-CN" b="0" i="0" dirty="0">
              <a:solidFill>
                <a:srgbClr val="0D0D0D"/>
              </a:solidFill>
              <a:effectLst/>
              <a:latin typeface="Söhne"/>
            </a:endParaRPr>
          </a:p>
          <a:p>
            <a:pPr algn="l">
              <a:buFont typeface="Arial" panose="020B0604020202020204" pitchFamily="34" charset="0"/>
              <a:buChar char="•"/>
            </a:pPr>
            <a:r>
              <a:rPr lang="en-US" altLang="zh-CN" b="1" i="0" dirty="0" err="1">
                <a:solidFill>
                  <a:srgbClr val="0D0D0D"/>
                </a:solidFill>
                <a:effectLst/>
                <a:latin typeface="Söhne"/>
              </a:rPr>
              <a:t>SIMDLength</a:t>
            </a:r>
            <a:r>
              <a:rPr lang="zh-CN" altLang="en-US" b="0" i="0" dirty="0">
                <a:solidFill>
                  <a:srgbClr val="0D0D0D"/>
                </a:solidFill>
                <a:effectLst/>
                <a:latin typeface="Söhne"/>
              </a:rPr>
              <a:t>：指单指令多数据（</a:t>
            </a:r>
            <a:r>
              <a:rPr lang="en-US" altLang="zh-CN" b="0" i="0" dirty="0">
                <a:solidFill>
                  <a:srgbClr val="0D0D0D"/>
                </a:solidFill>
                <a:effectLst/>
                <a:latin typeface="Söhne"/>
              </a:rPr>
              <a:t>SIMD</a:t>
            </a:r>
            <a:r>
              <a:rPr lang="zh-CN" altLang="en-US" b="0" i="0" dirty="0">
                <a:solidFill>
                  <a:srgbClr val="0D0D0D"/>
                </a:solidFill>
                <a:effectLst/>
                <a:latin typeface="Söhne"/>
              </a:rPr>
              <a:t>）的长度，即单个操作能够同时处理的数据位数。在这里，它乘以</a:t>
            </a:r>
            <a:r>
              <a:rPr lang="en-US" altLang="zh-CN" b="0" i="0" dirty="0">
                <a:solidFill>
                  <a:srgbClr val="0D0D0D"/>
                </a:solidFill>
                <a:effectLst/>
                <a:latin typeface="Söhne"/>
              </a:rPr>
              <a:t>x0</a:t>
            </a:r>
            <a:r>
              <a:rPr lang="zh-CN" altLang="en-US" b="0" i="0" dirty="0">
                <a:solidFill>
                  <a:srgbClr val="0D0D0D"/>
                </a:solidFill>
                <a:effectLst/>
                <a:latin typeface="Söhne"/>
              </a:rPr>
              <a:t>和</a:t>
            </a:r>
            <a:r>
              <a:rPr lang="en-US" altLang="zh-CN" b="0" i="0" dirty="0" err="1">
                <a:solidFill>
                  <a:srgbClr val="0D0D0D"/>
                </a:solidFill>
                <a:effectLst/>
                <a:latin typeface="Söhne"/>
              </a:rPr>
              <a:t>DataBits</a:t>
            </a:r>
            <a:r>
              <a:rPr lang="zh-CN" altLang="en-US" b="0" i="0" dirty="0">
                <a:solidFill>
                  <a:srgbClr val="0D0D0D"/>
                </a:solidFill>
                <a:effectLst/>
                <a:latin typeface="Söhne"/>
              </a:rPr>
              <a:t>可能代表了处理单个数据块所需的数据位数。</a:t>
            </a:r>
            <a:endParaRPr lang="en-US" altLang="zh-CN" b="0" i="0" dirty="0">
              <a:solidFill>
                <a:srgbClr val="0D0D0D"/>
              </a:solidFill>
              <a:effectLst/>
              <a:latin typeface="Söhne"/>
            </a:endParaRPr>
          </a:p>
          <a:p>
            <a:pPr algn="l">
              <a:buFont typeface="Arial" panose="020B0604020202020204" pitchFamily="34" charset="0"/>
              <a:buChar char="•"/>
            </a:pPr>
            <a:r>
              <a:rPr lang="en-US" altLang="zh-CN" b="1" i="0" dirty="0" err="1">
                <a:solidFill>
                  <a:srgbClr val="0D0D0D"/>
                </a:solidFill>
                <a:effectLst/>
                <a:latin typeface="Söhne"/>
              </a:rPr>
              <a:t>Threadcore</a:t>
            </a:r>
            <a:r>
              <a:rPr lang="zh-CN" altLang="en-US" b="0" i="0" dirty="0">
                <a:solidFill>
                  <a:srgbClr val="0D0D0D"/>
                </a:solidFill>
                <a:effectLst/>
                <a:latin typeface="Söhne"/>
              </a:rPr>
              <a:t>：它代表每个计算核心能够并行处理的线程数。表达式</a:t>
            </a:r>
            <a:r>
              <a:rPr lang="en-US" altLang="zh-CN" b="0" i="0" dirty="0">
                <a:solidFill>
                  <a:srgbClr val="0D0D0D"/>
                </a:solidFill>
                <a:effectLst/>
                <a:latin typeface="Söhne"/>
              </a:rPr>
              <a:t>(x1/x0) * (y1/y0)</a:t>
            </a:r>
            <a:r>
              <a:rPr lang="zh-CN" altLang="en-US" b="0" i="0" dirty="0">
                <a:solidFill>
                  <a:srgbClr val="0D0D0D"/>
                </a:solidFill>
                <a:effectLst/>
                <a:latin typeface="Söhne"/>
              </a:rPr>
              <a:t>可能用于计算在两级平铺（</a:t>
            </a:r>
            <a:r>
              <a:rPr lang="en-US" altLang="zh-CN" b="0" i="0" dirty="0">
                <a:solidFill>
                  <a:srgbClr val="0D0D0D"/>
                </a:solidFill>
                <a:effectLst/>
                <a:latin typeface="Söhne"/>
              </a:rPr>
              <a:t>tile</a:t>
            </a:r>
            <a:r>
              <a:rPr lang="zh-CN" altLang="en-US" b="0" i="0" dirty="0">
                <a:solidFill>
                  <a:srgbClr val="0D0D0D"/>
                </a:solidFill>
                <a:effectLst/>
                <a:latin typeface="Söhne"/>
              </a:rPr>
              <a:t>）策略中，每个核心的线程需要处理的数据块数量。</a:t>
            </a:r>
          </a:p>
          <a:p>
            <a:pPr algn="l">
              <a:buFont typeface="Arial" panose="020B0604020202020204" pitchFamily="34" charset="0"/>
              <a:buChar char="•"/>
            </a:pPr>
            <a:r>
              <a:rPr lang="en-US" altLang="zh-CN" b="1" i="0" dirty="0" err="1">
                <a:solidFill>
                  <a:srgbClr val="0D0D0D"/>
                </a:solidFill>
                <a:effectLst/>
                <a:latin typeface="Söhne"/>
              </a:rPr>
              <a:t>Registerthread</a:t>
            </a:r>
            <a:r>
              <a:rPr lang="zh-CN" altLang="en-US" b="0" i="0" dirty="0">
                <a:solidFill>
                  <a:srgbClr val="0D0D0D"/>
                </a:solidFill>
                <a:effectLst/>
                <a:latin typeface="Söhne"/>
              </a:rPr>
              <a:t>：这个参数指的是每个线程分配的寄存器数。复杂表达式</a:t>
            </a:r>
            <a:r>
              <a:rPr lang="en-US" altLang="zh-CN" b="0" i="0" dirty="0">
                <a:solidFill>
                  <a:srgbClr val="0D0D0D"/>
                </a:solidFill>
                <a:effectLst/>
                <a:latin typeface="Söhne"/>
              </a:rPr>
              <a:t>((x0 * r0) + (r0 * y0) + (x0 * y0))</a:t>
            </a:r>
            <a:r>
              <a:rPr lang="zh-CN" altLang="en-US" b="0" i="0" dirty="0">
                <a:solidFill>
                  <a:srgbClr val="0D0D0D"/>
                </a:solidFill>
                <a:effectLst/>
                <a:latin typeface="Söhne"/>
              </a:rPr>
              <a:t>可能是计算在寄存器中需要存储的数据块的大小，基于内层和外层平铺的大小。</a:t>
            </a:r>
          </a:p>
          <a:p>
            <a:pPr algn="l">
              <a:buFont typeface="Arial" panose="020B0604020202020204" pitchFamily="34" charset="0"/>
              <a:buChar char="•"/>
            </a:pPr>
            <a:r>
              <a:rPr lang="en-US" altLang="zh-CN" b="1" i="0" dirty="0">
                <a:solidFill>
                  <a:srgbClr val="0D0D0D"/>
                </a:solidFill>
                <a:effectLst/>
                <a:latin typeface="Söhne"/>
              </a:rPr>
              <a:t>L1Cache/shared mem.</a:t>
            </a:r>
            <a:r>
              <a:rPr lang="zh-CN" altLang="en-US" b="0" i="0" dirty="0">
                <a:solidFill>
                  <a:srgbClr val="0D0D0D"/>
                </a:solidFill>
                <a:effectLst/>
                <a:latin typeface="Söhne"/>
              </a:rPr>
              <a:t>：这代表</a:t>
            </a:r>
            <a:r>
              <a:rPr lang="en-US" altLang="zh-CN" b="0" i="0" dirty="0">
                <a:solidFill>
                  <a:srgbClr val="0D0D0D"/>
                </a:solidFill>
                <a:effectLst/>
                <a:latin typeface="Söhne"/>
              </a:rPr>
              <a:t>L1</a:t>
            </a:r>
            <a:r>
              <a:rPr lang="zh-CN" altLang="en-US" b="0" i="0" dirty="0">
                <a:solidFill>
                  <a:srgbClr val="0D0D0D"/>
                </a:solidFill>
                <a:effectLst/>
                <a:latin typeface="Söhne"/>
              </a:rPr>
              <a:t>缓存或共享内存的大小。表达式</a:t>
            </a:r>
            <a:r>
              <a:rPr lang="en-US" altLang="zh-CN" b="0" i="0" dirty="0">
                <a:solidFill>
                  <a:srgbClr val="0D0D0D"/>
                </a:solidFill>
                <a:effectLst/>
                <a:latin typeface="Söhne"/>
              </a:rPr>
              <a:t>(x1 * r1) + (r1 * y1) + (x1 * y1)</a:t>
            </a:r>
            <a:r>
              <a:rPr lang="zh-CN" altLang="en-US" b="0" i="0" dirty="0">
                <a:solidFill>
                  <a:srgbClr val="0D0D0D"/>
                </a:solidFill>
                <a:effectLst/>
                <a:latin typeface="Söhne"/>
              </a:rPr>
              <a:t>计算在</a:t>
            </a:r>
            <a:r>
              <a:rPr lang="en-US" altLang="zh-CN" b="0" i="0" dirty="0">
                <a:solidFill>
                  <a:srgbClr val="0D0D0D"/>
                </a:solidFill>
                <a:effectLst/>
                <a:latin typeface="Söhne"/>
              </a:rPr>
              <a:t>L1</a:t>
            </a:r>
            <a:r>
              <a:rPr lang="zh-CN" altLang="en-US" b="0" i="0" dirty="0">
                <a:solidFill>
                  <a:srgbClr val="0D0D0D"/>
                </a:solidFill>
                <a:effectLst/>
                <a:latin typeface="Söhne"/>
              </a:rPr>
              <a:t>缓存中需要存储的数据块的总大小。</a:t>
            </a:r>
          </a:p>
          <a:p>
            <a:pPr algn="l">
              <a:buFont typeface="Arial" panose="020B0604020202020204" pitchFamily="34" charset="0"/>
              <a:buChar char="•"/>
            </a:pPr>
            <a:r>
              <a:rPr lang="en-US" altLang="zh-CN" b="1" i="0" dirty="0">
                <a:solidFill>
                  <a:srgbClr val="0D0D0D"/>
                </a:solidFill>
                <a:effectLst/>
                <a:latin typeface="Söhne"/>
              </a:rPr>
              <a:t>Warp</a:t>
            </a:r>
            <a:r>
              <a:rPr lang="zh-CN" altLang="en-US" b="0" i="0" dirty="0">
                <a:solidFill>
                  <a:srgbClr val="0D0D0D"/>
                </a:solidFill>
                <a:effectLst/>
                <a:latin typeface="Söhne"/>
              </a:rPr>
              <a:t>：这个表达式</a:t>
            </a:r>
            <a:r>
              <a:rPr lang="en-US" altLang="zh-CN" b="0" i="0" dirty="0" err="1">
                <a:solidFill>
                  <a:srgbClr val="0D0D0D"/>
                </a:solidFill>
                <a:effectLst/>
                <a:latin typeface="Söhne"/>
              </a:rPr>
              <a:t>Threadcore</a:t>
            </a:r>
            <a:r>
              <a:rPr lang="en-US" altLang="zh-CN" b="0" i="0" dirty="0">
                <a:solidFill>
                  <a:srgbClr val="0D0D0D"/>
                </a:solidFill>
                <a:effectLst/>
                <a:latin typeface="Söhne"/>
              </a:rPr>
              <a:t> / </a:t>
            </a:r>
            <a:r>
              <a:rPr lang="en-US" altLang="zh-CN" b="0" i="0" dirty="0" err="1">
                <a:solidFill>
                  <a:srgbClr val="0D0D0D"/>
                </a:solidFill>
                <a:effectLst/>
                <a:latin typeface="Söhne"/>
              </a:rPr>
              <a:t>WarpSize</a:t>
            </a:r>
            <a:r>
              <a:rPr lang="zh-CN" altLang="en-US" b="0" i="0" dirty="0">
                <a:solidFill>
                  <a:srgbClr val="0D0D0D"/>
                </a:solidFill>
                <a:effectLst/>
                <a:latin typeface="Söhne"/>
              </a:rPr>
              <a:t>计算所需</a:t>
            </a:r>
            <a:r>
              <a:rPr lang="en-US" altLang="zh-CN" b="0" i="0" dirty="0">
                <a:solidFill>
                  <a:srgbClr val="0D0D0D"/>
                </a:solidFill>
                <a:effectLst/>
                <a:latin typeface="Söhne"/>
              </a:rPr>
              <a:t>warp</a:t>
            </a:r>
            <a:r>
              <a:rPr lang="zh-CN" altLang="en-US" b="0" i="0" dirty="0">
                <a:solidFill>
                  <a:srgbClr val="0D0D0D"/>
                </a:solidFill>
                <a:effectLst/>
                <a:latin typeface="Söhne"/>
              </a:rPr>
              <a:t>数量。</a:t>
            </a:r>
            <a:endParaRPr lang="en-US" altLang="zh-CN" b="0" i="0" dirty="0">
              <a:solidFill>
                <a:srgbClr val="0D0D0D"/>
              </a:solidFill>
              <a:effectLst/>
              <a:latin typeface="Söhne"/>
            </a:endParaRPr>
          </a:p>
          <a:p>
            <a:pPr algn="l">
              <a:buFont typeface="Arial" panose="020B0604020202020204" pitchFamily="34" charset="0"/>
              <a:buChar char="•"/>
            </a:pPr>
            <a:r>
              <a:rPr lang="en-US" altLang="zh-CN" b="1" i="0" dirty="0" err="1">
                <a:solidFill>
                  <a:srgbClr val="0D0D0D"/>
                </a:solidFill>
                <a:effectLst/>
                <a:latin typeface="Söhne"/>
              </a:rPr>
              <a:t>ActiveBlock</a:t>
            </a:r>
            <a:r>
              <a:rPr lang="zh-CN" altLang="en-US" b="0" i="0" dirty="0">
                <a:solidFill>
                  <a:srgbClr val="0D0D0D"/>
                </a:solidFill>
                <a:effectLst/>
                <a:latin typeface="Söhne"/>
              </a:rPr>
              <a:t>：一个</a:t>
            </a:r>
            <a:r>
              <a:rPr lang="en-US" altLang="zh-CN" b="0" i="0" dirty="0">
                <a:solidFill>
                  <a:srgbClr val="0D0D0D"/>
                </a:solidFill>
                <a:effectLst/>
                <a:latin typeface="Söhne"/>
              </a:rPr>
              <a:t>"block"</a:t>
            </a:r>
            <a:r>
              <a:rPr lang="zh-CN" altLang="en-US" b="0" i="0" dirty="0">
                <a:solidFill>
                  <a:srgbClr val="0D0D0D"/>
                </a:solidFill>
                <a:effectLst/>
                <a:latin typeface="Söhne"/>
              </a:rPr>
              <a:t>是指在</a:t>
            </a:r>
            <a:r>
              <a:rPr lang="en-US" altLang="zh-CN" b="0" i="0" dirty="0">
                <a:solidFill>
                  <a:srgbClr val="0D0D0D"/>
                </a:solidFill>
                <a:effectLst/>
                <a:latin typeface="Söhne"/>
              </a:rPr>
              <a:t>GPU</a:t>
            </a:r>
            <a:r>
              <a:rPr lang="zh-CN" altLang="en-US" b="0" i="0" dirty="0">
                <a:solidFill>
                  <a:srgbClr val="0D0D0D"/>
                </a:solidFill>
                <a:effectLst/>
                <a:latin typeface="Söhne"/>
              </a:rPr>
              <a:t>上同时执行的线程集合，</a:t>
            </a:r>
            <a:r>
              <a:rPr lang="en-US" altLang="zh-CN" b="0" i="0" dirty="0">
                <a:solidFill>
                  <a:srgbClr val="0D0D0D"/>
                </a:solidFill>
                <a:effectLst/>
                <a:latin typeface="Söhne"/>
              </a:rPr>
              <a:t>"</a:t>
            </a:r>
            <a:r>
              <a:rPr lang="en-US" altLang="zh-CN" b="0" i="0" dirty="0" err="1">
                <a:solidFill>
                  <a:srgbClr val="0D0D0D"/>
                </a:solidFill>
                <a:effectLst/>
                <a:latin typeface="Söhne"/>
              </a:rPr>
              <a:t>ActiveBlock</a:t>
            </a:r>
            <a:r>
              <a:rPr lang="en-US" altLang="zh-CN" b="0" i="0" dirty="0">
                <a:solidFill>
                  <a:srgbClr val="0D0D0D"/>
                </a:solidFill>
                <a:effectLst/>
                <a:latin typeface="Söhne"/>
              </a:rPr>
              <a:t>"</a:t>
            </a:r>
            <a:r>
              <a:rPr lang="zh-CN" altLang="en-US" b="0" i="0" dirty="0">
                <a:solidFill>
                  <a:srgbClr val="0D0D0D"/>
                </a:solidFill>
                <a:effectLst/>
                <a:latin typeface="Söhne"/>
              </a:rPr>
              <a:t>通常指一个能够活跃并发执行的</a:t>
            </a:r>
            <a:r>
              <a:rPr lang="en-US" altLang="zh-CN" b="0" i="0" dirty="0">
                <a:solidFill>
                  <a:srgbClr val="0D0D0D"/>
                </a:solidFill>
                <a:effectLst/>
                <a:latin typeface="Söhne"/>
              </a:rPr>
              <a:t>block</a:t>
            </a:r>
            <a:r>
              <a:rPr lang="zh-CN" altLang="en-US" b="0" i="0" dirty="0">
                <a:solidFill>
                  <a:srgbClr val="0D0D0D"/>
                </a:solidFill>
                <a:effectLst/>
                <a:latin typeface="Söhne"/>
              </a:rPr>
              <a:t>的数量。在矩阵乘法中，</a:t>
            </a:r>
            <a:r>
              <a:rPr lang="en-US" altLang="zh-CN" b="0" i="0" dirty="0" err="1">
                <a:solidFill>
                  <a:srgbClr val="0D0D0D"/>
                </a:solidFill>
                <a:effectLst/>
                <a:latin typeface="Söhne"/>
              </a:rPr>
              <a:t>ActiveBlock</a:t>
            </a:r>
            <a:r>
              <a:rPr lang="zh-CN" altLang="en-US" b="0" i="0" dirty="0">
                <a:solidFill>
                  <a:srgbClr val="0D0D0D"/>
                </a:solidFill>
                <a:effectLst/>
                <a:latin typeface="Söhne"/>
              </a:rPr>
              <a:t>的数量影响内存访问模式和计算资源的使用。</a:t>
            </a:r>
          </a:p>
          <a:p>
            <a:pPr algn="l">
              <a:buFont typeface="Arial" panose="020B0604020202020204" pitchFamily="34" charset="0"/>
              <a:buChar char="•"/>
            </a:pPr>
            <a:r>
              <a:rPr lang="en-US" altLang="zh-CN" b="1" i="0" dirty="0" err="1">
                <a:solidFill>
                  <a:srgbClr val="0D0D0D"/>
                </a:solidFill>
                <a:effectLst/>
                <a:latin typeface="Söhne"/>
              </a:rPr>
              <a:t>RegLimitedBlock</a:t>
            </a:r>
            <a:r>
              <a:rPr lang="zh-CN" altLang="en-US" b="0" i="0" dirty="0">
                <a:solidFill>
                  <a:srgbClr val="0D0D0D"/>
                </a:solidFill>
                <a:effectLst/>
                <a:latin typeface="Söhne"/>
              </a:rPr>
              <a:t> 表示由于每个核心的寄存器数量限制而能够支持的最大线程块数。这里的计算是每个核心的寄存器数除以执行时核心中所需的线程数。</a:t>
            </a:r>
          </a:p>
          <a:p>
            <a:pPr algn="l">
              <a:buFont typeface="Arial" panose="020B0604020202020204" pitchFamily="34" charset="0"/>
              <a:buChar char="•"/>
            </a:pPr>
            <a:r>
              <a:rPr lang="en-US" altLang="zh-CN" b="1" i="0" dirty="0">
                <a:solidFill>
                  <a:srgbClr val="0D0D0D"/>
                </a:solidFill>
                <a:effectLst/>
                <a:latin typeface="Söhne"/>
              </a:rPr>
              <a:t>L1CacheLimitedBlock</a:t>
            </a:r>
            <a:r>
              <a:rPr lang="zh-CN" altLang="en-US" b="0" i="0" dirty="0">
                <a:solidFill>
                  <a:srgbClr val="0D0D0D"/>
                </a:solidFill>
                <a:effectLst/>
                <a:latin typeface="Söhne"/>
              </a:rPr>
              <a:t> 表示由于</a:t>
            </a:r>
            <a:r>
              <a:rPr lang="en-US" altLang="zh-CN" b="0" i="0" dirty="0">
                <a:solidFill>
                  <a:srgbClr val="0D0D0D"/>
                </a:solidFill>
                <a:effectLst/>
                <a:latin typeface="Söhne"/>
              </a:rPr>
              <a:t>L1</a:t>
            </a:r>
            <a:r>
              <a:rPr lang="zh-CN" altLang="en-US" b="0" i="0" dirty="0">
                <a:solidFill>
                  <a:srgbClr val="0D0D0D"/>
                </a:solidFill>
                <a:effectLst/>
                <a:latin typeface="Söhne"/>
              </a:rPr>
              <a:t>缓存大小限制而能够支持的最大线程块数。这是每个核心的</a:t>
            </a:r>
            <a:r>
              <a:rPr lang="en-US" altLang="zh-CN" b="0" i="0" dirty="0">
                <a:solidFill>
                  <a:srgbClr val="0D0D0D"/>
                </a:solidFill>
                <a:effectLst/>
                <a:latin typeface="Söhne"/>
              </a:rPr>
              <a:t>L1</a:t>
            </a:r>
            <a:r>
              <a:rPr lang="zh-CN" altLang="en-US" b="0" i="0" dirty="0">
                <a:solidFill>
                  <a:srgbClr val="0D0D0D"/>
                </a:solidFill>
                <a:effectLst/>
                <a:latin typeface="Söhne"/>
              </a:rPr>
              <a:t>缓存大小除以每个线程块需要的</a:t>
            </a:r>
            <a:r>
              <a:rPr lang="en-US" altLang="zh-CN" b="0" i="0" dirty="0">
                <a:solidFill>
                  <a:srgbClr val="0D0D0D"/>
                </a:solidFill>
                <a:effectLst/>
                <a:latin typeface="Söhne"/>
              </a:rPr>
              <a:t>L1</a:t>
            </a:r>
            <a:r>
              <a:rPr lang="zh-CN" altLang="en-US" b="0" i="0" dirty="0">
                <a:solidFill>
                  <a:srgbClr val="0D0D0D"/>
                </a:solidFill>
                <a:effectLst/>
                <a:latin typeface="Söhne"/>
              </a:rPr>
              <a:t>缓存大小。</a:t>
            </a:r>
          </a:p>
          <a:p>
            <a:pPr algn="l">
              <a:buFont typeface="Arial" panose="020B0604020202020204" pitchFamily="34" charset="0"/>
              <a:buChar char="•"/>
            </a:pPr>
            <a:r>
              <a:rPr lang="en-US" altLang="zh-CN" b="1" i="0" dirty="0" err="1">
                <a:solidFill>
                  <a:srgbClr val="0D0D0D"/>
                </a:solidFill>
                <a:effectLst/>
                <a:latin typeface="Söhne"/>
              </a:rPr>
              <a:t>warpLimitedBlock</a:t>
            </a:r>
            <a:r>
              <a:rPr lang="zh-CN" altLang="en-US" b="0" i="0" dirty="0">
                <a:solidFill>
                  <a:srgbClr val="0D0D0D"/>
                </a:solidFill>
                <a:effectLst/>
                <a:latin typeface="Söhne"/>
              </a:rPr>
              <a:t> 基于每个核心可以并行处理的</a:t>
            </a:r>
            <a:r>
              <a:rPr lang="en-US" altLang="zh-CN" b="0" i="0" dirty="0">
                <a:solidFill>
                  <a:srgbClr val="0D0D0D"/>
                </a:solidFill>
                <a:effectLst/>
                <a:latin typeface="Söhne"/>
              </a:rPr>
              <a:t>warp</a:t>
            </a:r>
            <a:r>
              <a:rPr lang="zh-CN" altLang="en-US" b="0" i="0" dirty="0">
                <a:solidFill>
                  <a:srgbClr val="0D0D0D"/>
                </a:solidFill>
                <a:effectLst/>
                <a:latin typeface="Söhne"/>
              </a:rPr>
              <a:t>数目来计算能够支持的最大线程块数。</a:t>
            </a:r>
            <a:endParaRPr lang="en-US" altLang="zh-CN" b="0" i="0" dirty="0">
              <a:solidFill>
                <a:srgbClr val="0D0D0D"/>
              </a:solidFill>
              <a:effectLst/>
              <a:latin typeface="Söhne"/>
            </a:endParaRPr>
          </a:p>
          <a:p>
            <a:pPr algn="l">
              <a:buFont typeface="Arial" panose="020B0604020202020204" pitchFamily="34" charset="0"/>
              <a:buChar char="•"/>
            </a:pPr>
            <a:endParaRPr lang="zh-CN" altLang="en-US" b="0" i="0" dirty="0">
              <a:solidFill>
                <a:srgbClr val="0D0D0D"/>
              </a:solidFill>
              <a:effectLst/>
              <a:latin typeface="Söhne"/>
            </a:endParaRPr>
          </a:p>
          <a:p>
            <a:pPr algn="l"/>
            <a:r>
              <a:rPr lang="zh-CN" altLang="en-US" b="0" i="0" dirty="0">
                <a:solidFill>
                  <a:srgbClr val="0D0D0D"/>
                </a:solidFill>
                <a:effectLst/>
                <a:latin typeface="Söhne"/>
              </a:rPr>
              <a:t>选择这三者之间的最小值是为了确保内核在执行时不会因为超出任一资源的限制而性能受损。</a:t>
            </a:r>
            <a:endParaRPr lang="en-US" altLang="zh-CN" b="0" i="0" dirty="0">
              <a:solidFill>
                <a:srgbClr val="0D0D0D"/>
              </a:solidFill>
              <a:effectLst/>
              <a:latin typeface="Söhne"/>
            </a:endParaRPr>
          </a:p>
          <a:p>
            <a:pPr algn="l"/>
            <a:r>
              <a:rPr lang="zh-CN" altLang="en-US" dirty="0">
                <a:solidFill>
                  <a:srgbClr val="0D0D0D"/>
                </a:solidFill>
                <a:effectLst/>
              </a:rPr>
              <a:t>对于</a:t>
            </a:r>
            <a:r>
              <a:rPr lang="en-US" altLang="zh-CN" dirty="0">
                <a:solidFill>
                  <a:srgbClr val="0D0D0D"/>
                </a:solidFill>
                <a:effectLst/>
              </a:rPr>
              <a:t>WASM</a:t>
            </a:r>
            <a:r>
              <a:rPr lang="zh-CN" altLang="en-US" dirty="0">
                <a:solidFill>
                  <a:srgbClr val="0D0D0D"/>
                </a:solidFill>
                <a:effectLst/>
              </a:rPr>
              <a:t>，</a:t>
            </a:r>
            <a:r>
              <a:rPr lang="en-US" altLang="zh-CN" dirty="0">
                <a:solidFill>
                  <a:srgbClr val="0D0D0D"/>
                </a:solidFill>
                <a:effectLst/>
              </a:rPr>
              <a:t>L1</a:t>
            </a:r>
            <a:r>
              <a:rPr lang="zh-CN" altLang="en-US" dirty="0">
                <a:solidFill>
                  <a:srgbClr val="0D0D0D"/>
                </a:solidFill>
                <a:effectLst/>
              </a:rPr>
              <a:t>缓存小于每个核心的</a:t>
            </a:r>
            <a:r>
              <a:rPr lang="en-US" altLang="zh-CN" dirty="0">
                <a:solidFill>
                  <a:srgbClr val="0D0D0D"/>
                </a:solidFill>
                <a:effectLst/>
              </a:rPr>
              <a:t>L1</a:t>
            </a:r>
            <a:r>
              <a:rPr lang="zh-CN" altLang="en-US" dirty="0">
                <a:solidFill>
                  <a:srgbClr val="0D0D0D"/>
                </a:solidFill>
                <a:effectLst/>
              </a:rPr>
              <a:t>缓存大小，核心分配给线程的寄存器数量等于每个核心的寄存器数量。</a:t>
            </a:r>
            <a:endParaRPr lang="en-US" altLang="zh-CN" dirty="0">
              <a:solidFill>
                <a:srgbClr val="0D0D0D"/>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D0D0D"/>
                </a:solidFill>
                <a:effectLst/>
              </a:rPr>
              <a:t>对于</a:t>
            </a:r>
            <a:r>
              <a:rPr lang="en-US" altLang="zh-CN" dirty="0">
                <a:solidFill>
                  <a:srgbClr val="0D0D0D"/>
                </a:solidFill>
                <a:effectLst/>
              </a:rPr>
              <a:t>WebGPU</a:t>
            </a:r>
            <a:r>
              <a:rPr lang="zh-CN" altLang="en-US" dirty="0">
                <a:solidFill>
                  <a:srgbClr val="0D0D0D"/>
                </a:solidFill>
                <a:effectLst/>
              </a:rPr>
              <a:t>，核心分配给线程的寄存器数量小于等于每个核心的寄存器数量。</a:t>
            </a:r>
            <a:endParaRPr lang="en-US" altLang="zh-CN" dirty="0">
              <a:solidFill>
                <a:srgbClr val="0D0D0D"/>
              </a:solidFill>
              <a:effectLst/>
            </a:endParaRPr>
          </a:p>
          <a:p>
            <a:pPr algn="l"/>
            <a:r>
              <a:rPr lang="zh-CN" altLang="en-US" dirty="0">
                <a:solidFill>
                  <a:srgbClr val="0D0D0D"/>
                </a:solidFill>
                <a:effectLst/>
              </a:rPr>
              <a:t>活跃块的数量应该从最大可能的块数开始评估，逐渐降低。</a:t>
            </a:r>
            <a:endParaRPr lang="zh-CN" altLang="en-US" dirty="0">
              <a:effectLst/>
            </a:endParaRPr>
          </a:p>
          <a:p>
            <a:pPr marL="0" marR="0">
              <a:spcBef>
                <a:spcPts val="0"/>
              </a:spcBef>
              <a:spcAft>
                <a:spcPts val="0"/>
              </a:spcAft>
            </a:pPr>
            <a:r>
              <a:rPr lang="zh-CN" altLang="en-US" dirty="0">
                <a:effectLst/>
              </a:rPr>
              <a:t>这些限制都是保证了能最大化硬件资源的使用率，来尽可能的优化内核生成。</a:t>
            </a:r>
            <a:br>
              <a:rPr lang="zh-CN" altLang="en-US" dirty="0">
                <a:effectLst/>
              </a:rPr>
            </a:br>
            <a:endParaRPr lang="zh-CN" altLang="en-US" dirty="0">
              <a:effectLst/>
            </a:endParaRPr>
          </a:p>
          <a:p>
            <a:pPr marL="0" marR="0">
              <a:spcBef>
                <a:spcPts val="0"/>
              </a:spcBef>
              <a:spcAft>
                <a:spcPts val="0"/>
              </a:spcAft>
            </a:pPr>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35</a:t>
            </a:fld>
            <a:endParaRPr lang="en-US"/>
          </a:p>
        </p:txBody>
      </p:sp>
    </p:spTree>
    <p:extLst>
      <p:ext uri="{BB962C8B-B14F-4D97-AF65-F5344CB8AC3E}">
        <p14:creationId xmlns:p14="http://schemas.microsoft.com/office/powerpoint/2010/main" val="396251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en-US" b="1" dirty="0">
                <a:effectLst/>
              </a:rPr>
              <a:t>扩展内核空间</a:t>
            </a:r>
            <a:r>
              <a:rPr lang="zh-CN" altLang="en-US" dirty="0">
                <a:solidFill>
                  <a:srgbClr val="0D0D0D"/>
                </a:solidFill>
                <a:effectLst/>
              </a:rPr>
              <a:t>：</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探索集合：包括原始的轻量级内核集合，如果已经发现了设备的最佳候选内核，这个集合可能为空。</a:t>
            </a:r>
            <a:endParaRPr lang="zh-CN" altLang="en-US" dirty="0">
              <a:effectLst/>
            </a:endParaRPr>
          </a:p>
          <a:p>
            <a:pPr marL="0" marR="0">
              <a:spcBef>
                <a:spcPts val="0"/>
              </a:spcBef>
              <a:spcAft>
                <a:spcPts val="0"/>
              </a:spcAft>
              <a:buFont typeface="Arial" panose="020B0604020202020204" pitchFamily="34" charset="0"/>
              <a:buChar char="•"/>
            </a:pPr>
            <a:r>
              <a:rPr lang="zh-CN" altLang="en-US" dirty="0">
                <a:solidFill>
                  <a:srgbClr val="0D0D0D"/>
                </a:solidFill>
                <a:effectLst/>
              </a:rPr>
              <a:t>利用集合：来自众包模块，该模块收集并发送最佳内核候选给具有类似硬件规格的新设备以进行进一步验证。扩展候选的数量大约是轻量级内核空间的十分之一。</a:t>
            </a:r>
            <a:endParaRPr lang="zh-CN" altLang="en-US" dirty="0">
              <a:effectLst/>
            </a:endParaRPr>
          </a:p>
          <a:p>
            <a:pPr marL="0" marR="0">
              <a:spcBef>
                <a:spcPts val="0"/>
              </a:spcBef>
              <a:spcAft>
                <a:spcPts val="0"/>
              </a:spcAft>
            </a:pPr>
            <a:r>
              <a:rPr lang="zh-CN" altLang="en-US" b="1" dirty="0">
                <a:effectLst/>
              </a:rPr>
              <a:t>众包和内核数据集</a:t>
            </a:r>
            <a:r>
              <a:rPr lang="zh-CN" altLang="en-US" dirty="0">
                <a:solidFill>
                  <a:srgbClr val="0D0D0D"/>
                </a:solidFill>
                <a:effectLst/>
              </a:rPr>
              <a:t>：</a:t>
            </a:r>
            <a:endParaRPr lang="zh-CN" altLang="en-US" dirty="0">
              <a:effectLst/>
            </a:endParaRPr>
          </a:p>
          <a:p>
            <a:pPr marL="0" marR="0">
              <a:spcBef>
                <a:spcPts val="0"/>
              </a:spcBef>
              <a:spcAft>
                <a:spcPts val="0"/>
              </a:spcAft>
              <a:buFont typeface="Arial" panose="020B0604020202020204" pitchFamily="34" charset="0"/>
              <a:buNone/>
            </a:pPr>
            <a:r>
              <a:rPr lang="zh-CN" altLang="en-US" b="0" i="0" dirty="0">
                <a:solidFill>
                  <a:srgbClr val="1D2129"/>
                </a:solidFill>
                <a:effectLst/>
                <a:latin typeface="PingFangSC-Regular"/>
              </a:rPr>
              <a:t>搜索到的最佳内核实现可以在具有相同硬件的设备之间共享。首先</a:t>
            </a:r>
            <a:r>
              <a:rPr lang="en-US" altLang="zh-CN" b="0" i="0" dirty="0">
                <a:solidFill>
                  <a:srgbClr val="1D2129"/>
                </a:solidFill>
                <a:effectLst/>
                <a:latin typeface="PingFangSC-Regular"/>
              </a:rPr>
              <a:t>1</a:t>
            </a:r>
            <a:r>
              <a:rPr lang="zh-CN" altLang="en-US" b="0" i="0" dirty="0">
                <a:solidFill>
                  <a:srgbClr val="1D2129"/>
                </a:solidFill>
                <a:effectLst/>
                <a:latin typeface="PingFangSC-Regular"/>
              </a:rPr>
              <a:t>）我们利用硬件</a:t>
            </a:r>
            <a:r>
              <a:rPr lang="en-US" altLang="zh-CN" b="0" i="0" dirty="0">
                <a:solidFill>
                  <a:srgbClr val="1D2129"/>
                </a:solidFill>
                <a:effectLst/>
                <a:latin typeface="PingFangSC-Regular"/>
              </a:rPr>
              <a:t>id</a:t>
            </a:r>
            <a:r>
              <a:rPr lang="zh-CN" altLang="en-US" b="0" i="0" dirty="0">
                <a:solidFill>
                  <a:srgbClr val="1D2129"/>
                </a:solidFill>
                <a:effectLst/>
                <a:latin typeface="PingFangSC-Regular"/>
              </a:rPr>
              <a:t>以及已配置的原语作为基准，相同的设备共享相同的最佳内核。特别地，我们将基元向量形成为</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𝜌 </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𝜌𝑖 </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𝜌𝑖 ∈ ｛</a:t>
            </a:r>
            <a:r>
              <a:rPr lang="en-US" altLang="zh-CN" b="0" i="0" dirty="0">
                <a:solidFill>
                  <a:srgbClr val="1D2129"/>
                </a:solidFill>
                <a:effectLst/>
                <a:latin typeface="PingFangSC-Regular"/>
              </a:rPr>
              <a:t>0</a:t>
            </a:r>
            <a:r>
              <a:rPr lang="zh-CN" altLang="en-US" b="0" i="0" dirty="0">
                <a:solidFill>
                  <a:srgbClr val="1D2129"/>
                </a:solidFill>
                <a:effectLst/>
                <a:latin typeface="PingFangSC-Regular"/>
              </a:rPr>
              <a:t>，</a:t>
            </a:r>
            <a:r>
              <a:rPr lang="en-US" altLang="zh-CN" b="0" i="0" dirty="0">
                <a:solidFill>
                  <a:srgbClr val="1D2129"/>
                </a:solidFill>
                <a:effectLst/>
                <a:latin typeface="PingFangSC-Regular"/>
              </a:rPr>
              <a:t>1</a:t>
            </a:r>
            <a:r>
              <a:rPr lang="zh-CN" altLang="en-US" b="0" i="0" dirty="0">
                <a:solidFill>
                  <a:srgbClr val="1D2129"/>
                </a:solidFill>
                <a:effectLst/>
                <a:latin typeface="PingFangSC-Regular"/>
              </a:rPr>
              <a:t>｝，其中𝜌𝑖 表示𝑖 。</a:t>
            </a:r>
            <a:endParaRPr lang="en-US" altLang="zh-CN" b="0" i="0" dirty="0">
              <a:solidFill>
                <a:srgbClr val="1D2129"/>
              </a:solidFill>
              <a:effectLst/>
              <a:latin typeface="PingFangSC-Regular"/>
            </a:endParaRPr>
          </a:p>
          <a:p>
            <a:pPr marL="0" marR="0">
              <a:spcBef>
                <a:spcPts val="0"/>
              </a:spcBef>
              <a:spcAft>
                <a:spcPts val="0"/>
              </a:spcAft>
              <a:buFont typeface="Arial" panose="020B0604020202020204" pitchFamily="34" charset="0"/>
              <a:buNone/>
            </a:pPr>
            <a:r>
              <a:rPr lang="en-US" altLang="zh-CN" b="0" i="0" dirty="0">
                <a:solidFill>
                  <a:srgbClr val="1D2129"/>
                </a:solidFill>
                <a:effectLst/>
                <a:latin typeface="PingFangSC-Regular"/>
              </a:rPr>
              <a:t>2</a:t>
            </a:r>
            <a:r>
              <a:rPr lang="zh-CN" altLang="en-US" b="0" i="0" dirty="0">
                <a:solidFill>
                  <a:srgbClr val="1D2129"/>
                </a:solidFill>
                <a:effectLst/>
                <a:latin typeface="PingFangSC-Regular"/>
              </a:rPr>
              <a:t>）为了获得最佳内核，我们采用了多数投票策略。因为相同的硬件也会存在环境多样性，所以对于给定的内核，客户端提交</a:t>
            </a:r>
            <a:r>
              <a:rPr lang="en-US" altLang="zh-CN" b="0" i="0" dirty="0">
                <a:solidFill>
                  <a:srgbClr val="1D2129"/>
                </a:solidFill>
                <a:effectLst/>
                <a:latin typeface="PingFangSC-Regular"/>
              </a:rPr>
              <a:t>top-N(</a:t>
            </a:r>
            <a:r>
              <a:rPr lang="zh-CN" altLang="en-US" b="0" i="0" dirty="0">
                <a:solidFill>
                  <a:srgbClr val="1D2129"/>
                </a:solidFill>
                <a:effectLst/>
                <a:latin typeface="PingFangSC-Regular"/>
              </a:rPr>
              <a:t>在我们的实现中是</a:t>
            </a:r>
            <a:r>
              <a:rPr lang="en-US" altLang="zh-CN" b="0" i="0" dirty="0">
                <a:solidFill>
                  <a:srgbClr val="1D2129"/>
                </a:solidFill>
                <a:effectLst/>
                <a:latin typeface="PingFangSC-Regular"/>
              </a:rPr>
              <a:t>5</a:t>
            </a:r>
            <a:r>
              <a:rPr lang="zh-CN" altLang="en-US" b="0" i="0" dirty="0">
                <a:solidFill>
                  <a:srgbClr val="1D2129"/>
                </a:solidFill>
                <a:effectLst/>
                <a:latin typeface="PingFangSC-Regular"/>
              </a:rPr>
              <a:t>个</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最快的实现，并按权重排序。</a:t>
            </a:r>
            <a:endParaRPr lang="en-US" altLang="zh-CN" b="0" i="0" dirty="0">
              <a:solidFill>
                <a:srgbClr val="1D2129"/>
              </a:solidFill>
              <a:effectLst/>
              <a:latin typeface="PingFangSC-Regular"/>
            </a:endParaRPr>
          </a:p>
          <a:p>
            <a:pPr marL="0" marR="0">
              <a:spcBef>
                <a:spcPts val="0"/>
              </a:spcBef>
              <a:spcAft>
                <a:spcPts val="0"/>
              </a:spcAft>
              <a:buFont typeface="Arial" panose="020B0604020202020204" pitchFamily="34" charset="0"/>
              <a:buNone/>
            </a:pPr>
            <a:r>
              <a:rPr lang="zh-CN" altLang="en-US" b="0" i="0" dirty="0">
                <a:solidFill>
                  <a:srgbClr val="1D2129"/>
                </a:solidFill>
                <a:effectLst/>
                <a:latin typeface="PingFangSC-Regular"/>
              </a:rPr>
              <a:t>我们还介绍了内核数据集。我们将作为主要索引键</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𝑡</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𝑠</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𝜌</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𝑖𝑑</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𝑡 是内核类型，𝑠 表示内核形状，</a:t>
            </a:r>
            <a:r>
              <a:rPr lang="en-US" altLang="zh-CN" b="0" i="0" dirty="0">
                <a:solidFill>
                  <a:srgbClr val="1D2129"/>
                </a:solidFill>
                <a:effectLst/>
                <a:latin typeface="PingFangSC-Regular"/>
              </a:rPr>
              <a:t>®</a:t>
            </a:r>
            <a:r>
              <a:rPr lang="zh-CN" altLang="en-US" b="0" i="0" dirty="0">
                <a:solidFill>
                  <a:srgbClr val="1D2129"/>
                </a:solidFill>
                <a:effectLst/>
                <a:latin typeface="PingFangSC-Regular"/>
              </a:rPr>
              <a:t>𝜌 是基元向量，并且𝑖𝑑 是设备</a:t>
            </a:r>
            <a:r>
              <a:rPr lang="en-US" altLang="zh-CN" b="0" i="0" dirty="0">
                <a:solidFill>
                  <a:srgbClr val="1D2129"/>
                </a:solidFill>
                <a:effectLst/>
                <a:latin typeface="PingFangSC-Regular"/>
              </a:rPr>
              <a:t>id</a:t>
            </a:r>
            <a:r>
              <a:rPr lang="zh-CN" altLang="en-US" b="0" i="0" dirty="0">
                <a:solidFill>
                  <a:srgbClr val="1D2129"/>
                </a:solidFill>
                <a:effectLst/>
                <a:latin typeface="PingFangSC-Regular"/>
              </a:rPr>
              <a:t>。</a:t>
            </a:r>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36</a:t>
            </a:fld>
            <a:endParaRPr lang="en-US"/>
          </a:p>
        </p:txBody>
      </p:sp>
    </p:spTree>
    <p:extLst>
      <p:ext uri="{BB962C8B-B14F-4D97-AF65-F5344CB8AC3E}">
        <p14:creationId xmlns:p14="http://schemas.microsoft.com/office/powerpoint/2010/main" val="1544338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en-US" dirty="0">
                <a:solidFill>
                  <a:srgbClr val="0D0D0D"/>
                </a:solidFill>
                <a:effectLst/>
              </a:rPr>
              <a:t>系统的实现基于</a:t>
            </a:r>
            <a:r>
              <a:rPr lang="en-US" altLang="zh-CN" dirty="0">
                <a:solidFill>
                  <a:srgbClr val="0D0D0D"/>
                </a:solidFill>
                <a:effectLst/>
              </a:rPr>
              <a:t>TVM</a:t>
            </a:r>
            <a:r>
              <a:rPr lang="zh-CN" altLang="en-US" dirty="0">
                <a:solidFill>
                  <a:srgbClr val="0D0D0D"/>
                </a:solidFill>
                <a:effectLst/>
              </a:rPr>
              <a:t>。在</a:t>
            </a:r>
            <a:r>
              <a:rPr lang="en-US" altLang="zh-CN" dirty="0">
                <a:solidFill>
                  <a:srgbClr val="0D0D0D"/>
                </a:solidFill>
                <a:effectLst/>
              </a:rPr>
              <a:t>TVM</a:t>
            </a:r>
            <a:r>
              <a:rPr lang="zh-CN" altLang="en-US" dirty="0">
                <a:solidFill>
                  <a:srgbClr val="0D0D0D"/>
                </a:solidFill>
                <a:effectLst/>
              </a:rPr>
              <a:t>中，开发了</a:t>
            </a:r>
            <a:r>
              <a:rPr lang="en-US" altLang="zh-CN" b="1" dirty="0" err="1">
                <a:effectLst/>
              </a:rPr>
              <a:t>WasmModuleNode</a:t>
            </a:r>
            <a:r>
              <a:rPr lang="zh-CN" altLang="en-US" b="1" dirty="0">
                <a:effectLst/>
              </a:rPr>
              <a:t>，</a:t>
            </a:r>
            <a:r>
              <a:rPr lang="zh-CN" altLang="en-US" dirty="0">
                <a:solidFill>
                  <a:srgbClr val="0D0D0D"/>
                </a:solidFill>
                <a:effectLst/>
              </a:rPr>
              <a:t>允许</a:t>
            </a:r>
            <a:r>
              <a:rPr lang="en-US" altLang="zh-CN" dirty="0" err="1">
                <a:solidFill>
                  <a:srgbClr val="0D0D0D"/>
                </a:solidFill>
                <a:effectLst/>
              </a:rPr>
              <a:t>nn-JIT.web</a:t>
            </a:r>
            <a:r>
              <a:rPr lang="zh-CN" altLang="en-US" dirty="0">
                <a:solidFill>
                  <a:srgbClr val="0D0D0D"/>
                </a:solidFill>
                <a:effectLst/>
              </a:rPr>
              <a:t>直接生成</a:t>
            </a:r>
            <a:r>
              <a:rPr lang="en-US" altLang="zh-CN" dirty="0" err="1">
                <a:solidFill>
                  <a:srgbClr val="0D0D0D"/>
                </a:solidFill>
                <a:effectLst/>
              </a:rPr>
              <a:t>Wasm</a:t>
            </a:r>
            <a:r>
              <a:rPr lang="zh-CN" altLang="en-US" dirty="0">
                <a:solidFill>
                  <a:srgbClr val="0D0D0D"/>
                </a:solidFill>
                <a:effectLst/>
              </a:rPr>
              <a:t>代码。</a:t>
            </a:r>
            <a:endParaRPr lang="en-US" altLang="zh-CN" b="0" dirty="0">
              <a:solidFill>
                <a:srgbClr val="0D0D0D"/>
              </a:solidFill>
              <a:effectLst/>
            </a:endParaRPr>
          </a:p>
          <a:p>
            <a:pPr marL="0" marR="0">
              <a:spcBef>
                <a:spcPts val="0"/>
              </a:spcBef>
              <a:spcAft>
                <a:spcPts val="0"/>
              </a:spcAft>
            </a:pPr>
            <a:r>
              <a:rPr lang="en-US" altLang="zh-CN" b="1" dirty="0" err="1">
                <a:effectLst/>
              </a:rPr>
              <a:t>wasm</a:t>
            </a:r>
            <a:r>
              <a:rPr lang="en-US" altLang="zh-CN" b="1" dirty="0">
                <a:effectLst/>
              </a:rPr>
              <a:t>::Builder</a:t>
            </a:r>
            <a:r>
              <a:rPr lang="zh-CN" altLang="en-US" dirty="0">
                <a:solidFill>
                  <a:srgbClr val="0D0D0D"/>
                </a:solidFill>
                <a:effectLst/>
              </a:rPr>
              <a:t>负责构建</a:t>
            </a:r>
            <a:r>
              <a:rPr lang="en-US" altLang="zh-CN" dirty="0" err="1">
                <a:solidFill>
                  <a:srgbClr val="0D0D0D"/>
                </a:solidFill>
                <a:effectLst/>
              </a:rPr>
              <a:t>Wasm</a:t>
            </a:r>
            <a:r>
              <a:rPr lang="en-US" altLang="zh-CN" dirty="0">
                <a:solidFill>
                  <a:srgbClr val="0D0D0D"/>
                </a:solidFill>
                <a:effectLst/>
              </a:rPr>
              <a:t> IR</a:t>
            </a:r>
            <a:r>
              <a:rPr lang="zh-CN" altLang="en-US" dirty="0">
                <a:solidFill>
                  <a:srgbClr val="0D0D0D"/>
                </a:solidFill>
                <a:effectLst/>
              </a:rPr>
              <a:t>的结构，</a:t>
            </a:r>
            <a:r>
              <a:rPr lang="en-US" altLang="zh-CN" b="1" dirty="0" err="1">
                <a:effectLst/>
              </a:rPr>
              <a:t>wasm</a:t>
            </a:r>
            <a:r>
              <a:rPr lang="en-US" altLang="zh-CN" b="1" dirty="0">
                <a:effectLst/>
              </a:rPr>
              <a:t>::</a:t>
            </a:r>
            <a:r>
              <a:rPr lang="en-US" altLang="zh-CN" b="1" dirty="0" err="1">
                <a:effectLst/>
              </a:rPr>
              <a:t>ModuleWriter</a:t>
            </a:r>
            <a:r>
              <a:rPr lang="zh-CN" altLang="en-US" dirty="0">
                <a:solidFill>
                  <a:srgbClr val="0D0D0D"/>
                </a:solidFill>
                <a:effectLst/>
              </a:rPr>
              <a:t>将这些</a:t>
            </a:r>
            <a:r>
              <a:rPr lang="en-US" altLang="zh-CN" dirty="0">
                <a:solidFill>
                  <a:srgbClr val="0D0D0D"/>
                </a:solidFill>
                <a:effectLst/>
              </a:rPr>
              <a:t>IR</a:t>
            </a:r>
            <a:r>
              <a:rPr lang="zh-CN" altLang="en-US" dirty="0">
                <a:solidFill>
                  <a:srgbClr val="0D0D0D"/>
                </a:solidFill>
                <a:effectLst/>
              </a:rPr>
              <a:t>转换成最终的</a:t>
            </a:r>
            <a:r>
              <a:rPr lang="en-US" altLang="zh-CN" dirty="0" err="1">
                <a:solidFill>
                  <a:srgbClr val="0D0D0D"/>
                </a:solidFill>
                <a:effectLst/>
              </a:rPr>
              <a:t>Wasm</a:t>
            </a:r>
            <a:r>
              <a:rPr lang="zh-CN" altLang="en-US" dirty="0">
                <a:solidFill>
                  <a:srgbClr val="0D0D0D"/>
                </a:solidFill>
                <a:effectLst/>
              </a:rPr>
              <a:t>二进制格式。</a:t>
            </a:r>
            <a:r>
              <a:rPr lang="en-US" altLang="zh-CN" dirty="0">
                <a:solidFill>
                  <a:srgbClr val="0D0D0D"/>
                </a:solidFill>
                <a:effectLst/>
              </a:rPr>
              <a:t>TVM</a:t>
            </a:r>
            <a:r>
              <a:rPr lang="zh-CN" altLang="en-US" dirty="0">
                <a:solidFill>
                  <a:srgbClr val="0D0D0D"/>
                </a:solidFill>
                <a:effectLst/>
              </a:rPr>
              <a:t>还被扩展以包含</a:t>
            </a:r>
            <a:r>
              <a:rPr lang="en-US" altLang="zh-CN" dirty="0">
                <a:solidFill>
                  <a:srgbClr val="0D0D0D"/>
                </a:solidFill>
                <a:effectLst/>
              </a:rPr>
              <a:t>Web</a:t>
            </a:r>
            <a:r>
              <a:rPr lang="zh-CN" altLang="en-US" dirty="0">
                <a:solidFill>
                  <a:srgbClr val="0D0D0D"/>
                </a:solidFill>
                <a:effectLst/>
              </a:rPr>
              <a:t>特定的调度模板。</a:t>
            </a:r>
            <a:endParaRPr lang="en-US" altLang="zh-CN" dirty="0">
              <a:solidFill>
                <a:schemeClr val="tx1"/>
              </a:solidFill>
              <a:effectLst/>
            </a:endParaRPr>
          </a:p>
          <a:p>
            <a:pPr marL="0" marR="0">
              <a:spcBef>
                <a:spcPts val="0"/>
              </a:spcBef>
              <a:spcAft>
                <a:spcPts val="0"/>
              </a:spcAft>
            </a:pPr>
            <a:r>
              <a:rPr lang="zh-CN" altLang="en-US" dirty="0">
                <a:solidFill>
                  <a:schemeClr val="tx1"/>
                </a:solidFill>
                <a:effectLst/>
              </a:rPr>
              <a:t>硬件平台包含</a:t>
            </a:r>
            <a:r>
              <a:rPr lang="en-US" altLang="zh-CN" dirty="0">
                <a:solidFill>
                  <a:srgbClr val="0D0D0D"/>
                </a:solidFill>
                <a:effectLst/>
              </a:rPr>
              <a:t>8</a:t>
            </a:r>
            <a:r>
              <a:rPr lang="zh-CN" altLang="en-US" dirty="0">
                <a:solidFill>
                  <a:srgbClr val="0D0D0D"/>
                </a:solidFill>
                <a:effectLst/>
              </a:rPr>
              <a:t>种桌面和移动设备。</a:t>
            </a:r>
            <a:endParaRPr lang="en-US" altLang="zh-CN" dirty="0">
              <a:solidFill>
                <a:schemeClr val="tx1"/>
              </a:solidFill>
              <a:effectLst/>
            </a:endParaRPr>
          </a:p>
          <a:p>
            <a:pPr marL="0" marR="0">
              <a:spcBef>
                <a:spcPts val="0"/>
              </a:spcBef>
              <a:spcAft>
                <a:spcPts val="0"/>
              </a:spcAft>
            </a:pPr>
            <a:r>
              <a:rPr lang="zh-CN" altLang="en-US" dirty="0">
                <a:solidFill>
                  <a:srgbClr val="0D0D0D"/>
                </a:solidFill>
                <a:effectLst/>
              </a:rPr>
              <a:t>模型都是基于当前流行的</a:t>
            </a:r>
            <a:r>
              <a:rPr lang="en-US" altLang="zh-CN" dirty="0">
                <a:solidFill>
                  <a:srgbClr val="0D0D0D"/>
                </a:solidFill>
                <a:effectLst/>
              </a:rPr>
              <a:t>Transformer</a:t>
            </a:r>
            <a:r>
              <a:rPr lang="zh-CN" altLang="en-US" dirty="0">
                <a:solidFill>
                  <a:srgbClr val="0D0D0D"/>
                </a:solidFill>
                <a:effectLst/>
              </a:rPr>
              <a:t>，</a:t>
            </a:r>
            <a:r>
              <a:rPr lang="en-US" altLang="zh-CN" dirty="0" err="1">
                <a:solidFill>
                  <a:srgbClr val="0D0D0D"/>
                </a:solidFill>
                <a:effectLst/>
              </a:rPr>
              <a:t>RoBERTa</a:t>
            </a:r>
            <a:r>
              <a:rPr lang="zh-CN" altLang="en-US" dirty="0">
                <a:solidFill>
                  <a:srgbClr val="0D0D0D"/>
                </a:solidFill>
                <a:effectLst/>
              </a:rPr>
              <a:t>、</a:t>
            </a:r>
            <a:r>
              <a:rPr lang="en-US" altLang="zh-CN" dirty="0">
                <a:solidFill>
                  <a:srgbClr val="0D0D0D"/>
                </a:solidFill>
                <a:effectLst/>
              </a:rPr>
              <a:t>BART</a:t>
            </a:r>
            <a:r>
              <a:rPr lang="zh-CN" altLang="en-US" dirty="0">
                <a:solidFill>
                  <a:srgbClr val="0D0D0D"/>
                </a:solidFill>
                <a:effectLst/>
              </a:rPr>
              <a:t>、</a:t>
            </a:r>
            <a:r>
              <a:rPr lang="en-US" altLang="zh-CN" dirty="0">
                <a:solidFill>
                  <a:srgbClr val="0D0D0D"/>
                </a:solidFill>
                <a:effectLst/>
              </a:rPr>
              <a:t>GPT-2</a:t>
            </a:r>
            <a:r>
              <a:rPr lang="zh-CN" altLang="en-US" dirty="0">
                <a:solidFill>
                  <a:srgbClr val="0D0D0D"/>
                </a:solidFill>
                <a:effectLst/>
              </a:rPr>
              <a:t>和</a:t>
            </a:r>
            <a:r>
              <a:rPr lang="en-US" altLang="zh-CN" dirty="0">
                <a:solidFill>
                  <a:srgbClr val="0D0D0D"/>
                </a:solidFill>
                <a:effectLst/>
              </a:rPr>
              <a:t>T5</a:t>
            </a:r>
            <a:r>
              <a:rPr lang="zh-CN" altLang="en-US" dirty="0">
                <a:solidFill>
                  <a:srgbClr val="0D0D0D"/>
                </a:solidFill>
                <a:effectLst/>
              </a:rPr>
              <a:t>。还包括不同形状的</a:t>
            </a:r>
            <a:r>
              <a:rPr lang="en-US" altLang="zh-CN" dirty="0" err="1">
                <a:solidFill>
                  <a:srgbClr val="0D0D0D"/>
                </a:solidFill>
                <a:effectLst/>
              </a:rPr>
              <a:t>MatMul</a:t>
            </a:r>
            <a:r>
              <a:rPr lang="zh-CN" altLang="en-US" dirty="0">
                <a:solidFill>
                  <a:srgbClr val="0D0D0D"/>
                </a:solidFill>
                <a:effectLst/>
              </a:rPr>
              <a:t>和</a:t>
            </a:r>
            <a:r>
              <a:rPr lang="en-US" altLang="zh-CN" dirty="0">
                <a:solidFill>
                  <a:srgbClr val="0D0D0D"/>
                </a:solidFill>
                <a:effectLst/>
              </a:rPr>
              <a:t>Batch</a:t>
            </a:r>
            <a:r>
              <a:rPr lang="zh-CN" altLang="en-US" dirty="0">
                <a:solidFill>
                  <a:srgbClr val="0D0D0D"/>
                </a:solidFill>
                <a:effectLst/>
              </a:rPr>
              <a:t>。</a:t>
            </a:r>
            <a:endParaRPr lang="en-US" altLang="zh-CN" dirty="0">
              <a:solidFill>
                <a:schemeClr val="tx1"/>
              </a:solidFill>
              <a:effectLst/>
            </a:endParaRPr>
          </a:p>
          <a:p>
            <a:pPr marL="0" marR="0">
              <a:spcBef>
                <a:spcPts val="0"/>
              </a:spcBef>
              <a:spcAft>
                <a:spcPts val="0"/>
              </a:spcAft>
            </a:pPr>
            <a:r>
              <a:rPr lang="en-US" altLang="zh-CN" dirty="0">
                <a:solidFill>
                  <a:srgbClr val="0D0D0D"/>
                </a:solidFill>
                <a:effectLst/>
              </a:rPr>
              <a:t>TF.js</a:t>
            </a:r>
            <a:r>
              <a:rPr lang="zh-CN" altLang="en-US" dirty="0">
                <a:solidFill>
                  <a:srgbClr val="0D0D0D"/>
                </a:solidFill>
                <a:effectLst/>
              </a:rPr>
              <a:t>、</a:t>
            </a:r>
            <a:r>
              <a:rPr lang="en-US" altLang="zh-CN" dirty="0">
                <a:solidFill>
                  <a:srgbClr val="0D0D0D"/>
                </a:solidFill>
                <a:effectLst/>
              </a:rPr>
              <a:t>ORT-web</a:t>
            </a:r>
            <a:r>
              <a:rPr lang="zh-CN" altLang="en-US" dirty="0">
                <a:solidFill>
                  <a:srgbClr val="0D0D0D"/>
                </a:solidFill>
                <a:effectLst/>
              </a:rPr>
              <a:t>和预调优的</a:t>
            </a:r>
            <a:r>
              <a:rPr lang="en-US" altLang="zh-CN" dirty="0" err="1">
                <a:solidFill>
                  <a:srgbClr val="0D0D0D"/>
                </a:solidFill>
                <a:effectLst/>
              </a:rPr>
              <a:t>AutoTVM</a:t>
            </a:r>
            <a:r>
              <a:rPr lang="zh-CN" altLang="en-US" dirty="0">
                <a:solidFill>
                  <a:srgbClr val="0D0D0D"/>
                </a:solidFill>
                <a:effectLst/>
              </a:rPr>
              <a:t>。</a:t>
            </a:r>
            <a:endParaRPr lang="en-US" altLang="zh-CN" dirty="0">
              <a:effectLst/>
            </a:endParaRPr>
          </a:p>
          <a:p>
            <a:pPr marL="0" marR="0">
              <a:spcBef>
                <a:spcPts val="0"/>
              </a:spcBef>
              <a:spcAft>
                <a:spcPts val="0"/>
              </a:spcAft>
            </a:pPr>
            <a:r>
              <a:rPr lang="en-US" altLang="zh-CN" dirty="0">
                <a:effectLst/>
              </a:rPr>
              <a:t>Metrics</a:t>
            </a:r>
            <a:r>
              <a:rPr lang="zh-CN" altLang="en-US" dirty="0">
                <a:effectLst/>
              </a:rPr>
              <a:t>：执行时延</a:t>
            </a:r>
          </a:p>
          <a:p>
            <a:endParaRPr kumimoji="1" lang="en-US" altLang="zh-CN" sz="1200" b="1" dirty="0">
              <a:solidFill>
                <a:srgbClr val="C00000"/>
              </a:solidFill>
            </a:endParaRPr>
          </a:p>
        </p:txBody>
      </p:sp>
      <p:sp>
        <p:nvSpPr>
          <p:cNvPr id="4" name="灯片编号占位符 3"/>
          <p:cNvSpPr>
            <a:spLocks noGrp="1"/>
          </p:cNvSpPr>
          <p:nvPr>
            <p:ph type="sldNum" sz="quarter" idx="5"/>
          </p:nvPr>
        </p:nvSpPr>
        <p:spPr/>
        <p:txBody>
          <a:bodyPr/>
          <a:lstStyle/>
          <a:p>
            <a:fld id="{E1867718-CD55-8442-A98A-4AB47C5338C0}"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b="1" dirty="0">
                <a:solidFill>
                  <a:srgbClr val="C00000"/>
                </a:solidFill>
              </a:rPr>
              <a:t>首先看内核执行时延的性能</a:t>
            </a:r>
            <a:r>
              <a:rPr kumimoji="1" lang="zh-CN" altLang="en-US" sz="1200" b="0" dirty="0">
                <a:solidFill>
                  <a:srgbClr val="C00000"/>
                </a:solidFill>
              </a:rPr>
              <a:t>， 在</a:t>
            </a:r>
            <a:r>
              <a:rPr kumimoji="1" lang="en-US" altLang="zh-CN" sz="1200" b="0" dirty="0">
                <a:solidFill>
                  <a:srgbClr val="C00000"/>
                </a:solidFill>
              </a:rPr>
              <a:t>CPU</a:t>
            </a:r>
            <a:r>
              <a:rPr kumimoji="1" lang="zh-CN" altLang="en-US" sz="1200" b="0" dirty="0">
                <a:solidFill>
                  <a:srgbClr val="C00000"/>
                </a:solidFill>
              </a:rPr>
              <a:t>上使用</a:t>
            </a:r>
            <a:r>
              <a:rPr kumimoji="1" lang="en-US" altLang="zh-CN" sz="1200" b="0" dirty="0" err="1">
                <a:solidFill>
                  <a:srgbClr val="C00000"/>
                </a:solidFill>
              </a:rPr>
              <a:t>Wasm</a:t>
            </a:r>
            <a:r>
              <a:rPr kumimoji="1" lang="zh-CN" altLang="en-US" sz="1200" b="0" dirty="0">
                <a:solidFill>
                  <a:srgbClr val="C00000"/>
                </a:solidFill>
              </a:rPr>
              <a:t>时，</a:t>
            </a:r>
            <a:r>
              <a:rPr kumimoji="1" lang="en-US" altLang="zh-CN" sz="1200" b="0" dirty="0" err="1">
                <a:solidFill>
                  <a:srgbClr val="C00000"/>
                </a:solidFill>
              </a:rPr>
              <a:t>nn-JIT.web</a:t>
            </a:r>
            <a:r>
              <a:rPr kumimoji="1" lang="zh-CN" altLang="en-US" sz="1200" b="0" dirty="0">
                <a:solidFill>
                  <a:srgbClr val="C00000"/>
                </a:solidFill>
              </a:rPr>
              <a:t>平均速度提高了</a:t>
            </a:r>
            <a:r>
              <a:rPr kumimoji="1" lang="en-US" altLang="zh-CN" sz="1200" b="0" dirty="0">
                <a:solidFill>
                  <a:srgbClr val="C00000"/>
                </a:solidFill>
              </a:rPr>
              <a:t>42.57</a:t>
            </a:r>
            <a:r>
              <a:rPr kumimoji="1" lang="zh-CN" altLang="en-US" sz="1200" b="0" dirty="0">
                <a:solidFill>
                  <a:srgbClr val="C00000"/>
                </a:solidFill>
              </a:rPr>
              <a:t>倍；在</a:t>
            </a:r>
            <a:r>
              <a:rPr kumimoji="1" lang="en-US" altLang="zh-CN" sz="1200" b="0" dirty="0">
                <a:solidFill>
                  <a:srgbClr val="C00000"/>
                </a:solidFill>
              </a:rPr>
              <a:t>GPU</a:t>
            </a:r>
            <a:r>
              <a:rPr kumimoji="1" lang="zh-CN" altLang="en-US" sz="1200" b="0" dirty="0">
                <a:solidFill>
                  <a:srgbClr val="C00000"/>
                </a:solidFill>
              </a:rPr>
              <a:t>上使用</a:t>
            </a:r>
            <a:r>
              <a:rPr kumimoji="1" lang="en-US" altLang="zh-CN" sz="1200" b="0" dirty="0">
                <a:solidFill>
                  <a:srgbClr val="C00000"/>
                </a:solidFill>
              </a:rPr>
              <a:t>WebGPU</a:t>
            </a:r>
            <a:r>
              <a:rPr kumimoji="1" lang="zh-CN" altLang="en-US" sz="1200" b="0" dirty="0">
                <a:solidFill>
                  <a:srgbClr val="C00000"/>
                </a:solidFill>
              </a:rPr>
              <a:t>时，内核执行速度平均提高了</a:t>
            </a:r>
            <a:r>
              <a:rPr kumimoji="1" lang="en-US" altLang="zh-CN" sz="1200" b="0" dirty="0">
                <a:solidFill>
                  <a:srgbClr val="C00000"/>
                </a:solidFill>
              </a:rPr>
              <a:t>2.77</a:t>
            </a:r>
            <a:r>
              <a:rPr kumimoji="1" lang="zh-CN" altLang="en-US" sz="1200" b="0" dirty="0">
                <a:solidFill>
                  <a:srgbClr val="C00000"/>
                </a:solidFill>
              </a:rPr>
              <a:t>倍。（</a:t>
            </a:r>
            <a:r>
              <a:rPr kumimoji="1" lang="en-US" altLang="zh-CN" sz="1200" b="0" dirty="0" err="1">
                <a:solidFill>
                  <a:srgbClr val="C00000"/>
                </a:solidFill>
              </a:rPr>
              <a:t>onnx</a:t>
            </a:r>
            <a:r>
              <a:rPr kumimoji="1" lang="en-US" altLang="zh-CN" sz="1200" b="0" dirty="0">
                <a:solidFill>
                  <a:srgbClr val="C00000"/>
                </a:solidFill>
              </a:rPr>
              <a:t> runtime web</a:t>
            </a:r>
            <a:r>
              <a:rPr lang="zh-CN" altLang="en-US" b="0" i="0" dirty="0">
                <a:solidFill>
                  <a:srgbClr val="0D0D0D"/>
                </a:solidFill>
                <a:effectLst/>
                <a:latin typeface="Söhne"/>
              </a:rPr>
              <a:t>是因为</a:t>
            </a:r>
            <a:r>
              <a:rPr lang="en-US" altLang="zh-CN" b="0" i="0" dirty="0">
                <a:solidFill>
                  <a:srgbClr val="0D0D0D"/>
                </a:solidFill>
                <a:effectLst/>
                <a:latin typeface="Söhne"/>
              </a:rPr>
              <a:t>ORT-Web</a:t>
            </a:r>
            <a:r>
              <a:rPr lang="zh-CN" altLang="en-US" b="0" i="0" dirty="0">
                <a:solidFill>
                  <a:srgbClr val="0D0D0D"/>
                </a:solidFill>
                <a:effectLst/>
                <a:latin typeface="Söhne"/>
              </a:rPr>
              <a:t>不支持在</a:t>
            </a:r>
            <a:r>
              <a:rPr lang="en-US" altLang="zh-CN" b="0" i="0" dirty="0">
                <a:solidFill>
                  <a:srgbClr val="0D0D0D"/>
                </a:solidFill>
                <a:effectLst/>
                <a:latin typeface="Söhne"/>
              </a:rPr>
              <a:t>WebGPU</a:t>
            </a:r>
            <a:r>
              <a:rPr lang="zh-CN" altLang="en-US" b="0" i="0" dirty="0">
                <a:solidFill>
                  <a:srgbClr val="0D0D0D"/>
                </a:solidFill>
                <a:effectLst/>
                <a:latin typeface="Söhne"/>
              </a:rPr>
              <a:t>上运行所有测试模型中的内核，这里就没显示</a:t>
            </a:r>
            <a:r>
              <a:rPr kumimoji="1" lang="zh-CN" altLang="en-US" sz="1200" b="0" dirty="0">
                <a:solidFill>
                  <a:srgbClr val="C00000"/>
                </a:solidFill>
              </a:rPr>
              <a:t>）</a:t>
            </a:r>
            <a:endParaRPr kumimoji="1" lang="en-US" altLang="zh-CN" sz="1200" b="0" dirty="0">
              <a:solidFill>
                <a:srgbClr val="C00000"/>
              </a:solidFill>
            </a:endParaRPr>
          </a:p>
        </p:txBody>
      </p:sp>
      <p:sp>
        <p:nvSpPr>
          <p:cNvPr id="4" name="灯片编号占位符 3"/>
          <p:cNvSpPr>
            <a:spLocks noGrp="1"/>
          </p:cNvSpPr>
          <p:nvPr>
            <p:ph type="sldNum" sz="quarter" idx="5"/>
          </p:nvPr>
        </p:nvSpPr>
        <p:spPr/>
        <p:txBody>
          <a:bodyPr/>
          <a:lstStyle/>
          <a:p>
            <a:fld id="{E1867718-CD55-8442-A98A-4AB47C5338C0}" type="slidenum">
              <a:rPr lang="en-US" smtClean="0"/>
              <a:t>39</a:t>
            </a:fld>
            <a:endParaRPr lang="en-US"/>
          </a:p>
        </p:txBody>
      </p:sp>
    </p:spTree>
    <p:extLst>
      <p:ext uri="{BB962C8B-B14F-4D97-AF65-F5344CB8AC3E}">
        <p14:creationId xmlns:p14="http://schemas.microsoft.com/office/powerpoint/2010/main" val="208937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en-US" altLang="zh-CN" b="0" i="0" dirty="0">
                <a:solidFill>
                  <a:srgbClr val="1D2129"/>
                </a:solidFill>
                <a:effectLst/>
                <a:latin typeface="PingFangSC-Regular"/>
              </a:rPr>
              <a:t>Web</a:t>
            </a:r>
            <a:r>
              <a:rPr lang="zh-CN" altLang="en-US" b="0" i="0" dirty="0">
                <a:solidFill>
                  <a:srgbClr val="1D2129"/>
                </a:solidFill>
                <a:effectLst/>
                <a:latin typeface="PingFangSC-Regular"/>
              </a:rPr>
              <a:t>越来越多地成为提供</a:t>
            </a:r>
            <a:r>
              <a:rPr lang="en-US" altLang="zh-CN" b="0" i="0" dirty="0">
                <a:solidFill>
                  <a:srgbClr val="1D2129"/>
                </a:solidFill>
                <a:effectLst/>
                <a:latin typeface="PingFangSC-Regular"/>
              </a:rPr>
              <a:t>AI</a:t>
            </a:r>
            <a:r>
              <a:rPr lang="zh-CN" altLang="en-US" b="0" i="0" dirty="0">
                <a:solidFill>
                  <a:srgbClr val="1D2129"/>
                </a:solidFill>
                <a:effectLst/>
                <a:latin typeface="PingFangSC-Regular"/>
              </a:rPr>
              <a:t>服务的主要途径，如</a:t>
            </a:r>
            <a:r>
              <a:rPr lang="en-US" altLang="zh-CN" b="0" i="0" dirty="0">
                <a:solidFill>
                  <a:srgbClr val="1D2129"/>
                </a:solidFill>
                <a:effectLst/>
                <a:latin typeface="PingFangSC-Regular"/>
              </a:rPr>
              <a:t>ChatGPT</a:t>
            </a:r>
            <a:r>
              <a:rPr lang="zh-CN" altLang="en-US" b="0" i="0" dirty="0">
                <a:solidFill>
                  <a:srgbClr val="1D2129"/>
                </a:solidFill>
                <a:effectLst/>
                <a:latin typeface="PingFangSC-Regular"/>
              </a:rPr>
              <a:t>等多模态大模型，但他们都是在云上部署执行推理的。</a:t>
            </a:r>
            <a:endParaRPr lang="en-US" altLang="zh-CN" b="0" i="0" dirty="0">
              <a:solidFill>
                <a:srgbClr val="1D2129"/>
              </a:solidFill>
              <a:effectLst/>
              <a:latin typeface="PingFangSC-Regular"/>
            </a:endParaRPr>
          </a:p>
          <a:p>
            <a:pPr marL="0" marR="0">
              <a:spcBef>
                <a:spcPts val="0"/>
              </a:spcBef>
              <a:spcAft>
                <a:spcPts val="0"/>
              </a:spcAft>
            </a:pPr>
            <a:r>
              <a:rPr lang="zh-CN" altLang="en-US" b="0" i="0" dirty="0">
                <a:solidFill>
                  <a:srgbClr val="1D2129"/>
                </a:solidFill>
                <a:effectLst/>
                <a:latin typeface="PingFangSC-Regular"/>
              </a:rPr>
              <a:t>而</a:t>
            </a:r>
            <a:r>
              <a:rPr lang="en-US" altLang="zh-CN" b="0" i="0" dirty="0">
                <a:solidFill>
                  <a:srgbClr val="1D2129"/>
                </a:solidFill>
                <a:effectLst/>
                <a:latin typeface="PingFangSC-Regular"/>
              </a:rPr>
              <a:t>Web LLM</a:t>
            </a:r>
            <a:r>
              <a:rPr lang="zh-CN" altLang="en-US" b="0" i="0" dirty="0">
                <a:solidFill>
                  <a:srgbClr val="1D2129"/>
                </a:solidFill>
                <a:effectLst/>
                <a:latin typeface="PingFangSC-Regular"/>
              </a:rPr>
              <a:t>等模型是部署在浏览器上的，这种 </a:t>
            </a:r>
            <a:r>
              <a:rPr lang="en-US" altLang="zh-CN" b="0" i="0" dirty="0">
                <a:solidFill>
                  <a:srgbClr val="1D2129"/>
                </a:solidFill>
                <a:effectLst/>
                <a:latin typeface="PingFangSC-Regular"/>
              </a:rPr>
              <a:t>AI </a:t>
            </a:r>
            <a:r>
              <a:rPr lang="zh-CN" altLang="en-US" b="0" i="0" dirty="0">
                <a:solidFill>
                  <a:srgbClr val="1D2129"/>
                </a:solidFill>
                <a:effectLst/>
                <a:latin typeface="PingFangSC-Regular"/>
              </a:rPr>
              <a:t>部署的转移是由于</a:t>
            </a:r>
            <a:r>
              <a:rPr lang="en-US" altLang="zh-CN" b="0" i="0" dirty="0">
                <a:solidFill>
                  <a:srgbClr val="1D2129"/>
                </a:solidFill>
                <a:effectLst/>
                <a:latin typeface="PingFangSC-Regular"/>
              </a:rPr>
              <a:t>web</a:t>
            </a:r>
            <a:r>
              <a:rPr lang="zh-CN" altLang="en-US" b="0" i="0" dirty="0">
                <a:solidFill>
                  <a:srgbClr val="1D2129"/>
                </a:solidFill>
                <a:effectLst/>
                <a:latin typeface="PingFangSC-Regular"/>
              </a:rPr>
              <a:t>上的应用程序具有跨平台执行的特点，不需要考虑兼容性，</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应用程序可以在任何带有浏览器的设备上直接运行。</a:t>
            </a:r>
            <a:endParaRPr lang="en-US" altLang="zh-CN" b="0" i="0" dirty="0">
              <a:solidFill>
                <a:srgbClr val="1D2129"/>
              </a:solidFill>
              <a:effectLst/>
              <a:latin typeface="PingFangSC-Regular"/>
            </a:endParaRPr>
          </a:p>
          <a:p>
            <a:pPr marL="0" marR="0">
              <a:spcBef>
                <a:spcPts val="0"/>
              </a:spcBef>
              <a:spcAft>
                <a:spcPts val="0"/>
              </a:spcAft>
            </a:pPr>
            <a:r>
              <a:rPr lang="zh-CN" altLang="en-US" b="0" i="0" dirty="0">
                <a:solidFill>
                  <a:srgbClr val="1D2129"/>
                </a:solidFill>
                <a:effectLst/>
                <a:latin typeface="PingFangSC-Regular"/>
              </a:rPr>
              <a:t>同时这种转移也消除了隐私泄露的问题，节约了云端的计算资源。</a:t>
            </a:r>
            <a:endParaRPr lang="zh-CN" altLang="en-US" dirty="0">
              <a:effectLst/>
            </a:endParaRPr>
          </a:p>
        </p:txBody>
      </p:sp>
      <p:sp>
        <p:nvSpPr>
          <p:cNvPr id="4" name="灯片编号占位符 3"/>
          <p:cNvSpPr>
            <a:spLocks noGrp="1"/>
          </p:cNvSpPr>
          <p:nvPr>
            <p:ph type="sldNum" sz="quarter" idx="5"/>
          </p:nvPr>
        </p:nvSpPr>
        <p:spPr/>
        <p:txBody>
          <a:bodyPr/>
          <a:lstStyle/>
          <a:p>
            <a:fld id="{E1867718-CD55-8442-A98A-4AB47C5338C0}" type="slidenum">
              <a:rPr lang="en-US" smtClean="0"/>
              <a:t>4</a:t>
            </a:fld>
            <a:endParaRPr lang="en-US"/>
          </a:p>
        </p:txBody>
      </p:sp>
    </p:spTree>
    <p:extLst>
      <p:ext uri="{BB962C8B-B14F-4D97-AF65-F5344CB8AC3E}">
        <p14:creationId xmlns:p14="http://schemas.microsoft.com/office/powerpoint/2010/main" val="1365911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err="1">
                <a:solidFill>
                  <a:srgbClr val="1D2129"/>
                </a:solidFill>
                <a:effectLst/>
                <a:latin typeface="PingFangSC-Regular"/>
              </a:rPr>
              <a:t>nn-JIT.web</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在 </a:t>
            </a:r>
            <a:r>
              <a:rPr lang="en-US" altLang="zh-CN" b="0" i="0" dirty="0">
                <a:solidFill>
                  <a:srgbClr val="1D2129"/>
                </a:solidFill>
                <a:effectLst/>
                <a:latin typeface="PingFangSC-Regular"/>
              </a:rPr>
              <a:t>10∼32 </a:t>
            </a:r>
            <a:r>
              <a:rPr lang="zh-CN" altLang="en-US" b="0" i="0" dirty="0">
                <a:solidFill>
                  <a:srgbClr val="1D2129"/>
                </a:solidFill>
                <a:effectLst/>
                <a:latin typeface="PingFangSC-Regular"/>
              </a:rPr>
              <a:t>调整轮次后在 </a:t>
            </a:r>
            <a:r>
              <a:rPr lang="en-US" altLang="zh-CN" b="0" i="0" dirty="0" err="1">
                <a:solidFill>
                  <a:srgbClr val="1D2129"/>
                </a:solidFill>
                <a:effectLst/>
                <a:latin typeface="PingFangSC-Regular"/>
              </a:rPr>
              <a:t>Wasm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的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上获得了最佳性能，而需要 </a:t>
            </a:r>
            <a:r>
              <a:rPr lang="en-US" altLang="zh-CN" b="0" i="0" dirty="0">
                <a:solidFill>
                  <a:srgbClr val="1D2129"/>
                </a:solidFill>
                <a:effectLst/>
                <a:latin typeface="PingFangSC-Regular"/>
              </a:rPr>
              <a:t>25∼40 </a:t>
            </a:r>
            <a:r>
              <a:rPr lang="zh-CN" altLang="en-US" b="0" i="0" dirty="0">
                <a:solidFill>
                  <a:srgbClr val="1D2129"/>
                </a:solidFill>
                <a:effectLst/>
                <a:latin typeface="PingFangSC-Regular"/>
              </a:rPr>
              <a:t>轮才能在 </a:t>
            </a:r>
            <a:r>
              <a:rPr lang="en-US" altLang="zh-CN" b="0" i="0" dirty="0">
                <a:solidFill>
                  <a:srgbClr val="1D2129"/>
                </a:solidFill>
                <a:effectLst/>
                <a:latin typeface="PingFangSC-Regular"/>
              </a:rPr>
              <a:t>GPU </a:t>
            </a:r>
            <a:r>
              <a:rPr lang="zh-CN" altLang="en-US" b="0" i="0" dirty="0">
                <a:solidFill>
                  <a:srgbClr val="1D2129"/>
                </a:solidFill>
                <a:effectLst/>
                <a:latin typeface="PingFangSC-Regular"/>
              </a:rPr>
              <a:t>上实现峰值性能。最佳性能均高于当前的</a:t>
            </a:r>
            <a:r>
              <a:rPr lang="en-US" altLang="zh-CN" b="0" i="0" dirty="0">
                <a:solidFill>
                  <a:srgbClr val="1D2129"/>
                </a:solidFill>
                <a:effectLst/>
                <a:latin typeface="PingFangSC-Regular"/>
              </a:rPr>
              <a:t>one for all</a:t>
            </a:r>
            <a:r>
              <a:rPr lang="zh-CN" altLang="en-US" b="0" i="0" dirty="0">
                <a:solidFill>
                  <a:srgbClr val="1D2129"/>
                </a:solidFill>
                <a:effectLst/>
                <a:latin typeface="PingFangSC-Regular"/>
              </a:rPr>
              <a:t>的方法。调优的耗费时间也很短，每个调优轮对 </a:t>
            </a:r>
            <a:r>
              <a:rPr lang="en-US" altLang="zh-CN" b="0" i="0" dirty="0" err="1">
                <a:solidFill>
                  <a:srgbClr val="1D2129"/>
                </a:solidFill>
                <a:effectLst/>
                <a:latin typeface="PingFangSC-Regular"/>
              </a:rPr>
              <a:t>Wasm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只需要大约 </a:t>
            </a:r>
            <a:r>
              <a:rPr lang="en-US" altLang="zh-CN" b="0" i="0" dirty="0">
                <a:solidFill>
                  <a:srgbClr val="1D2129"/>
                </a:solidFill>
                <a:effectLst/>
                <a:latin typeface="PingFangSC-Regular"/>
              </a:rPr>
              <a:t>500 </a:t>
            </a:r>
            <a:r>
              <a:rPr lang="zh-CN" altLang="en-US" b="0" i="0" dirty="0">
                <a:solidFill>
                  <a:srgbClr val="1D2129"/>
                </a:solidFill>
                <a:effectLst/>
                <a:latin typeface="PingFangSC-Regular"/>
              </a:rPr>
              <a:t>毫秒，</a:t>
            </a:r>
            <a:r>
              <a:rPr lang="en-US" altLang="zh-CN" b="0" i="0" dirty="0">
                <a:solidFill>
                  <a:srgbClr val="1D2129"/>
                </a:solidFill>
                <a:effectLst/>
                <a:latin typeface="PingFangSC-Regular"/>
              </a:rPr>
              <a:t>WebGPU </a:t>
            </a:r>
            <a:r>
              <a:rPr lang="zh-CN" altLang="en-US" b="0" i="0" dirty="0">
                <a:solidFill>
                  <a:srgbClr val="1D2129"/>
                </a:solidFill>
                <a:effectLst/>
                <a:latin typeface="PingFangSC-Regular"/>
              </a:rPr>
              <a:t>需要 </a:t>
            </a:r>
            <a:r>
              <a:rPr lang="en-US" altLang="zh-CN" b="0" i="0" dirty="0">
                <a:solidFill>
                  <a:srgbClr val="1D2129"/>
                </a:solidFill>
                <a:effectLst/>
                <a:latin typeface="PingFangSC-Regular"/>
              </a:rPr>
              <a:t>100 </a:t>
            </a:r>
            <a:r>
              <a:rPr lang="zh-CN" altLang="en-US" b="0" i="0" dirty="0">
                <a:solidFill>
                  <a:srgbClr val="1D2129"/>
                </a:solidFill>
                <a:effectLst/>
                <a:latin typeface="PingFangSC-Regular"/>
              </a:rPr>
              <a:t>毫秒。</a:t>
            </a:r>
            <a:endParaRPr lang="en-US" altLang="zh-CN" b="0" i="0" dirty="0">
              <a:solidFill>
                <a:srgbClr val="1D2129"/>
              </a:solidFill>
              <a:effectLst/>
              <a:latin typeface="PingFangSC-Regular"/>
            </a:endParaRPr>
          </a:p>
          <a:p>
            <a:r>
              <a:rPr kumimoji="1" lang="zh-CN" altLang="en-US" sz="1200" b="0" i="0" dirty="0">
                <a:solidFill>
                  <a:srgbClr val="1D2129"/>
                </a:solidFill>
                <a:effectLst/>
                <a:latin typeface="PingFangSC-Regular"/>
              </a:rPr>
              <a:t>也对比了</a:t>
            </a:r>
            <a:r>
              <a:rPr kumimoji="1" lang="en-US" altLang="zh-CN" sz="1200" b="0" i="0" dirty="0">
                <a:solidFill>
                  <a:srgbClr val="1D2129"/>
                </a:solidFill>
                <a:effectLst/>
                <a:latin typeface="PingFangSC-Regular"/>
              </a:rPr>
              <a:t>one for each</a:t>
            </a:r>
            <a:r>
              <a:rPr kumimoji="1" lang="zh-CN" altLang="en-US" sz="1200" b="0" i="0" dirty="0">
                <a:solidFill>
                  <a:srgbClr val="1D2129"/>
                </a:solidFill>
                <a:effectLst/>
                <a:latin typeface="PingFangSC-Regular"/>
              </a:rPr>
              <a:t>方法，</a:t>
            </a:r>
            <a:r>
              <a:rPr lang="zh-CN" altLang="en-US" b="0" i="0" dirty="0">
                <a:solidFill>
                  <a:srgbClr val="1D2129"/>
                </a:solidFill>
                <a:effectLst/>
                <a:latin typeface="PingFangSC-Regular"/>
              </a:rPr>
              <a:t>我们使用</a:t>
            </a:r>
            <a:r>
              <a:rPr lang="en-US" altLang="zh-CN" b="0" i="0" dirty="0" err="1">
                <a:solidFill>
                  <a:srgbClr val="1D2129"/>
                </a:solidFill>
                <a:effectLst/>
                <a:latin typeface="PingFangSC-Regular"/>
              </a:rPr>
              <a:t>AutoTVM</a:t>
            </a:r>
            <a:r>
              <a:rPr lang="zh-CN" altLang="en-US" b="0" i="0" dirty="0">
                <a:solidFill>
                  <a:srgbClr val="1D2129"/>
                </a:solidFill>
                <a:effectLst/>
                <a:latin typeface="PingFangSC-Regular"/>
              </a:rPr>
              <a:t>生成内核候选，并执行</a:t>
            </a:r>
            <a:r>
              <a:rPr lang="en-US" altLang="zh-CN" b="0" i="0" dirty="0">
                <a:solidFill>
                  <a:srgbClr val="1D2129"/>
                </a:solidFill>
                <a:effectLst/>
                <a:latin typeface="PingFangSC-Regular"/>
              </a:rPr>
              <a:t>JIT</a:t>
            </a:r>
            <a:r>
              <a:rPr lang="zh-CN" altLang="en-US" b="0" i="0" dirty="0">
                <a:solidFill>
                  <a:srgbClr val="1D2129"/>
                </a:solidFill>
                <a:effectLst/>
                <a:latin typeface="PingFangSC-Regular"/>
              </a:rPr>
              <a:t>推理来实现一对一的优化内核。在</a:t>
            </a:r>
            <a:r>
              <a:rPr lang="en-US" altLang="zh-CN" b="0" i="0" dirty="0">
                <a:solidFill>
                  <a:srgbClr val="1D2129"/>
                </a:solidFill>
                <a:effectLst/>
                <a:latin typeface="PingFangSC-Regular"/>
              </a:rPr>
              <a:t>3050</a:t>
            </a:r>
            <a:r>
              <a:rPr lang="zh-CN" altLang="en-US" b="0" i="0" dirty="0">
                <a:solidFill>
                  <a:srgbClr val="1D2129"/>
                </a:solidFill>
                <a:effectLst/>
                <a:latin typeface="PingFangSC-Regular"/>
              </a:rPr>
              <a:t>上</a:t>
            </a:r>
            <a:r>
              <a:rPr lang="en-US" altLang="zh-CN" b="0" i="0" dirty="0" err="1">
                <a:solidFill>
                  <a:srgbClr val="1D2129"/>
                </a:solidFill>
                <a:effectLst/>
                <a:latin typeface="PingFangSC-Regular"/>
              </a:rPr>
              <a:t>nn-JIT.web</a:t>
            </a:r>
            <a:r>
              <a:rPr lang="zh-CN" altLang="en-US" b="0" i="0" dirty="0">
                <a:solidFill>
                  <a:srgbClr val="1D2129"/>
                </a:solidFill>
                <a:effectLst/>
                <a:latin typeface="PingFangSC-Regular"/>
              </a:rPr>
              <a:t>再</a:t>
            </a:r>
            <a:r>
              <a:rPr lang="en-US" altLang="zh-CN" b="0" i="0" dirty="0">
                <a:solidFill>
                  <a:srgbClr val="1D2129"/>
                </a:solidFill>
                <a:effectLst/>
                <a:latin typeface="PingFangSC-Regular"/>
              </a:rPr>
              <a:t>25</a:t>
            </a:r>
            <a:r>
              <a:rPr lang="zh-CN" altLang="en-US" b="0" i="0" dirty="0">
                <a:solidFill>
                  <a:srgbClr val="1D2129"/>
                </a:solidFill>
                <a:effectLst/>
                <a:latin typeface="PingFangSC-Regular"/>
              </a:rPr>
              <a:t>轮内找到最优内核，在</a:t>
            </a:r>
            <a:r>
              <a:rPr lang="en-US" altLang="zh-CN" b="0" i="0" dirty="0">
                <a:solidFill>
                  <a:srgbClr val="1D2129"/>
                </a:solidFill>
                <a:effectLst/>
                <a:latin typeface="PingFangSC-Regular"/>
              </a:rPr>
              <a:t>i7</a:t>
            </a:r>
            <a:r>
              <a:rPr lang="zh-CN" altLang="en-US" b="0" i="0" dirty="0">
                <a:solidFill>
                  <a:srgbClr val="1D2129"/>
                </a:solidFill>
                <a:effectLst/>
                <a:latin typeface="PingFangSC-Regular"/>
              </a:rPr>
              <a:t>上第八轮就找到了。性能也均</a:t>
            </a:r>
            <a:r>
              <a:rPr lang="en-US" altLang="zh-CN" b="0" i="0" dirty="0" err="1">
                <a:solidFill>
                  <a:srgbClr val="1D2129"/>
                </a:solidFill>
                <a:effectLst/>
                <a:latin typeface="PingFangSC-Regular"/>
              </a:rPr>
              <a:t>AutoTVM</a:t>
            </a:r>
            <a:r>
              <a:rPr lang="zh-CN" altLang="en-US" b="0" i="0" dirty="0">
                <a:solidFill>
                  <a:srgbClr val="1D2129"/>
                </a:solidFill>
                <a:effectLst/>
                <a:latin typeface="PingFangSC-Regular"/>
              </a:rPr>
              <a:t>。明显高于。根据完整的评估表明，</a:t>
            </a:r>
            <a:r>
              <a:rPr lang="en-US" altLang="zh-CN" b="0" i="0" dirty="0" err="1">
                <a:solidFill>
                  <a:srgbClr val="1D2129"/>
                </a:solidFill>
                <a:effectLst/>
                <a:latin typeface="PingFangSC-Regular"/>
              </a:rPr>
              <a:t>AutoTVM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将需要 </a:t>
            </a:r>
            <a:r>
              <a:rPr lang="en-US" altLang="zh-CN" b="0" i="0" dirty="0">
                <a:solidFill>
                  <a:srgbClr val="1D2129"/>
                </a:solidFill>
                <a:effectLst/>
                <a:latin typeface="PingFangSC-Regular"/>
              </a:rPr>
              <a:t>1106 </a:t>
            </a:r>
            <a:r>
              <a:rPr lang="zh-CN" altLang="en-US" b="0" i="0" dirty="0">
                <a:solidFill>
                  <a:srgbClr val="1D2129"/>
                </a:solidFill>
                <a:effectLst/>
                <a:latin typeface="PingFangSC-Regular"/>
              </a:rPr>
              <a:t>个额外的调整轮次才能达到最佳性能。</a:t>
            </a:r>
            <a:endParaRPr kumimoji="1" lang="en-US" altLang="zh-CN" sz="1200" b="1" dirty="0">
              <a:solidFill>
                <a:srgbClr val="C00000"/>
              </a:solidFill>
            </a:endParaRPr>
          </a:p>
        </p:txBody>
      </p:sp>
      <p:sp>
        <p:nvSpPr>
          <p:cNvPr id="4" name="灯片编号占位符 3"/>
          <p:cNvSpPr>
            <a:spLocks noGrp="1"/>
          </p:cNvSpPr>
          <p:nvPr>
            <p:ph type="sldNum" sz="quarter" idx="5"/>
          </p:nvPr>
        </p:nvSpPr>
        <p:spPr/>
        <p:txBody>
          <a:bodyPr/>
          <a:lstStyle/>
          <a:p>
            <a:fld id="{E1867718-CD55-8442-A98A-4AB47C5338C0}" type="slidenum">
              <a:rPr lang="en-US" smtClean="0"/>
              <a:t>40</a:t>
            </a:fld>
            <a:endParaRPr lang="en-US"/>
          </a:p>
        </p:txBody>
      </p:sp>
    </p:spTree>
    <p:extLst>
      <p:ext uri="{BB962C8B-B14F-4D97-AF65-F5344CB8AC3E}">
        <p14:creationId xmlns:p14="http://schemas.microsoft.com/office/powerpoint/2010/main" val="233886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err="1">
                <a:solidFill>
                  <a:srgbClr val="1D2129"/>
                </a:solidFill>
                <a:effectLst/>
                <a:latin typeface="PingFangSC-Regular"/>
              </a:rPr>
              <a:t>nn-JIT.web</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在 </a:t>
            </a:r>
            <a:r>
              <a:rPr lang="en-US" altLang="zh-CN" b="0" i="0" dirty="0">
                <a:solidFill>
                  <a:srgbClr val="1D2129"/>
                </a:solidFill>
                <a:effectLst/>
                <a:latin typeface="PingFangSC-Regular"/>
              </a:rPr>
              <a:t>10∼32 </a:t>
            </a:r>
            <a:r>
              <a:rPr lang="zh-CN" altLang="en-US" b="0" i="0" dirty="0">
                <a:solidFill>
                  <a:srgbClr val="1D2129"/>
                </a:solidFill>
                <a:effectLst/>
                <a:latin typeface="PingFangSC-Regular"/>
              </a:rPr>
              <a:t>调整轮次后在 </a:t>
            </a:r>
            <a:r>
              <a:rPr lang="en-US" altLang="zh-CN" b="0" i="0" dirty="0" err="1">
                <a:solidFill>
                  <a:srgbClr val="1D2129"/>
                </a:solidFill>
                <a:effectLst/>
                <a:latin typeface="PingFangSC-Regular"/>
              </a:rPr>
              <a:t>Wasm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的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上获得了最佳性能，而需要 </a:t>
            </a:r>
            <a:r>
              <a:rPr lang="en-US" altLang="zh-CN" b="0" i="0" dirty="0">
                <a:solidFill>
                  <a:srgbClr val="1D2129"/>
                </a:solidFill>
                <a:effectLst/>
                <a:latin typeface="PingFangSC-Regular"/>
              </a:rPr>
              <a:t>25∼40 </a:t>
            </a:r>
            <a:r>
              <a:rPr lang="zh-CN" altLang="en-US" b="0" i="0" dirty="0">
                <a:solidFill>
                  <a:srgbClr val="1D2129"/>
                </a:solidFill>
                <a:effectLst/>
                <a:latin typeface="PingFangSC-Regular"/>
              </a:rPr>
              <a:t>轮才能在 </a:t>
            </a:r>
            <a:r>
              <a:rPr lang="en-US" altLang="zh-CN" b="0" i="0" dirty="0">
                <a:solidFill>
                  <a:srgbClr val="1D2129"/>
                </a:solidFill>
                <a:effectLst/>
                <a:latin typeface="PingFangSC-Regular"/>
              </a:rPr>
              <a:t>GPU </a:t>
            </a:r>
            <a:r>
              <a:rPr lang="zh-CN" altLang="en-US" b="0" i="0" dirty="0">
                <a:solidFill>
                  <a:srgbClr val="1D2129"/>
                </a:solidFill>
                <a:effectLst/>
                <a:latin typeface="PingFangSC-Regular"/>
              </a:rPr>
              <a:t>上实现峰值性能。最佳性能均高于当前的</a:t>
            </a:r>
            <a:r>
              <a:rPr lang="en-US" altLang="zh-CN" b="0" i="0" dirty="0">
                <a:solidFill>
                  <a:srgbClr val="1D2129"/>
                </a:solidFill>
                <a:effectLst/>
                <a:latin typeface="PingFangSC-Regular"/>
              </a:rPr>
              <a:t>one for all</a:t>
            </a:r>
            <a:r>
              <a:rPr lang="zh-CN" altLang="en-US" b="0" i="0" dirty="0">
                <a:solidFill>
                  <a:srgbClr val="1D2129"/>
                </a:solidFill>
                <a:effectLst/>
                <a:latin typeface="PingFangSC-Regular"/>
              </a:rPr>
              <a:t>的方法。调优的耗费时间也很短，每个调优轮对 </a:t>
            </a:r>
            <a:r>
              <a:rPr lang="en-US" altLang="zh-CN" b="0" i="0" dirty="0" err="1">
                <a:solidFill>
                  <a:srgbClr val="1D2129"/>
                </a:solidFill>
                <a:effectLst/>
                <a:latin typeface="PingFangSC-Regular"/>
              </a:rPr>
              <a:t>Wasm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只需要大约 </a:t>
            </a:r>
            <a:r>
              <a:rPr lang="en-US" altLang="zh-CN" b="0" i="0" dirty="0">
                <a:solidFill>
                  <a:srgbClr val="1D2129"/>
                </a:solidFill>
                <a:effectLst/>
                <a:latin typeface="PingFangSC-Regular"/>
              </a:rPr>
              <a:t>500 </a:t>
            </a:r>
            <a:r>
              <a:rPr lang="zh-CN" altLang="en-US" b="0" i="0" dirty="0">
                <a:solidFill>
                  <a:srgbClr val="1D2129"/>
                </a:solidFill>
                <a:effectLst/>
                <a:latin typeface="PingFangSC-Regular"/>
              </a:rPr>
              <a:t>毫秒，</a:t>
            </a:r>
            <a:r>
              <a:rPr lang="en-US" altLang="zh-CN" b="0" i="0" dirty="0">
                <a:solidFill>
                  <a:srgbClr val="1D2129"/>
                </a:solidFill>
                <a:effectLst/>
                <a:latin typeface="PingFangSC-Regular"/>
              </a:rPr>
              <a:t>WebGPU </a:t>
            </a:r>
            <a:r>
              <a:rPr lang="zh-CN" altLang="en-US" b="0" i="0" dirty="0">
                <a:solidFill>
                  <a:srgbClr val="1D2129"/>
                </a:solidFill>
                <a:effectLst/>
                <a:latin typeface="PingFangSC-Regular"/>
              </a:rPr>
              <a:t>需要 </a:t>
            </a:r>
            <a:r>
              <a:rPr lang="en-US" altLang="zh-CN" b="0" i="0" dirty="0">
                <a:solidFill>
                  <a:srgbClr val="1D2129"/>
                </a:solidFill>
                <a:effectLst/>
                <a:latin typeface="PingFangSC-Regular"/>
              </a:rPr>
              <a:t>100 </a:t>
            </a:r>
            <a:r>
              <a:rPr lang="zh-CN" altLang="en-US" b="0" i="0" dirty="0">
                <a:solidFill>
                  <a:srgbClr val="1D2129"/>
                </a:solidFill>
                <a:effectLst/>
                <a:latin typeface="PingFangSC-Regular"/>
              </a:rPr>
              <a:t>毫秒。</a:t>
            </a:r>
            <a:endParaRPr lang="en-US" altLang="zh-CN" b="0" i="0" dirty="0">
              <a:solidFill>
                <a:srgbClr val="1D2129"/>
              </a:solidFill>
              <a:effectLst/>
              <a:latin typeface="PingFangSC-Regular"/>
            </a:endParaRPr>
          </a:p>
          <a:p>
            <a:r>
              <a:rPr kumimoji="1" lang="zh-CN" altLang="en-US" sz="1200" b="0" i="0" dirty="0">
                <a:solidFill>
                  <a:srgbClr val="1D2129"/>
                </a:solidFill>
                <a:effectLst/>
                <a:latin typeface="PingFangSC-Regular"/>
              </a:rPr>
              <a:t>也对比了</a:t>
            </a:r>
            <a:r>
              <a:rPr kumimoji="1" lang="en-US" altLang="zh-CN" sz="1200" b="0" i="0" dirty="0">
                <a:solidFill>
                  <a:srgbClr val="1D2129"/>
                </a:solidFill>
                <a:effectLst/>
                <a:latin typeface="PingFangSC-Regular"/>
              </a:rPr>
              <a:t>one for each</a:t>
            </a:r>
            <a:r>
              <a:rPr kumimoji="1" lang="zh-CN" altLang="en-US" sz="1200" b="0" i="0" dirty="0">
                <a:solidFill>
                  <a:srgbClr val="1D2129"/>
                </a:solidFill>
                <a:effectLst/>
                <a:latin typeface="PingFangSC-Regular"/>
              </a:rPr>
              <a:t>方法，</a:t>
            </a:r>
            <a:r>
              <a:rPr lang="zh-CN" altLang="en-US" b="0" i="0" dirty="0">
                <a:solidFill>
                  <a:srgbClr val="1D2129"/>
                </a:solidFill>
                <a:effectLst/>
                <a:latin typeface="PingFangSC-Regular"/>
              </a:rPr>
              <a:t>我们使用</a:t>
            </a:r>
            <a:r>
              <a:rPr lang="en-US" altLang="zh-CN" b="0" i="0" dirty="0" err="1">
                <a:solidFill>
                  <a:srgbClr val="1D2129"/>
                </a:solidFill>
                <a:effectLst/>
                <a:latin typeface="PingFangSC-Regular"/>
              </a:rPr>
              <a:t>AutoTVM</a:t>
            </a:r>
            <a:r>
              <a:rPr lang="zh-CN" altLang="en-US" b="0" i="0" dirty="0">
                <a:solidFill>
                  <a:srgbClr val="1D2129"/>
                </a:solidFill>
                <a:effectLst/>
                <a:latin typeface="PingFangSC-Regular"/>
              </a:rPr>
              <a:t>生成内核候选，并执行</a:t>
            </a:r>
            <a:r>
              <a:rPr lang="en-US" altLang="zh-CN" b="0" i="0" dirty="0">
                <a:solidFill>
                  <a:srgbClr val="1D2129"/>
                </a:solidFill>
                <a:effectLst/>
                <a:latin typeface="PingFangSC-Regular"/>
              </a:rPr>
              <a:t>JIT</a:t>
            </a:r>
            <a:r>
              <a:rPr lang="zh-CN" altLang="en-US" b="0" i="0" dirty="0">
                <a:solidFill>
                  <a:srgbClr val="1D2129"/>
                </a:solidFill>
                <a:effectLst/>
                <a:latin typeface="PingFangSC-Regular"/>
              </a:rPr>
              <a:t>推理来实现一对一的优化内核。在</a:t>
            </a:r>
            <a:r>
              <a:rPr lang="en-US" altLang="zh-CN" b="0" i="0" dirty="0">
                <a:solidFill>
                  <a:srgbClr val="1D2129"/>
                </a:solidFill>
                <a:effectLst/>
                <a:latin typeface="PingFangSC-Regular"/>
              </a:rPr>
              <a:t>3050</a:t>
            </a:r>
            <a:r>
              <a:rPr lang="zh-CN" altLang="en-US" b="0" i="0" dirty="0">
                <a:solidFill>
                  <a:srgbClr val="1D2129"/>
                </a:solidFill>
                <a:effectLst/>
                <a:latin typeface="PingFangSC-Regular"/>
              </a:rPr>
              <a:t>上</a:t>
            </a:r>
            <a:r>
              <a:rPr lang="en-US" altLang="zh-CN" b="0" i="0" dirty="0" err="1">
                <a:solidFill>
                  <a:srgbClr val="1D2129"/>
                </a:solidFill>
                <a:effectLst/>
                <a:latin typeface="PingFangSC-Regular"/>
              </a:rPr>
              <a:t>nn-JIT.web</a:t>
            </a:r>
            <a:r>
              <a:rPr lang="zh-CN" altLang="en-US" b="0" i="0" dirty="0">
                <a:solidFill>
                  <a:srgbClr val="1D2129"/>
                </a:solidFill>
                <a:effectLst/>
                <a:latin typeface="PingFangSC-Regular"/>
              </a:rPr>
              <a:t>再</a:t>
            </a:r>
            <a:r>
              <a:rPr lang="en-US" altLang="zh-CN" b="0" i="0" dirty="0">
                <a:solidFill>
                  <a:srgbClr val="1D2129"/>
                </a:solidFill>
                <a:effectLst/>
                <a:latin typeface="PingFangSC-Regular"/>
              </a:rPr>
              <a:t>25</a:t>
            </a:r>
            <a:r>
              <a:rPr lang="zh-CN" altLang="en-US" b="0" i="0" dirty="0">
                <a:solidFill>
                  <a:srgbClr val="1D2129"/>
                </a:solidFill>
                <a:effectLst/>
                <a:latin typeface="PingFangSC-Regular"/>
              </a:rPr>
              <a:t>轮内找到最优内核，在</a:t>
            </a:r>
            <a:r>
              <a:rPr lang="en-US" altLang="zh-CN" b="0" i="0" dirty="0">
                <a:solidFill>
                  <a:srgbClr val="1D2129"/>
                </a:solidFill>
                <a:effectLst/>
                <a:latin typeface="PingFangSC-Regular"/>
              </a:rPr>
              <a:t>i7</a:t>
            </a:r>
            <a:r>
              <a:rPr lang="zh-CN" altLang="en-US" b="0" i="0" dirty="0">
                <a:solidFill>
                  <a:srgbClr val="1D2129"/>
                </a:solidFill>
                <a:effectLst/>
                <a:latin typeface="PingFangSC-Regular"/>
              </a:rPr>
              <a:t>上第八轮就找到了。性能也均</a:t>
            </a:r>
            <a:r>
              <a:rPr lang="en-US" altLang="zh-CN" b="0" i="0" dirty="0" err="1">
                <a:solidFill>
                  <a:srgbClr val="1D2129"/>
                </a:solidFill>
                <a:effectLst/>
                <a:latin typeface="PingFangSC-Regular"/>
              </a:rPr>
              <a:t>AutoTVM</a:t>
            </a:r>
            <a:r>
              <a:rPr lang="zh-CN" altLang="en-US" b="0" i="0" dirty="0">
                <a:solidFill>
                  <a:srgbClr val="1D2129"/>
                </a:solidFill>
                <a:effectLst/>
                <a:latin typeface="PingFangSC-Regular"/>
              </a:rPr>
              <a:t>。明显高于。根据完整的评估表明，</a:t>
            </a:r>
            <a:r>
              <a:rPr lang="en-US" altLang="zh-CN" b="0" i="0" dirty="0" err="1">
                <a:solidFill>
                  <a:srgbClr val="1D2129"/>
                </a:solidFill>
                <a:effectLst/>
                <a:latin typeface="PingFangSC-Regular"/>
              </a:rPr>
              <a:t>AutoTVM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将需要 </a:t>
            </a:r>
            <a:r>
              <a:rPr lang="en-US" altLang="zh-CN" b="0" i="0" dirty="0">
                <a:solidFill>
                  <a:srgbClr val="1D2129"/>
                </a:solidFill>
                <a:effectLst/>
                <a:latin typeface="PingFangSC-Regular"/>
              </a:rPr>
              <a:t>1106 </a:t>
            </a:r>
            <a:r>
              <a:rPr lang="zh-CN" altLang="en-US" b="0" i="0" dirty="0">
                <a:solidFill>
                  <a:srgbClr val="1D2129"/>
                </a:solidFill>
                <a:effectLst/>
                <a:latin typeface="PingFangSC-Regular"/>
              </a:rPr>
              <a:t>个额外的调整轮次才能达到最佳性能。</a:t>
            </a:r>
            <a:endParaRPr kumimoji="1" lang="en-US" altLang="zh-CN" sz="1200" b="1" dirty="0">
              <a:solidFill>
                <a:srgbClr val="C00000"/>
              </a:solidFill>
            </a:endParaRPr>
          </a:p>
        </p:txBody>
      </p:sp>
      <p:sp>
        <p:nvSpPr>
          <p:cNvPr id="4" name="灯片编号占位符 3"/>
          <p:cNvSpPr>
            <a:spLocks noGrp="1"/>
          </p:cNvSpPr>
          <p:nvPr>
            <p:ph type="sldNum" sz="quarter" idx="5"/>
          </p:nvPr>
        </p:nvSpPr>
        <p:spPr/>
        <p:txBody>
          <a:bodyPr/>
          <a:lstStyle/>
          <a:p>
            <a:fld id="{E1867718-CD55-8442-A98A-4AB47C5338C0}" type="slidenum">
              <a:rPr lang="en-US" smtClean="0"/>
              <a:t>41</a:t>
            </a:fld>
            <a:endParaRPr lang="en-US"/>
          </a:p>
        </p:txBody>
      </p:sp>
    </p:spTree>
    <p:extLst>
      <p:ext uri="{BB962C8B-B14F-4D97-AF65-F5344CB8AC3E}">
        <p14:creationId xmlns:p14="http://schemas.microsoft.com/office/powerpoint/2010/main" val="1890330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err="1">
                <a:solidFill>
                  <a:srgbClr val="1D2129"/>
                </a:solidFill>
                <a:effectLst/>
                <a:latin typeface="PingFangSC-Regular"/>
              </a:rPr>
              <a:t>nn-JIT.web</a:t>
            </a:r>
            <a:r>
              <a:rPr lang="zh-CN" altLang="en-US" b="0" i="0" dirty="0">
                <a:solidFill>
                  <a:srgbClr val="1D2129"/>
                </a:solidFill>
                <a:effectLst/>
                <a:latin typeface="PingFangSC-Regular"/>
              </a:rPr>
              <a:t>在测试模型上的平均加速比分别为</a:t>
            </a:r>
            <a:r>
              <a:rPr lang="en-US" altLang="zh-CN" b="0" i="0" dirty="0">
                <a:solidFill>
                  <a:srgbClr val="1D2129"/>
                </a:solidFill>
                <a:effectLst/>
                <a:latin typeface="PingFangSC-Regular"/>
              </a:rPr>
              <a:t>3.13×</a:t>
            </a:r>
            <a:r>
              <a:rPr lang="zh-CN" altLang="en-US" b="0" i="0" dirty="0">
                <a:solidFill>
                  <a:srgbClr val="1D2129"/>
                </a:solidFill>
                <a:effectLst/>
                <a:latin typeface="PingFangSC-Regular"/>
              </a:rPr>
              <a:t>和</a:t>
            </a:r>
            <a:r>
              <a:rPr lang="en-US" altLang="zh-CN" b="0" i="0" dirty="0">
                <a:solidFill>
                  <a:srgbClr val="1D2129"/>
                </a:solidFill>
                <a:effectLst/>
                <a:latin typeface="PingFangSC-Regular"/>
              </a:rPr>
              <a:t>1.36</a:t>
            </a:r>
            <a:r>
              <a:rPr lang="zh-CN" altLang="en-US" b="0" i="0" dirty="0">
                <a:solidFill>
                  <a:srgbClr val="1D2129"/>
                </a:solidFill>
                <a:effectLst/>
                <a:latin typeface="PingFangSC-Regular"/>
              </a:rPr>
              <a:t>倍。在</a:t>
            </a:r>
            <a:r>
              <a:rPr lang="en-US" altLang="zh-CN" b="0" i="0" dirty="0">
                <a:solidFill>
                  <a:srgbClr val="1D2129"/>
                </a:solidFill>
                <a:effectLst/>
                <a:latin typeface="PingFangSC-Regular"/>
              </a:rPr>
              <a:t>AMD 5800H CPU</a:t>
            </a:r>
            <a:r>
              <a:rPr lang="zh-CN" altLang="en-US" b="0" i="0" dirty="0">
                <a:solidFill>
                  <a:srgbClr val="1D2129"/>
                </a:solidFill>
                <a:effectLst/>
                <a:latin typeface="PingFangSC-Regular"/>
              </a:rPr>
              <a:t>上，与</a:t>
            </a:r>
            <a:r>
              <a:rPr lang="en-US" altLang="zh-CN" b="0" i="0" dirty="0">
                <a:solidFill>
                  <a:srgbClr val="1D2129"/>
                </a:solidFill>
                <a:effectLst/>
                <a:latin typeface="PingFangSC-Regular"/>
              </a:rPr>
              <a:t>TF.js</a:t>
            </a:r>
            <a:r>
              <a:rPr lang="zh-CN" altLang="en-US" b="0" i="0" dirty="0">
                <a:solidFill>
                  <a:srgbClr val="1D2129"/>
                </a:solidFill>
                <a:effectLst/>
                <a:latin typeface="PingFangSC-Regular"/>
              </a:rPr>
              <a:t>相比，</a:t>
            </a:r>
            <a:r>
              <a:rPr lang="en-US" altLang="zh-CN" b="0" i="0" dirty="0" err="1">
                <a:solidFill>
                  <a:srgbClr val="1D2129"/>
                </a:solidFill>
                <a:effectLst/>
                <a:latin typeface="PingFangSC-Regular"/>
              </a:rPr>
              <a:t>nn-JIT.web</a:t>
            </a:r>
            <a:r>
              <a:rPr lang="zh-CN" altLang="en-US" b="0" i="0" dirty="0">
                <a:solidFill>
                  <a:srgbClr val="1D2129"/>
                </a:solidFill>
                <a:effectLst/>
                <a:latin typeface="PingFangSC-Regular"/>
              </a:rPr>
              <a:t>在</a:t>
            </a:r>
            <a:r>
              <a:rPr lang="en-US" altLang="zh-CN" b="0" i="0" dirty="0">
                <a:solidFill>
                  <a:srgbClr val="1D2129"/>
                </a:solidFill>
                <a:effectLst/>
                <a:latin typeface="PingFangSC-Regular"/>
              </a:rPr>
              <a:t>M3</a:t>
            </a:r>
            <a:r>
              <a:rPr lang="zh-CN" altLang="en-US" b="0" i="0" dirty="0">
                <a:solidFill>
                  <a:srgbClr val="1D2129"/>
                </a:solidFill>
                <a:effectLst/>
                <a:latin typeface="PingFangSC-Regular"/>
              </a:rPr>
              <a:t>上提高可达</a:t>
            </a:r>
            <a:r>
              <a:rPr lang="en-US" altLang="zh-CN" b="0" i="0" dirty="0">
                <a:solidFill>
                  <a:srgbClr val="1D2129"/>
                </a:solidFill>
                <a:effectLst/>
                <a:latin typeface="PingFangSC-Regular"/>
              </a:rPr>
              <a:t>8.27</a:t>
            </a:r>
            <a:r>
              <a:rPr lang="zh-CN" altLang="en-US" b="0" i="0" dirty="0">
                <a:solidFill>
                  <a:srgbClr val="1D2129"/>
                </a:solidFill>
                <a:effectLst/>
                <a:latin typeface="PingFangSC-Regular"/>
              </a:rPr>
              <a:t>倍，在</a:t>
            </a:r>
            <a:r>
              <a:rPr lang="en-US" altLang="zh-CN" b="0" i="0" dirty="0">
                <a:solidFill>
                  <a:srgbClr val="1D2129"/>
                </a:solidFill>
                <a:effectLst/>
                <a:latin typeface="PingFangSC-Regular"/>
              </a:rPr>
              <a:t>Intel I9</a:t>
            </a:r>
            <a:r>
              <a:rPr lang="zh-CN" altLang="en-US" b="0" i="0" dirty="0">
                <a:solidFill>
                  <a:srgbClr val="1D2129"/>
                </a:solidFill>
                <a:effectLst/>
                <a:latin typeface="PingFangSC-Regular"/>
              </a:rPr>
              <a:t>上也有</a:t>
            </a:r>
            <a:r>
              <a:rPr lang="en-US" altLang="zh-CN" b="0" i="0" dirty="0">
                <a:solidFill>
                  <a:srgbClr val="1D2129"/>
                </a:solidFill>
                <a:effectLst/>
                <a:latin typeface="PingFangSC-Regular"/>
              </a:rPr>
              <a:t>5.64×</a:t>
            </a:r>
            <a:r>
              <a:rPr lang="zh-CN" altLang="en-US" b="0" i="0" dirty="0">
                <a:solidFill>
                  <a:srgbClr val="1D2129"/>
                </a:solidFill>
                <a:effectLst/>
                <a:latin typeface="PingFangSC-Regular"/>
              </a:rPr>
              <a:t>。（由于 </a:t>
            </a:r>
            <a:r>
              <a:rPr lang="en-US" altLang="zh-CN" b="0" i="0" dirty="0">
                <a:solidFill>
                  <a:srgbClr val="1D2129"/>
                </a:solidFill>
                <a:effectLst/>
                <a:latin typeface="PingFangSC-Regular"/>
              </a:rPr>
              <a:t>TF.js </a:t>
            </a:r>
            <a:r>
              <a:rPr lang="zh-CN" altLang="en-US" b="0" i="0" dirty="0">
                <a:solidFill>
                  <a:srgbClr val="1D2129"/>
                </a:solidFill>
                <a:effectLst/>
                <a:latin typeface="PingFangSC-Regular"/>
              </a:rPr>
              <a:t>和 </a:t>
            </a:r>
            <a:r>
              <a:rPr lang="en-US" altLang="zh-CN" b="0" i="0" dirty="0">
                <a:solidFill>
                  <a:srgbClr val="1D2129"/>
                </a:solidFill>
                <a:effectLst/>
                <a:latin typeface="PingFangSC-Regular"/>
              </a:rPr>
              <a:t>ORT-Web </a:t>
            </a:r>
            <a:r>
              <a:rPr lang="zh-CN" altLang="en-US" b="0" i="0" dirty="0">
                <a:solidFill>
                  <a:srgbClr val="1D2129"/>
                </a:solidFill>
                <a:effectLst/>
                <a:latin typeface="PingFangSC-Regular"/>
              </a:rPr>
              <a:t>无法支持使用 </a:t>
            </a:r>
            <a:r>
              <a:rPr lang="en-US" altLang="zh-CN" b="0" i="0" dirty="0">
                <a:solidFill>
                  <a:srgbClr val="1D2129"/>
                </a:solidFill>
                <a:effectLst/>
                <a:latin typeface="PingFangSC-Regular"/>
              </a:rPr>
              <a:t>WebGPU </a:t>
            </a:r>
            <a:r>
              <a:rPr lang="zh-CN" altLang="en-US" b="0" i="0" dirty="0">
                <a:solidFill>
                  <a:srgbClr val="1D2129"/>
                </a:solidFill>
                <a:effectLst/>
                <a:latin typeface="PingFangSC-Regular"/>
              </a:rPr>
              <a:t>测试模型中的所有内核，我们不报告它们的模型延迟。）</a:t>
            </a:r>
            <a:endParaRPr lang="en-US" altLang="zh-CN" b="0" i="0" dirty="0">
              <a:solidFill>
                <a:srgbClr val="1D2129"/>
              </a:solidFill>
              <a:effectLst/>
              <a:latin typeface="PingFangSC-Regular"/>
            </a:endParaRPr>
          </a:p>
          <a:p>
            <a:r>
              <a:rPr lang="zh-CN" altLang="en-US" b="0" i="0" dirty="0">
                <a:solidFill>
                  <a:srgbClr val="0D0D0D"/>
                </a:solidFill>
                <a:effectLst/>
                <a:latin typeface="Söhne"/>
              </a:rPr>
              <a:t>一个模型由多个内核组成，每个都可能需要不同的优化策略，搜索的时间长一些，但是性能提高仍然是有效的。</a:t>
            </a:r>
            <a:endParaRPr kumimoji="1" lang="en-US" altLang="zh-CN" sz="1200" b="1" dirty="0">
              <a:solidFill>
                <a:srgbClr val="C00000"/>
              </a:solidFill>
            </a:endParaRPr>
          </a:p>
        </p:txBody>
      </p:sp>
      <p:sp>
        <p:nvSpPr>
          <p:cNvPr id="4" name="灯片编号占位符 3"/>
          <p:cNvSpPr>
            <a:spLocks noGrp="1"/>
          </p:cNvSpPr>
          <p:nvPr>
            <p:ph type="sldNum" sz="quarter" idx="5"/>
          </p:nvPr>
        </p:nvSpPr>
        <p:spPr/>
        <p:txBody>
          <a:bodyPr/>
          <a:lstStyle/>
          <a:p>
            <a:fld id="{E1867718-CD55-8442-A98A-4AB47C5338C0}" type="slidenum">
              <a:rPr lang="en-US" smtClean="0"/>
              <a:t>42</a:t>
            </a:fld>
            <a:endParaRPr lang="en-US"/>
          </a:p>
        </p:txBody>
      </p:sp>
    </p:spTree>
    <p:extLst>
      <p:ext uri="{BB962C8B-B14F-4D97-AF65-F5344CB8AC3E}">
        <p14:creationId xmlns:p14="http://schemas.microsoft.com/office/powerpoint/2010/main" val="252254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7C600-0CD4-C056-9845-D11FFD730AE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77F873-AA3C-B156-FCA0-C44C5E3BFD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3428373-E8B8-030D-B12B-9890B5E110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rgbClr val="C00000"/>
                </a:solidFill>
              </a:rPr>
              <a:t>接下来分析了设计组件的作用，以</a:t>
            </a:r>
            <a:r>
              <a:rPr lang="en-US" altLang="zh-CN" b="0" dirty="0" err="1"/>
              <a:t>AutoTVM</a:t>
            </a:r>
            <a:r>
              <a:rPr kumimoji="0" lang="zh-CN" altLang="en-US" sz="1200" b="0" dirty="0">
                <a:solidFill>
                  <a:schemeClr val="tx1"/>
                </a:solidFill>
              </a:rPr>
              <a:t>为</a:t>
            </a:r>
            <a:r>
              <a:rPr kumimoji="0" lang="en-US" altLang="zh-CN" sz="1200" b="0" dirty="0">
                <a:solidFill>
                  <a:schemeClr val="tx1"/>
                </a:solidFill>
              </a:rPr>
              <a:t>baseline</a:t>
            </a:r>
            <a:r>
              <a:rPr kumimoji="0" lang="zh-CN" altLang="en-US" sz="1200" b="1" dirty="0">
                <a:solidFill>
                  <a:schemeClr val="tx1"/>
                </a:solidFill>
              </a:rPr>
              <a:t>，</a:t>
            </a:r>
            <a:r>
              <a:rPr kumimoji="1" lang="zh-CN" altLang="en-US" sz="1200" b="0" dirty="0">
                <a:solidFill>
                  <a:srgbClr val="C00000"/>
                </a:solidFill>
              </a:rPr>
              <a:t>分析了</a:t>
            </a:r>
            <a:r>
              <a:rPr kumimoji="1" lang="en-US" altLang="zh-CN" sz="1200" b="0" dirty="0" err="1">
                <a:solidFill>
                  <a:srgbClr val="C00000"/>
                </a:solidFill>
              </a:rPr>
              <a:t>WasmIR</a:t>
            </a:r>
            <a:r>
              <a:rPr kumimoji="1" lang="zh-CN" altLang="en-US" sz="1200" b="0" dirty="0">
                <a:solidFill>
                  <a:srgbClr val="C00000"/>
                </a:solidFill>
              </a:rPr>
              <a:t>三个指令优化的效果，加速了编译，同时保持了较低的推理时延。</a:t>
            </a:r>
            <a:endParaRPr kumimoji="1" lang="en-US" altLang="zh-CN" sz="1200" b="0" dirty="0">
              <a:solidFill>
                <a:srgbClr val="C00000"/>
              </a:solidFill>
            </a:endParaRPr>
          </a:p>
        </p:txBody>
      </p:sp>
      <p:sp>
        <p:nvSpPr>
          <p:cNvPr id="4" name="灯片编号占位符 3">
            <a:extLst>
              <a:ext uri="{FF2B5EF4-FFF2-40B4-BE49-F238E27FC236}">
                <a16:creationId xmlns:a16="http://schemas.microsoft.com/office/drawing/2014/main" id="{8EEFCF3E-A7F3-28EA-7A55-54610C1CDAF6}"/>
              </a:ext>
            </a:extLst>
          </p:cNvPr>
          <p:cNvSpPr>
            <a:spLocks noGrp="1"/>
          </p:cNvSpPr>
          <p:nvPr>
            <p:ph type="sldNum" sz="quarter" idx="5"/>
          </p:nvPr>
        </p:nvSpPr>
        <p:spPr/>
        <p:txBody>
          <a:bodyPr/>
          <a:lstStyle/>
          <a:p>
            <a:fld id="{E1867718-CD55-8442-A98A-4AB47C5338C0}" type="slidenum">
              <a:rPr lang="en-US" smtClean="0"/>
              <a:t>43</a:t>
            </a:fld>
            <a:endParaRPr lang="en-US"/>
          </a:p>
        </p:txBody>
      </p:sp>
    </p:spTree>
    <p:extLst>
      <p:ext uri="{BB962C8B-B14F-4D97-AF65-F5344CB8AC3E}">
        <p14:creationId xmlns:p14="http://schemas.microsoft.com/office/powerpoint/2010/main" val="2560526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B108B-CBBC-AEB8-CF22-EA45220DCA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A00686-6377-32B9-96BD-C32162B9D30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C0585EB-C735-C097-3FE8-AC88173D1AD6}"/>
              </a:ext>
            </a:extLst>
          </p:cNvPr>
          <p:cNvSpPr>
            <a:spLocks noGrp="1"/>
          </p:cNvSpPr>
          <p:nvPr>
            <p:ph type="body" idx="1"/>
          </p:nvPr>
        </p:nvSpPr>
        <p:spPr/>
        <p:txBody>
          <a:bodyPr/>
          <a:lstStyle/>
          <a:p>
            <a:r>
              <a:rPr kumimoji="1" lang="zh-CN" altLang="en-US" sz="1200" b="0" dirty="0">
                <a:solidFill>
                  <a:srgbClr val="C00000"/>
                </a:solidFill>
              </a:rPr>
              <a:t>接下来分析了内核优化空间到底减少了什么程度，</a:t>
            </a:r>
            <a:r>
              <a:rPr lang="zh-CN" altLang="en-US" b="0" i="0" dirty="0">
                <a:solidFill>
                  <a:srgbClr val="1D2129"/>
                </a:solidFill>
                <a:effectLst/>
                <a:latin typeface="PingFangSC-Regular"/>
              </a:rPr>
              <a:t>以两个典型的内核 </a:t>
            </a:r>
            <a:r>
              <a:rPr lang="en-US" altLang="zh-CN" b="0" i="0" dirty="0" err="1">
                <a:solidFill>
                  <a:srgbClr val="1D2129"/>
                </a:solidFill>
                <a:effectLst/>
                <a:latin typeface="PingFangSC-Regular"/>
              </a:rPr>
              <a:t>MatMul</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和 </a:t>
            </a:r>
            <a:r>
              <a:rPr lang="en-US" altLang="zh-CN" b="0" i="0" dirty="0" err="1">
                <a:solidFill>
                  <a:srgbClr val="1D2129"/>
                </a:solidFill>
                <a:effectLst/>
                <a:latin typeface="PingFangSC-Regular"/>
              </a:rPr>
              <a:t>BatchMatMul</a:t>
            </a:r>
            <a:r>
              <a:rPr lang="zh-CN" altLang="en-US" b="0" i="0" dirty="0">
                <a:solidFill>
                  <a:srgbClr val="1D2129"/>
                </a:solidFill>
                <a:effectLst/>
                <a:latin typeface="PingFangSC-Regular"/>
              </a:rPr>
              <a:t>，比较了它们在 </a:t>
            </a:r>
            <a:r>
              <a:rPr lang="en-US" altLang="zh-CN" b="0" i="0" dirty="0" err="1">
                <a:solidFill>
                  <a:srgbClr val="1D2129"/>
                </a:solidFill>
                <a:effectLst/>
                <a:latin typeface="PingFangSC-Regular"/>
              </a:rPr>
              <a:t>AutoTVM</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和 </a:t>
            </a:r>
            <a:r>
              <a:rPr lang="en-US" altLang="zh-CN" b="0" i="0" dirty="0" err="1">
                <a:solidFill>
                  <a:srgbClr val="1D2129"/>
                </a:solidFill>
                <a:effectLst/>
                <a:latin typeface="PingFangSC-Regular"/>
              </a:rPr>
              <a:t>nn-JIT.web</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中的内核优化空间，发现将搜索候选从数百万减少到几十个。在结合前面的张量编译优化步骤，</a:t>
            </a:r>
            <a:r>
              <a:rPr lang="en-US" altLang="zh-CN" b="0" i="0" dirty="0" err="1">
                <a:solidFill>
                  <a:srgbClr val="1D2129"/>
                </a:solidFill>
                <a:effectLst/>
                <a:latin typeface="PingFangSC-Regular"/>
              </a:rPr>
              <a:t>nn-JIT.web</a:t>
            </a:r>
            <a:r>
              <a:rPr lang="en-US" altLang="zh-CN" b="0" i="0" dirty="0">
                <a:solidFill>
                  <a:srgbClr val="1D2129"/>
                </a:solidFill>
                <a:effectLst/>
                <a:latin typeface="PingFangSC-Regular"/>
              </a:rPr>
              <a:t> </a:t>
            </a:r>
            <a:r>
              <a:rPr lang="zh-CN" altLang="en-US" b="0" i="0" dirty="0">
                <a:solidFill>
                  <a:srgbClr val="1D2129"/>
                </a:solidFill>
                <a:effectLst/>
                <a:latin typeface="PingFangSC-Regular"/>
              </a:rPr>
              <a:t>将整体内核生成成本从小时减少到毫秒，从而在 </a:t>
            </a:r>
            <a:r>
              <a:rPr lang="en-US" altLang="zh-CN" b="0" i="0" dirty="0">
                <a:solidFill>
                  <a:srgbClr val="1D2129"/>
                </a:solidFill>
                <a:effectLst/>
                <a:latin typeface="PingFangSC-Regular"/>
              </a:rPr>
              <a:t>Web </a:t>
            </a:r>
            <a:r>
              <a:rPr lang="zh-CN" altLang="en-US" b="0" i="0" dirty="0">
                <a:solidFill>
                  <a:srgbClr val="1D2129"/>
                </a:solidFill>
                <a:effectLst/>
                <a:latin typeface="PingFangSC-Regular"/>
              </a:rPr>
              <a:t>浏览器中实现 </a:t>
            </a:r>
            <a:r>
              <a:rPr lang="en-US" altLang="zh-CN" b="0" i="0" dirty="0">
                <a:solidFill>
                  <a:srgbClr val="1D2129"/>
                </a:solidFill>
                <a:effectLst/>
                <a:latin typeface="PingFangSC-Regular"/>
              </a:rPr>
              <a:t>JIT </a:t>
            </a:r>
            <a:r>
              <a:rPr lang="zh-CN" altLang="en-US" b="0" i="0" dirty="0">
                <a:solidFill>
                  <a:srgbClr val="1D2129"/>
                </a:solidFill>
                <a:effectLst/>
                <a:latin typeface="PingFangSC-Regular"/>
              </a:rPr>
              <a:t>驱动的推理。</a:t>
            </a:r>
            <a:endParaRPr kumimoji="1" lang="en-US" altLang="zh-CN" sz="1200" b="0" dirty="0">
              <a:solidFill>
                <a:srgbClr val="C00000"/>
              </a:solidFill>
            </a:endParaRPr>
          </a:p>
        </p:txBody>
      </p:sp>
      <p:sp>
        <p:nvSpPr>
          <p:cNvPr id="4" name="灯片编号占位符 3">
            <a:extLst>
              <a:ext uri="{FF2B5EF4-FFF2-40B4-BE49-F238E27FC236}">
                <a16:creationId xmlns:a16="http://schemas.microsoft.com/office/drawing/2014/main" id="{633AA891-475F-0561-64EC-152BC262C40F}"/>
              </a:ext>
            </a:extLst>
          </p:cNvPr>
          <p:cNvSpPr>
            <a:spLocks noGrp="1"/>
          </p:cNvSpPr>
          <p:nvPr>
            <p:ph type="sldNum" sz="quarter" idx="5"/>
          </p:nvPr>
        </p:nvSpPr>
        <p:spPr/>
        <p:txBody>
          <a:bodyPr/>
          <a:lstStyle/>
          <a:p>
            <a:fld id="{E1867718-CD55-8442-A98A-4AB47C5338C0}" type="slidenum">
              <a:rPr lang="en-US" smtClean="0"/>
              <a:t>44</a:t>
            </a:fld>
            <a:endParaRPr lang="en-US"/>
          </a:p>
        </p:txBody>
      </p:sp>
    </p:spTree>
    <p:extLst>
      <p:ext uri="{BB962C8B-B14F-4D97-AF65-F5344CB8AC3E}">
        <p14:creationId xmlns:p14="http://schemas.microsoft.com/office/powerpoint/2010/main" val="1509205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E1867718-CD55-8442-A98A-4AB47C5338C0}" type="slidenum">
              <a:rPr lang="en-US" smtClean="0"/>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4CEE-7E2E-86C6-D7FA-B7C29370AE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043BDC-4996-E72D-38FC-EFF83F7E94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299943-5C8D-F45A-FD26-BD07874359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然后我们来看一下浏览器上进行</a:t>
            </a:r>
            <a:r>
              <a:rPr lang="en-US" altLang="zh-CN" b="0" dirty="0"/>
              <a:t>AI</a:t>
            </a:r>
            <a:r>
              <a:rPr lang="zh-CN" altLang="en-US" b="0" dirty="0"/>
              <a:t>推理的基本情况：</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由于浏览器本身的性质限制，无法使用原生</a:t>
            </a:r>
            <a:r>
              <a:rPr lang="en-US" altLang="zh-CN" b="0" dirty="0"/>
              <a:t>DNN</a:t>
            </a:r>
            <a:r>
              <a:rPr lang="zh-CN" altLang="en-US" b="0" dirty="0"/>
              <a:t>框架的复杂库，目前出现了</a:t>
            </a:r>
            <a:r>
              <a:rPr lang="en-US" altLang="zh-CN" b="0" dirty="0"/>
              <a:t>Tensorflow.js</a:t>
            </a:r>
            <a:r>
              <a:rPr lang="zh-CN" altLang="en-US" b="0" dirty="0"/>
              <a:t>和</a:t>
            </a:r>
            <a:r>
              <a:rPr lang="en-US" altLang="zh-CN" b="0" dirty="0"/>
              <a:t>onnx</a:t>
            </a:r>
            <a:r>
              <a:rPr lang="zh-CN" altLang="en-US" b="0" dirty="0"/>
              <a:t> </a:t>
            </a:r>
            <a:r>
              <a:rPr lang="en-US" altLang="zh-CN" b="0" dirty="0"/>
              <a:t>runtime</a:t>
            </a:r>
            <a:r>
              <a:rPr lang="zh-CN" altLang="en-US" b="0" dirty="0"/>
              <a:t> </a:t>
            </a:r>
            <a:r>
              <a:rPr lang="en-US" altLang="zh-CN" b="0" dirty="0"/>
              <a:t>web</a:t>
            </a:r>
            <a:r>
              <a:rPr lang="zh-CN" altLang="en-US" b="0" dirty="0"/>
              <a:t>等基于</a:t>
            </a:r>
            <a:r>
              <a:rPr lang="en-US" altLang="zh-CN" b="0" dirty="0"/>
              <a:t>JavaScript</a:t>
            </a:r>
            <a:r>
              <a:rPr lang="zh-CN" altLang="en-US" b="0" dirty="0"/>
              <a:t>的深度学习框架。</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但是</a:t>
            </a:r>
            <a:r>
              <a:rPr lang="en-US" altLang="zh-CN" b="0" i="0" dirty="0">
                <a:solidFill>
                  <a:srgbClr val="1D2129"/>
                </a:solidFill>
                <a:effectLst/>
                <a:latin typeface="PingFangSC-Regular"/>
              </a:rPr>
              <a:t>JavaScript</a:t>
            </a:r>
            <a:r>
              <a:rPr lang="zh-CN" altLang="en-US" b="0" i="0" dirty="0">
                <a:solidFill>
                  <a:srgbClr val="191B1F"/>
                </a:solidFill>
                <a:effectLst/>
                <a:latin typeface="-apple-system"/>
              </a:rPr>
              <a:t>一个典型的解释型语言，</a:t>
            </a:r>
            <a:r>
              <a:rPr lang="zh-CN" altLang="en-US" b="0" i="0" dirty="0">
                <a:solidFill>
                  <a:srgbClr val="1D2129"/>
                </a:solidFill>
                <a:effectLst/>
                <a:latin typeface="PingFangSC-Regular"/>
              </a:rPr>
              <a:t>没有静态数据类型，尽管有一些工作进行了加速但是效率仍然比较低。</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针对这些局限性，</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被考虑进来，</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是一种紧凑的二进制格式，运行在</a:t>
            </a:r>
            <a:r>
              <a:rPr lang="en-US" altLang="zh-CN" b="0" i="0" dirty="0">
                <a:solidFill>
                  <a:srgbClr val="1D2129"/>
                </a:solidFill>
                <a:effectLst/>
                <a:latin typeface="PingFangSC-Regular"/>
              </a:rPr>
              <a:t>CPU</a:t>
            </a:r>
            <a:r>
              <a:rPr lang="zh-CN" altLang="en-US" b="0" i="0" dirty="0">
                <a:solidFill>
                  <a:srgbClr val="1D2129"/>
                </a:solidFill>
                <a:effectLst/>
                <a:latin typeface="PingFangSC-Regular"/>
              </a:rPr>
              <a:t>上的便携式虚拟机，</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代码在低级字节码中传递，可以在虚拟机中更有效地解码和执行，同时利用了现代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的高级特征，比</a:t>
            </a:r>
            <a:r>
              <a:rPr lang="en-US" altLang="zh-CN" b="0" i="0" dirty="0">
                <a:solidFill>
                  <a:srgbClr val="1D2129"/>
                </a:solidFill>
                <a:effectLst/>
                <a:latin typeface="PingFangSC-Regular"/>
              </a:rPr>
              <a:t>JavaScript</a:t>
            </a:r>
            <a:r>
              <a:rPr lang="zh-CN" altLang="en-US" b="0" i="0" dirty="0">
                <a:solidFill>
                  <a:srgbClr val="1D2129"/>
                </a:solidFill>
                <a:effectLst/>
                <a:latin typeface="PingFangSC-Regular"/>
              </a:rPr>
              <a:t>性能更好。</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浏览器中也可以使用</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，比如</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在浏览器中运行时，内核被转换为本地 </a:t>
            </a:r>
            <a:r>
              <a:rPr lang="en-US" altLang="zh-CN" b="0" i="0" dirty="0">
                <a:solidFill>
                  <a:srgbClr val="1D2129"/>
                </a:solidFill>
                <a:effectLst/>
                <a:latin typeface="PingFangSC-Regular"/>
              </a:rPr>
              <a:t>GPU API </a:t>
            </a:r>
            <a:r>
              <a:rPr lang="zh-CN" altLang="en-US" b="0" i="0" dirty="0">
                <a:solidFill>
                  <a:srgbClr val="1D2129"/>
                </a:solidFill>
                <a:effectLst/>
                <a:latin typeface="PingFangSC-Regular"/>
              </a:rPr>
              <a:t>以运行</a:t>
            </a:r>
            <a:r>
              <a:rPr lang="en-US" altLang="zh-CN" b="0" i="0" dirty="0">
                <a:solidFill>
                  <a:srgbClr val="1D2129"/>
                </a:solidFill>
                <a:effectLst/>
                <a:latin typeface="PingFangSC-Regular"/>
              </a:rPr>
              <a:t>, WebGPU</a:t>
            </a:r>
            <a:r>
              <a:rPr lang="zh-CN" altLang="en-US" b="0" i="0" dirty="0">
                <a:solidFill>
                  <a:srgbClr val="1D2129"/>
                </a:solidFill>
                <a:effectLst/>
                <a:latin typeface="PingFangSC-Regular"/>
              </a:rPr>
              <a:t>相比于传统的</a:t>
            </a:r>
            <a:r>
              <a:rPr lang="en-US" altLang="zh-CN" b="0" i="0" dirty="0">
                <a:solidFill>
                  <a:srgbClr val="1D2129"/>
                </a:solidFill>
                <a:effectLst/>
                <a:latin typeface="PingFangSC-Regular"/>
              </a:rPr>
              <a:t>WebGL</a:t>
            </a:r>
            <a:r>
              <a:rPr lang="zh-CN" altLang="en-US" b="0" i="0" dirty="0">
                <a:solidFill>
                  <a:srgbClr val="1D2129"/>
                </a:solidFill>
                <a:effectLst/>
                <a:latin typeface="PingFangSC-Regular"/>
              </a:rPr>
              <a:t>，它的图形渲染和计算能力都更好，能充分发挥</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的性能。</a:t>
            </a:r>
            <a:endParaRPr lang="zh-CN" altLang="en-US" b="0" dirty="0"/>
          </a:p>
        </p:txBody>
      </p:sp>
      <p:sp>
        <p:nvSpPr>
          <p:cNvPr id="4" name="灯片编号占位符 3">
            <a:extLst>
              <a:ext uri="{FF2B5EF4-FFF2-40B4-BE49-F238E27FC236}">
                <a16:creationId xmlns:a16="http://schemas.microsoft.com/office/drawing/2014/main" id="{F8DDCF09-DD7C-936A-C0F7-55753D9C0BB7}"/>
              </a:ext>
            </a:extLst>
          </p:cNvPr>
          <p:cNvSpPr>
            <a:spLocks noGrp="1"/>
          </p:cNvSpPr>
          <p:nvPr>
            <p:ph type="sldNum" sz="quarter" idx="5"/>
          </p:nvPr>
        </p:nvSpPr>
        <p:spPr/>
        <p:txBody>
          <a:bodyPr/>
          <a:lstStyle/>
          <a:p>
            <a:fld id="{E1867718-CD55-8442-A98A-4AB47C5338C0}" type="slidenum">
              <a:rPr lang="en-US" smtClean="0"/>
              <a:t>5</a:t>
            </a:fld>
            <a:endParaRPr lang="en-US"/>
          </a:p>
        </p:txBody>
      </p:sp>
    </p:spTree>
    <p:extLst>
      <p:ext uri="{BB962C8B-B14F-4D97-AF65-F5344CB8AC3E}">
        <p14:creationId xmlns:p14="http://schemas.microsoft.com/office/powerpoint/2010/main" val="376216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55644-EF2B-C28C-1EF9-D2AEE77DEA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C33CB4-0034-8F03-6310-609BC3F3F2E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77B7F0B-AA6C-90E9-A6E5-E3E45B446E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然后我们来看一下浏览器上进行</a:t>
            </a:r>
            <a:r>
              <a:rPr lang="en-US" altLang="zh-CN" b="0" dirty="0"/>
              <a:t>AI</a:t>
            </a:r>
            <a:r>
              <a:rPr lang="zh-CN" altLang="en-US" b="0" dirty="0"/>
              <a:t>推理的基本情况：</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由于浏览器本身的性质限制，无法使用原生</a:t>
            </a:r>
            <a:r>
              <a:rPr lang="en-US" altLang="zh-CN" b="0" dirty="0"/>
              <a:t>DNN</a:t>
            </a:r>
            <a:r>
              <a:rPr lang="zh-CN" altLang="en-US" b="0" dirty="0"/>
              <a:t>框架的复杂库，目前出现了</a:t>
            </a:r>
            <a:r>
              <a:rPr lang="en-US" altLang="zh-CN" b="0" dirty="0"/>
              <a:t>Tensorflow.js</a:t>
            </a:r>
            <a:r>
              <a:rPr lang="zh-CN" altLang="en-US" b="0" dirty="0"/>
              <a:t>和</a:t>
            </a:r>
            <a:r>
              <a:rPr lang="en-US" altLang="zh-CN" b="0" dirty="0"/>
              <a:t>onnx</a:t>
            </a:r>
            <a:r>
              <a:rPr lang="zh-CN" altLang="en-US" b="0" dirty="0"/>
              <a:t> </a:t>
            </a:r>
            <a:r>
              <a:rPr lang="en-US" altLang="zh-CN" b="0" dirty="0"/>
              <a:t>runtime</a:t>
            </a:r>
            <a:r>
              <a:rPr lang="zh-CN" altLang="en-US" b="0" dirty="0"/>
              <a:t> </a:t>
            </a:r>
            <a:r>
              <a:rPr lang="en-US" altLang="zh-CN" b="0" dirty="0"/>
              <a:t>web</a:t>
            </a:r>
            <a:r>
              <a:rPr lang="zh-CN" altLang="en-US" b="0" dirty="0"/>
              <a:t>等基于</a:t>
            </a:r>
            <a:r>
              <a:rPr lang="en-US" altLang="zh-CN" b="0" dirty="0"/>
              <a:t>JavaScript</a:t>
            </a:r>
            <a:r>
              <a:rPr lang="zh-CN" altLang="en-US" b="0" dirty="0"/>
              <a:t>的深度学习框架。</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但是</a:t>
            </a:r>
            <a:r>
              <a:rPr lang="en-US" altLang="zh-CN" b="0" i="0" dirty="0">
                <a:solidFill>
                  <a:srgbClr val="1D2129"/>
                </a:solidFill>
                <a:effectLst/>
                <a:latin typeface="PingFangSC-Regular"/>
              </a:rPr>
              <a:t>JavaScript</a:t>
            </a:r>
            <a:r>
              <a:rPr lang="zh-CN" altLang="en-US" b="0" i="0" dirty="0">
                <a:solidFill>
                  <a:srgbClr val="191B1F"/>
                </a:solidFill>
                <a:effectLst/>
                <a:latin typeface="-apple-system"/>
              </a:rPr>
              <a:t>一个典型的解释型语言，</a:t>
            </a:r>
            <a:r>
              <a:rPr lang="zh-CN" altLang="en-US" b="0" i="0" dirty="0">
                <a:solidFill>
                  <a:srgbClr val="1D2129"/>
                </a:solidFill>
                <a:effectLst/>
                <a:latin typeface="PingFangSC-Regular"/>
              </a:rPr>
              <a:t>没有静态数据类型，尽管有一些工作进行了加速但是效率仍然比较低。</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针对这些局限性，</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被考虑进来，</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是一种紧凑的二进制格式，运行在</a:t>
            </a:r>
            <a:r>
              <a:rPr lang="en-US" altLang="zh-CN" b="0" i="0" dirty="0">
                <a:solidFill>
                  <a:srgbClr val="1D2129"/>
                </a:solidFill>
                <a:effectLst/>
                <a:latin typeface="PingFangSC-Regular"/>
              </a:rPr>
              <a:t>CPU</a:t>
            </a:r>
            <a:r>
              <a:rPr lang="zh-CN" altLang="en-US" b="0" i="0" dirty="0">
                <a:solidFill>
                  <a:srgbClr val="1D2129"/>
                </a:solidFill>
                <a:effectLst/>
                <a:latin typeface="PingFangSC-Regular"/>
              </a:rPr>
              <a:t>上的便携式虚拟机，</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代码在低级字节码中传递，可以在虚拟机中更有效地解码和执行，同时利用了现代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的高级特征，比</a:t>
            </a:r>
            <a:r>
              <a:rPr lang="en-US" altLang="zh-CN" b="0" i="0" dirty="0">
                <a:solidFill>
                  <a:srgbClr val="1D2129"/>
                </a:solidFill>
                <a:effectLst/>
                <a:latin typeface="PingFangSC-Regular"/>
              </a:rPr>
              <a:t>JavaScript</a:t>
            </a:r>
            <a:r>
              <a:rPr lang="zh-CN" altLang="en-US" b="0" i="0" dirty="0">
                <a:solidFill>
                  <a:srgbClr val="1D2129"/>
                </a:solidFill>
                <a:effectLst/>
                <a:latin typeface="PingFangSC-Regular"/>
              </a:rPr>
              <a:t>性能更好。</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浏览器中也可以使用</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，比如</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在浏览器中运行时，内核被转换为本地 </a:t>
            </a:r>
            <a:r>
              <a:rPr lang="en-US" altLang="zh-CN" b="0" i="0" dirty="0">
                <a:solidFill>
                  <a:srgbClr val="1D2129"/>
                </a:solidFill>
                <a:effectLst/>
                <a:latin typeface="PingFangSC-Regular"/>
              </a:rPr>
              <a:t>GPU API </a:t>
            </a:r>
            <a:r>
              <a:rPr lang="zh-CN" altLang="en-US" b="0" i="0" dirty="0">
                <a:solidFill>
                  <a:srgbClr val="1D2129"/>
                </a:solidFill>
                <a:effectLst/>
                <a:latin typeface="PingFangSC-Regular"/>
              </a:rPr>
              <a:t>以运行</a:t>
            </a:r>
            <a:r>
              <a:rPr lang="en-US" altLang="zh-CN" b="0" i="0" dirty="0">
                <a:solidFill>
                  <a:srgbClr val="1D2129"/>
                </a:solidFill>
                <a:effectLst/>
                <a:latin typeface="PingFangSC-Regular"/>
              </a:rPr>
              <a:t>, WebGPU</a:t>
            </a:r>
            <a:r>
              <a:rPr lang="zh-CN" altLang="en-US" b="0" i="0" dirty="0">
                <a:solidFill>
                  <a:srgbClr val="1D2129"/>
                </a:solidFill>
                <a:effectLst/>
                <a:latin typeface="PingFangSC-Regular"/>
              </a:rPr>
              <a:t>相比于传统的</a:t>
            </a:r>
            <a:r>
              <a:rPr lang="en-US" altLang="zh-CN" b="0" i="0" dirty="0">
                <a:solidFill>
                  <a:srgbClr val="1D2129"/>
                </a:solidFill>
                <a:effectLst/>
                <a:latin typeface="PingFangSC-Regular"/>
              </a:rPr>
              <a:t>WebGL</a:t>
            </a:r>
            <a:r>
              <a:rPr lang="zh-CN" altLang="en-US" b="0" i="0" dirty="0">
                <a:solidFill>
                  <a:srgbClr val="1D2129"/>
                </a:solidFill>
                <a:effectLst/>
                <a:latin typeface="PingFangSC-Regular"/>
              </a:rPr>
              <a:t>，它的图形渲染和计算能力都更好，能充分发挥</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的性能。</a:t>
            </a:r>
            <a:endParaRPr lang="zh-CN" altLang="en-US" b="0" dirty="0"/>
          </a:p>
        </p:txBody>
      </p:sp>
      <p:sp>
        <p:nvSpPr>
          <p:cNvPr id="4" name="灯片编号占位符 3">
            <a:extLst>
              <a:ext uri="{FF2B5EF4-FFF2-40B4-BE49-F238E27FC236}">
                <a16:creationId xmlns:a16="http://schemas.microsoft.com/office/drawing/2014/main" id="{DEE6B4BB-B9E7-D40F-231B-D47DA7E2DF60}"/>
              </a:ext>
            </a:extLst>
          </p:cNvPr>
          <p:cNvSpPr>
            <a:spLocks noGrp="1"/>
          </p:cNvSpPr>
          <p:nvPr>
            <p:ph type="sldNum" sz="quarter" idx="5"/>
          </p:nvPr>
        </p:nvSpPr>
        <p:spPr/>
        <p:txBody>
          <a:bodyPr/>
          <a:lstStyle/>
          <a:p>
            <a:fld id="{E1867718-CD55-8442-A98A-4AB47C5338C0}" type="slidenum">
              <a:rPr lang="en-US" smtClean="0"/>
              <a:t>6</a:t>
            </a:fld>
            <a:endParaRPr lang="en-US"/>
          </a:p>
        </p:txBody>
      </p:sp>
    </p:spTree>
    <p:extLst>
      <p:ext uri="{BB962C8B-B14F-4D97-AF65-F5344CB8AC3E}">
        <p14:creationId xmlns:p14="http://schemas.microsoft.com/office/powerpoint/2010/main" val="237640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DB34-BC6C-3C1E-63AC-7FD94B19F9B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068C960-0556-D2C7-3550-E7D13F60A7D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567BFF-36EB-96AB-B088-2BE55D5473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然后我们来看一下浏览器上进行</a:t>
            </a:r>
            <a:r>
              <a:rPr lang="en-US" altLang="zh-CN" b="0" dirty="0"/>
              <a:t>AI</a:t>
            </a:r>
            <a:r>
              <a:rPr lang="zh-CN" altLang="en-US" b="0" dirty="0"/>
              <a:t>推理的基本情况：</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由于浏览器本身的性质限制，无法使用原生</a:t>
            </a:r>
            <a:r>
              <a:rPr lang="en-US" altLang="zh-CN" b="0" dirty="0"/>
              <a:t>DNN</a:t>
            </a:r>
            <a:r>
              <a:rPr lang="zh-CN" altLang="en-US" b="0" dirty="0"/>
              <a:t>框架的复杂库，目前出现了</a:t>
            </a:r>
            <a:r>
              <a:rPr lang="en-US" altLang="zh-CN" b="0" dirty="0"/>
              <a:t>Tensorflow.js</a:t>
            </a:r>
            <a:r>
              <a:rPr lang="zh-CN" altLang="en-US" b="0" dirty="0"/>
              <a:t>和</a:t>
            </a:r>
            <a:r>
              <a:rPr lang="en-US" altLang="zh-CN" b="0" dirty="0"/>
              <a:t>onnx</a:t>
            </a:r>
            <a:r>
              <a:rPr lang="zh-CN" altLang="en-US" b="0" dirty="0"/>
              <a:t> </a:t>
            </a:r>
            <a:r>
              <a:rPr lang="en-US" altLang="zh-CN" b="0" dirty="0"/>
              <a:t>runtime</a:t>
            </a:r>
            <a:r>
              <a:rPr lang="zh-CN" altLang="en-US" b="0" dirty="0"/>
              <a:t> </a:t>
            </a:r>
            <a:r>
              <a:rPr lang="en-US" altLang="zh-CN" b="0" dirty="0"/>
              <a:t>web</a:t>
            </a:r>
            <a:r>
              <a:rPr lang="zh-CN" altLang="en-US" b="0" dirty="0"/>
              <a:t>等基于</a:t>
            </a:r>
            <a:r>
              <a:rPr lang="en-US" altLang="zh-CN" b="0" dirty="0"/>
              <a:t>JavaScript</a:t>
            </a:r>
            <a:r>
              <a:rPr lang="zh-CN" altLang="en-US" b="0" dirty="0"/>
              <a:t>的深度学习框架。</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但是</a:t>
            </a:r>
            <a:r>
              <a:rPr lang="en-US" altLang="zh-CN" b="0" i="0" dirty="0">
                <a:solidFill>
                  <a:srgbClr val="1D2129"/>
                </a:solidFill>
                <a:effectLst/>
                <a:latin typeface="PingFangSC-Regular"/>
              </a:rPr>
              <a:t>JavaScript</a:t>
            </a:r>
            <a:r>
              <a:rPr lang="zh-CN" altLang="en-US" b="0" i="0" dirty="0">
                <a:solidFill>
                  <a:srgbClr val="191B1F"/>
                </a:solidFill>
                <a:effectLst/>
                <a:latin typeface="-apple-system"/>
              </a:rPr>
              <a:t>一个典型的解释型语言，</a:t>
            </a:r>
            <a:r>
              <a:rPr lang="zh-CN" altLang="en-US" b="0" i="0" dirty="0">
                <a:solidFill>
                  <a:srgbClr val="1D2129"/>
                </a:solidFill>
                <a:effectLst/>
                <a:latin typeface="PingFangSC-Regular"/>
              </a:rPr>
              <a:t>没有静态数据类型，尽管有一些工作进行了加速但是效率仍然比较低。</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针对这些局限性，</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被考虑进来，</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是一种紧凑的二进制格式，运行在</a:t>
            </a:r>
            <a:r>
              <a:rPr lang="en-US" altLang="zh-CN" b="0" i="0" dirty="0">
                <a:solidFill>
                  <a:srgbClr val="1D2129"/>
                </a:solidFill>
                <a:effectLst/>
                <a:latin typeface="PingFangSC-Regular"/>
              </a:rPr>
              <a:t>CPU</a:t>
            </a:r>
            <a:r>
              <a:rPr lang="zh-CN" altLang="en-US" b="0" i="0" dirty="0">
                <a:solidFill>
                  <a:srgbClr val="1D2129"/>
                </a:solidFill>
                <a:effectLst/>
                <a:latin typeface="PingFangSC-Regular"/>
              </a:rPr>
              <a:t>上的便携式虚拟机，</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代码在低级字节码中传递，可以在虚拟机中更有效地解码和执行，同时利用了现代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的高级特征，比</a:t>
            </a:r>
            <a:r>
              <a:rPr lang="en-US" altLang="zh-CN" b="0" i="0" dirty="0">
                <a:solidFill>
                  <a:srgbClr val="1D2129"/>
                </a:solidFill>
                <a:effectLst/>
                <a:latin typeface="PingFangSC-Regular"/>
              </a:rPr>
              <a:t>JavaScript</a:t>
            </a:r>
            <a:r>
              <a:rPr lang="zh-CN" altLang="en-US" b="0" i="0" dirty="0">
                <a:solidFill>
                  <a:srgbClr val="1D2129"/>
                </a:solidFill>
                <a:effectLst/>
                <a:latin typeface="PingFangSC-Regular"/>
              </a:rPr>
              <a:t>性能更好。</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浏览器中也可以使用</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，比如</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在浏览器中运行时，内核被转换为本地 </a:t>
            </a:r>
            <a:r>
              <a:rPr lang="en-US" altLang="zh-CN" b="0" i="0" dirty="0">
                <a:solidFill>
                  <a:srgbClr val="1D2129"/>
                </a:solidFill>
                <a:effectLst/>
                <a:latin typeface="PingFangSC-Regular"/>
              </a:rPr>
              <a:t>GPU API </a:t>
            </a:r>
            <a:r>
              <a:rPr lang="zh-CN" altLang="en-US" b="0" i="0" dirty="0">
                <a:solidFill>
                  <a:srgbClr val="1D2129"/>
                </a:solidFill>
                <a:effectLst/>
                <a:latin typeface="PingFangSC-Regular"/>
              </a:rPr>
              <a:t>以运行</a:t>
            </a:r>
            <a:r>
              <a:rPr lang="en-US" altLang="zh-CN" b="0" i="0" dirty="0">
                <a:solidFill>
                  <a:srgbClr val="1D2129"/>
                </a:solidFill>
                <a:effectLst/>
                <a:latin typeface="PingFangSC-Regular"/>
              </a:rPr>
              <a:t>, WebGPU</a:t>
            </a:r>
            <a:r>
              <a:rPr lang="zh-CN" altLang="en-US" b="0" i="0" dirty="0">
                <a:solidFill>
                  <a:srgbClr val="1D2129"/>
                </a:solidFill>
                <a:effectLst/>
                <a:latin typeface="PingFangSC-Regular"/>
              </a:rPr>
              <a:t>相比于传统的</a:t>
            </a:r>
            <a:r>
              <a:rPr lang="en-US" altLang="zh-CN" b="0" i="0" dirty="0">
                <a:solidFill>
                  <a:srgbClr val="1D2129"/>
                </a:solidFill>
                <a:effectLst/>
                <a:latin typeface="PingFangSC-Regular"/>
              </a:rPr>
              <a:t>WebGL</a:t>
            </a:r>
            <a:r>
              <a:rPr lang="zh-CN" altLang="en-US" b="0" i="0" dirty="0">
                <a:solidFill>
                  <a:srgbClr val="1D2129"/>
                </a:solidFill>
                <a:effectLst/>
                <a:latin typeface="PingFangSC-Regular"/>
              </a:rPr>
              <a:t>，它的图形渲染和计算能力都更好，能充分发挥</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的性能。</a:t>
            </a:r>
            <a:endParaRPr lang="zh-CN" altLang="en-US" b="0" dirty="0"/>
          </a:p>
        </p:txBody>
      </p:sp>
      <p:sp>
        <p:nvSpPr>
          <p:cNvPr id="4" name="灯片编号占位符 3">
            <a:extLst>
              <a:ext uri="{FF2B5EF4-FFF2-40B4-BE49-F238E27FC236}">
                <a16:creationId xmlns:a16="http://schemas.microsoft.com/office/drawing/2014/main" id="{7689FD57-24CC-B9B1-FC51-95AE93751C76}"/>
              </a:ext>
            </a:extLst>
          </p:cNvPr>
          <p:cNvSpPr>
            <a:spLocks noGrp="1"/>
          </p:cNvSpPr>
          <p:nvPr>
            <p:ph type="sldNum" sz="quarter" idx="5"/>
          </p:nvPr>
        </p:nvSpPr>
        <p:spPr/>
        <p:txBody>
          <a:bodyPr/>
          <a:lstStyle/>
          <a:p>
            <a:fld id="{E1867718-CD55-8442-A98A-4AB47C5338C0}" type="slidenum">
              <a:rPr lang="en-US" smtClean="0"/>
              <a:t>7</a:t>
            </a:fld>
            <a:endParaRPr lang="en-US"/>
          </a:p>
        </p:txBody>
      </p:sp>
    </p:spTree>
    <p:extLst>
      <p:ext uri="{BB962C8B-B14F-4D97-AF65-F5344CB8AC3E}">
        <p14:creationId xmlns:p14="http://schemas.microsoft.com/office/powerpoint/2010/main" val="137735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然后我们来看一下浏览器上进行</a:t>
            </a:r>
            <a:r>
              <a:rPr lang="en-US" altLang="zh-CN" b="0" dirty="0"/>
              <a:t>AI</a:t>
            </a:r>
            <a:r>
              <a:rPr lang="zh-CN" altLang="en-US" b="0" dirty="0"/>
              <a:t>推理的基本情况：</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由于浏览器本身的性质限制，无法使用原生</a:t>
            </a:r>
            <a:r>
              <a:rPr lang="en-US" altLang="zh-CN" b="0" dirty="0"/>
              <a:t>DNN</a:t>
            </a:r>
            <a:r>
              <a:rPr lang="zh-CN" altLang="en-US" b="0" dirty="0"/>
              <a:t>框架的复杂库，目前出现了</a:t>
            </a:r>
            <a:r>
              <a:rPr lang="en-US" altLang="zh-CN" b="0" dirty="0"/>
              <a:t>Tensorflow.js</a:t>
            </a:r>
            <a:r>
              <a:rPr lang="zh-CN" altLang="en-US" b="0" dirty="0"/>
              <a:t>和</a:t>
            </a:r>
            <a:r>
              <a:rPr lang="en-US" altLang="zh-CN" b="0" dirty="0"/>
              <a:t>onnx</a:t>
            </a:r>
            <a:r>
              <a:rPr lang="zh-CN" altLang="en-US" b="0" dirty="0"/>
              <a:t> </a:t>
            </a:r>
            <a:r>
              <a:rPr lang="en-US" altLang="zh-CN" b="0" dirty="0"/>
              <a:t>runtime</a:t>
            </a:r>
            <a:r>
              <a:rPr lang="zh-CN" altLang="en-US" b="0" dirty="0"/>
              <a:t> </a:t>
            </a:r>
            <a:r>
              <a:rPr lang="en-US" altLang="zh-CN" b="0" dirty="0"/>
              <a:t>web</a:t>
            </a:r>
            <a:r>
              <a:rPr lang="zh-CN" altLang="en-US" b="0" dirty="0"/>
              <a:t>等基于</a:t>
            </a:r>
            <a:r>
              <a:rPr lang="en-US" altLang="zh-CN" b="0" dirty="0"/>
              <a:t>JavaScript</a:t>
            </a:r>
            <a:r>
              <a:rPr lang="zh-CN" altLang="en-US" b="0" dirty="0"/>
              <a:t>的深度学习框架。</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但是</a:t>
            </a:r>
            <a:r>
              <a:rPr lang="en-US" altLang="zh-CN" b="0" i="0" dirty="0">
                <a:solidFill>
                  <a:srgbClr val="1D2129"/>
                </a:solidFill>
                <a:effectLst/>
                <a:latin typeface="PingFangSC-Regular"/>
              </a:rPr>
              <a:t>JavaScript</a:t>
            </a:r>
            <a:r>
              <a:rPr lang="zh-CN" altLang="en-US" b="0" i="0" dirty="0">
                <a:solidFill>
                  <a:srgbClr val="191B1F"/>
                </a:solidFill>
                <a:effectLst/>
                <a:latin typeface="-apple-system"/>
              </a:rPr>
              <a:t>一个典型的解释型语言，</a:t>
            </a:r>
            <a:r>
              <a:rPr lang="zh-CN" altLang="en-US" b="0" i="0" dirty="0">
                <a:solidFill>
                  <a:srgbClr val="1D2129"/>
                </a:solidFill>
                <a:effectLst/>
                <a:latin typeface="PingFangSC-Regular"/>
              </a:rPr>
              <a:t>没有静态数据类型，尽管有一些工作进行了加速但是效率仍然比较低。</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针对这些局限性，</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被考虑进来，</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是一种紧凑的二进制格式，运行在</a:t>
            </a:r>
            <a:r>
              <a:rPr lang="en-US" altLang="zh-CN" b="0" i="0" dirty="0">
                <a:solidFill>
                  <a:srgbClr val="1D2129"/>
                </a:solidFill>
                <a:effectLst/>
                <a:latin typeface="PingFangSC-Regular"/>
              </a:rPr>
              <a:t>CPU</a:t>
            </a:r>
            <a:r>
              <a:rPr lang="zh-CN" altLang="en-US" b="0" i="0" dirty="0">
                <a:solidFill>
                  <a:srgbClr val="1D2129"/>
                </a:solidFill>
                <a:effectLst/>
                <a:latin typeface="PingFangSC-Regular"/>
              </a:rPr>
              <a:t>上的便携式虚拟机，</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代码在低级字节码中传递，可以在虚拟机中更有效地解码和执行，同时利用了现代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的高级特征，比</a:t>
            </a:r>
            <a:r>
              <a:rPr lang="en-US" altLang="zh-CN" b="0" i="0" dirty="0">
                <a:solidFill>
                  <a:srgbClr val="1D2129"/>
                </a:solidFill>
                <a:effectLst/>
                <a:latin typeface="PingFangSC-Regular"/>
              </a:rPr>
              <a:t>JavaScript</a:t>
            </a:r>
            <a:r>
              <a:rPr lang="zh-CN" altLang="en-US" b="0" i="0" dirty="0">
                <a:solidFill>
                  <a:srgbClr val="1D2129"/>
                </a:solidFill>
                <a:effectLst/>
                <a:latin typeface="PingFangSC-Regular"/>
              </a:rPr>
              <a:t>性能更好。</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浏览器中也可以使用</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，比如</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在浏览器中运行时，内核被转换为本地 </a:t>
            </a:r>
            <a:r>
              <a:rPr lang="en-US" altLang="zh-CN" b="0" i="0" dirty="0">
                <a:solidFill>
                  <a:srgbClr val="1D2129"/>
                </a:solidFill>
                <a:effectLst/>
                <a:latin typeface="PingFangSC-Regular"/>
              </a:rPr>
              <a:t>GPU API </a:t>
            </a:r>
            <a:r>
              <a:rPr lang="zh-CN" altLang="en-US" b="0" i="0" dirty="0">
                <a:solidFill>
                  <a:srgbClr val="1D2129"/>
                </a:solidFill>
                <a:effectLst/>
                <a:latin typeface="PingFangSC-Regular"/>
              </a:rPr>
              <a:t>以运行</a:t>
            </a:r>
            <a:r>
              <a:rPr lang="en-US" altLang="zh-CN" b="0" i="0" dirty="0">
                <a:solidFill>
                  <a:srgbClr val="1D2129"/>
                </a:solidFill>
                <a:effectLst/>
                <a:latin typeface="PingFangSC-Regular"/>
              </a:rPr>
              <a:t>, WebGPU</a:t>
            </a:r>
            <a:r>
              <a:rPr lang="zh-CN" altLang="en-US" b="0" i="0" dirty="0">
                <a:solidFill>
                  <a:srgbClr val="1D2129"/>
                </a:solidFill>
                <a:effectLst/>
                <a:latin typeface="PingFangSC-Regular"/>
              </a:rPr>
              <a:t>相比于传统的</a:t>
            </a:r>
            <a:r>
              <a:rPr lang="en-US" altLang="zh-CN" b="0" i="0" dirty="0">
                <a:solidFill>
                  <a:srgbClr val="1D2129"/>
                </a:solidFill>
                <a:effectLst/>
                <a:latin typeface="PingFangSC-Regular"/>
              </a:rPr>
              <a:t>WebGL</a:t>
            </a:r>
            <a:r>
              <a:rPr lang="zh-CN" altLang="en-US" b="0" i="0" dirty="0">
                <a:solidFill>
                  <a:srgbClr val="1D2129"/>
                </a:solidFill>
                <a:effectLst/>
                <a:latin typeface="PingFangSC-Regular"/>
              </a:rPr>
              <a:t>，它的图形渲染和计算能力都更好，能充分发挥</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的性能。</a:t>
            </a:r>
            <a:endParaRPr lang="zh-CN" altLang="en-US" b="0" dirty="0"/>
          </a:p>
        </p:txBody>
      </p:sp>
      <p:sp>
        <p:nvSpPr>
          <p:cNvPr id="4" name="灯片编号占位符 3"/>
          <p:cNvSpPr>
            <a:spLocks noGrp="1"/>
          </p:cNvSpPr>
          <p:nvPr>
            <p:ph type="sldNum" sz="quarter" idx="5"/>
          </p:nvPr>
        </p:nvSpPr>
        <p:spPr/>
        <p:txBody>
          <a:bodyPr/>
          <a:lstStyle/>
          <a:p>
            <a:fld id="{E1867718-CD55-8442-A98A-4AB47C5338C0}" type="slidenum">
              <a:rPr lang="en-US" smtClean="0"/>
              <a:t>8</a:t>
            </a:fld>
            <a:endParaRPr lang="en-US"/>
          </a:p>
        </p:txBody>
      </p:sp>
    </p:spTree>
    <p:extLst>
      <p:ext uri="{BB962C8B-B14F-4D97-AF65-F5344CB8AC3E}">
        <p14:creationId xmlns:p14="http://schemas.microsoft.com/office/powerpoint/2010/main" val="28970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F13C-0D83-17BD-C7F1-6B690FEF61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F57BF4-1080-85F6-1954-C9CAAA7789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673152C-6FBE-33BD-1EB8-35E0B33D7B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然后我们来看一下浏览器上进行</a:t>
            </a:r>
            <a:r>
              <a:rPr lang="en-US" altLang="zh-CN" b="0" dirty="0"/>
              <a:t>AI</a:t>
            </a:r>
            <a:r>
              <a:rPr lang="zh-CN" altLang="en-US" b="0" dirty="0"/>
              <a:t>推理的基本情况：</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由于浏览器本身的性质限制，无法使用原生</a:t>
            </a:r>
            <a:r>
              <a:rPr lang="en-US" altLang="zh-CN" b="0" dirty="0"/>
              <a:t>DNN</a:t>
            </a:r>
            <a:r>
              <a:rPr lang="zh-CN" altLang="en-US" b="0" dirty="0"/>
              <a:t>框架的复杂库，目前出现了</a:t>
            </a:r>
            <a:r>
              <a:rPr lang="en-US" altLang="zh-CN" b="0" dirty="0"/>
              <a:t>Tensorflow.js</a:t>
            </a:r>
            <a:r>
              <a:rPr lang="zh-CN" altLang="en-US" b="0" dirty="0"/>
              <a:t>和</a:t>
            </a:r>
            <a:r>
              <a:rPr lang="en-US" altLang="zh-CN" b="0" dirty="0"/>
              <a:t>onnx</a:t>
            </a:r>
            <a:r>
              <a:rPr lang="zh-CN" altLang="en-US" b="0" dirty="0"/>
              <a:t> </a:t>
            </a:r>
            <a:r>
              <a:rPr lang="en-US" altLang="zh-CN" b="0" dirty="0"/>
              <a:t>runtime</a:t>
            </a:r>
            <a:r>
              <a:rPr lang="zh-CN" altLang="en-US" b="0" dirty="0"/>
              <a:t> </a:t>
            </a:r>
            <a:r>
              <a:rPr lang="en-US" altLang="zh-CN" b="0" dirty="0"/>
              <a:t>web</a:t>
            </a:r>
            <a:r>
              <a:rPr lang="zh-CN" altLang="en-US" b="0" dirty="0"/>
              <a:t>等基于</a:t>
            </a:r>
            <a:r>
              <a:rPr lang="en-US" altLang="zh-CN" b="0" dirty="0"/>
              <a:t>JavaScript</a:t>
            </a:r>
            <a:r>
              <a:rPr lang="zh-CN" altLang="en-US" b="0" dirty="0"/>
              <a:t>的深度学习框架。</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t>但是</a:t>
            </a:r>
            <a:r>
              <a:rPr lang="en-US" altLang="zh-CN" b="0" i="0" dirty="0">
                <a:solidFill>
                  <a:srgbClr val="1D2129"/>
                </a:solidFill>
                <a:effectLst/>
                <a:latin typeface="PingFangSC-Regular"/>
              </a:rPr>
              <a:t>JavaScript</a:t>
            </a:r>
            <a:r>
              <a:rPr lang="zh-CN" altLang="en-US" b="0" i="0" dirty="0">
                <a:solidFill>
                  <a:srgbClr val="191B1F"/>
                </a:solidFill>
                <a:effectLst/>
                <a:latin typeface="-apple-system"/>
              </a:rPr>
              <a:t>一个典型的解释型语言，</a:t>
            </a:r>
            <a:r>
              <a:rPr lang="zh-CN" altLang="en-US" b="0" i="0" dirty="0">
                <a:solidFill>
                  <a:srgbClr val="1D2129"/>
                </a:solidFill>
                <a:effectLst/>
                <a:latin typeface="PingFangSC-Regular"/>
              </a:rPr>
              <a:t>没有静态数据类型，尽管有一些工作进行了加速但是效率仍然比较低。</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针对这些局限性，</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被考虑进来，</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是一种紧凑的二进制格式，运行在</a:t>
            </a:r>
            <a:r>
              <a:rPr lang="en-US" altLang="zh-CN" b="0" i="0" dirty="0">
                <a:solidFill>
                  <a:srgbClr val="1D2129"/>
                </a:solidFill>
                <a:effectLst/>
                <a:latin typeface="PingFangSC-Regular"/>
              </a:rPr>
              <a:t>CPU</a:t>
            </a:r>
            <a:r>
              <a:rPr lang="zh-CN" altLang="en-US" b="0" i="0" dirty="0">
                <a:solidFill>
                  <a:srgbClr val="1D2129"/>
                </a:solidFill>
                <a:effectLst/>
                <a:latin typeface="PingFangSC-Regular"/>
              </a:rPr>
              <a:t>上的便携式虚拟机，</a:t>
            </a:r>
            <a:r>
              <a:rPr lang="en-US" altLang="zh-CN" b="0" i="0" dirty="0" err="1">
                <a:solidFill>
                  <a:srgbClr val="1D2129"/>
                </a:solidFill>
                <a:effectLst/>
                <a:latin typeface="PingFangSC-Regular"/>
              </a:rPr>
              <a:t>Wasm</a:t>
            </a:r>
            <a:r>
              <a:rPr lang="zh-CN" altLang="en-US" b="0" i="0" dirty="0">
                <a:solidFill>
                  <a:srgbClr val="1D2129"/>
                </a:solidFill>
                <a:effectLst/>
                <a:latin typeface="PingFangSC-Regular"/>
              </a:rPr>
              <a:t>代码在低级字节码中传递，可以在虚拟机中更有效地解码和执行，同时利用了现代 </a:t>
            </a:r>
            <a:r>
              <a:rPr lang="en-US" altLang="zh-CN" b="0" i="0" dirty="0">
                <a:solidFill>
                  <a:srgbClr val="1D2129"/>
                </a:solidFill>
                <a:effectLst/>
                <a:latin typeface="PingFangSC-Regular"/>
              </a:rPr>
              <a:t>CPU </a:t>
            </a:r>
            <a:r>
              <a:rPr lang="zh-CN" altLang="en-US" b="0" i="0" dirty="0">
                <a:solidFill>
                  <a:srgbClr val="1D2129"/>
                </a:solidFill>
                <a:effectLst/>
                <a:latin typeface="PingFangSC-Regular"/>
              </a:rPr>
              <a:t>的高级特征，比</a:t>
            </a:r>
            <a:r>
              <a:rPr lang="en-US" altLang="zh-CN" b="0" i="0" dirty="0">
                <a:solidFill>
                  <a:srgbClr val="1D2129"/>
                </a:solidFill>
                <a:effectLst/>
                <a:latin typeface="PingFangSC-Regular"/>
              </a:rPr>
              <a:t>JavaScript</a:t>
            </a:r>
            <a:r>
              <a:rPr lang="zh-CN" altLang="en-US" b="0" i="0" dirty="0">
                <a:solidFill>
                  <a:srgbClr val="1D2129"/>
                </a:solidFill>
                <a:effectLst/>
                <a:latin typeface="PingFangSC-Regular"/>
              </a:rPr>
              <a:t>性能更好。</a:t>
            </a:r>
            <a:endParaRPr lang="en-US" altLang="zh-CN" b="0" i="0" dirty="0">
              <a:solidFill>
                <a:srgbClr val="1D2129"/>
              </a:solidFill>
              <a:effectLst/>
              <a:latin typeface="PingFangS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D2129"/>
                </a:solidFill>
                <a:effectLst/>
                <a:latin typeface="PingFangSC-Regular"/>
              </a:rPr>
              <a:t>浏览器中也可以使用</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，比如</a:t>
            </a:r>
            <a:r>
              <a:rPr lang="en-US" altLang="zh-CN" b="0" i="0" dirty="0">
                <a:solidFill>
                  <a:srgbClr val="1D2129"/>
                </a:solidFill>
                <a:effectLst/>
                <a:latin typeface="PingFangSC-Regular"/>
              </a:rPr>
              <a:t>WebGPU</a:t>
            </a:r>
            <a:r>
              <a:rPr lang="zh-CN" altLang="en-US" b="0" i="0" dirty="0">
                <a:solidFill>
                  <a:srgbClr val="1D2129"/>
                </a:solidFill>
                <a:effectLst/>
                <a:latin typeface="PingFangSC-Regular"/>
              </a:rPr>
              <a:t>在浏览器中运行时，内核被转换为本地 </a:t>
            </a:r>
            <a:r>
              <a:rPr lang="en-US" altLang="zh-CN" b="0" i="0" dirty="0">
                <a:solidFill>
                  <a:srgbClr val="1D2129"/>
                </a:solidFill>
                <a:effectLst/>
                <a:latin typeface="PingFangSC-Regular"/>
              </a:rPr>
              <a:t>GPU API </a:t>
            </a:r>
            <a:r>
              <a:rPr lang="zh-CN" altLang="en-US" b="0" i="0" dirty="0">
                <a:solidFill>
                  <a:srgbClr val="1D2129"/>
                </a:solidFill>
                <a:effectLst/>
                <a:latin typeface="PingFangSC-Regular"/>
              </a:rPr>
              <a:t>以运行</a:t>
            </a:r>
            <a:r>
              <a:rPr lang="en-US" altLang="zh-CN" b="0" i="0" dirty="0">
                <a:solidFill>
                  <a:srgbClr val="1D2129"/>
                </a:solidFill>
                <a:effectLst/>
                <a:latin typeface="PingFangSC-Regular"/>
              </a:rPr>
              <a:t>, WebGPU</a:t>
            </a:r>
            <a:r>
              <a:rPr lang="zh-CN" altLang="en-US" b="0" i="0" dirty="0">
                <a:solidFill>
                  <a:srgbClr val="1D2129"/>
                </a:solidFill>
                <a:effectLst/>
                <a:latin typeface="PingFangSC-Regular"/>
              </a:rPr>
              <a:t>相比于传统的</a:t>
            </a:r>
            <a:r>
              <a:rPr lang="en-US" altLang="zh-CN" b="0" i="0" dirty="0">
                <a:solidFill>
                  <a:srgbClr val="1D2129"/>
                </a:solidFill>
                <a:effectLst/>
                <a:latin typeface="PingFangSC-Regular"/>
              </a:rPr>
              <a:t>WebGL</a:t>
            </a:r>
            <a:r>
              <a:rPr lang="zh-CN" altLang="en-US" b="0" i="0" dirty="0">
                <a:solidFill>
                  <a:srgbClr val="1D2129"/>
                </a:solidFill>
                <a:effectLst/>
                <a:latin typeface="PingFangSC-Regular"/>
              </a:rPr>
              <a:t>，它的图形渲染和计算能力都更好，能充分发挥</a:t>
            </a:r>
            <a:r>
              <a:rPr lang="en-US" altLang="zh-CN" b="0" i="0" dirty="0">
                <a:solidFill>
                  <a:srgbClr val="1D2129"/>
                </a:solidFill>
                <a:effectLst/>
                <a:latin typeface="PingFangSC-Regular"/>
              </a:rPr>
              <a:t>GPU</a:t>
            </a:r>
            <a:r>
              <a:rPr lang="zh-CN" altLang="en-US" b="0" i="0" dirty="0">
                <a:solidFill>
                  <a:srgbClr val="1D2129"/>
                </a:solidFill>
                <a:effectLst/>
                <a:latin typeface="PingFangSC-Regular"/>
              </a:rPr>
              <a:t>的性能。</a:t>
            </a:r>
            <a:endParaRPr lang="zh-CN" altLang="en-US" b="0" dirty="0"/>
          </a:p>
        </p:txBody>
      </p:sp>
      <p:sp>
        <p:nvSpPr>
          <p:cNvPr id="4" name="灯片编号占位符 3">
            <a:extLst>
              <a:ext uri="{FF2B5EF4-FFF2-40B4-BE49-F238E27FC236}">
                <a16:creationId xmlns:a16="http://schemas.microsoft.com/office/drawing/2014/main" id="{255AA0BF-CB28-E419-FB39-8BD6BFFBE977}"/>
              </a:ext>
            </a:extLst>
          </p:cNvPr>
          <p:cNvSpPr>
            <a:spLocks noGrp="1"/>
          </p:cNvSpPr>
          <p:nvPr>
            <p:ph type="sldNum" sz="quarter" idx="5"/>
          </p:nvPr>
        </p:nvSpPr>
        <p:spPr/>
        <p:txBody>
          <a:bodyPr/>
          <a:lstStyle/>
          <a:p>
            <a:fld id="{E1867718-CD55-8442-A98A-4AB47C5338C0}" type="slidenum">
              <a:rPr lang="en-US" smtClean="0"/>
              <a:t>9</a:t>
            </a:fld>
            <a:endParaRPr lang="en-US"/>
          </a:p>
        </p:txBody>
      </p:sp>
    </p:spTree>
    <p:extLst>
      <p:ext uri="{BB962C8B-B14F-4D97-AF65-F5344CB8AC3E}">
        <p14:creationId xmlns:p14="http://schemas.microsoft.com/office/powerpoint/2010/main" val="149496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A894C5-38E1-E44E-AF00-F571FF6E3C8E}"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5397-C8F7-0E48-AE3F-CE930279AC78}"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7F7E1-3471-8D48-B307-1B52AA723F1C}"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7E608-75E2-EA4E-B00C-65557051005B}"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A894C5-38E1-E44E-AF00-F571FF6E3C8E}"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7620"/>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64A89-6C0D-8B46-A098-CA93B5BCB609}"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日期占位符 6"/>
          <p:cNvSpPr>
            <a:spLocks noGrp="1"/>
          </p:cNvSpPr>
          <p:nvPr>
            <p:ph type="dt" sz="half" idx="10"/>
          </p:nvPr>
        </p:nvSpPr>
        <p:spPr/>
        <p:txBody>
          <a:bodyPr/>
          <a:lstStyle/>
          <a:p>
            <a:fld id="{4156149C-3429-F942-B244-7F6E681DABC6}" type="datetime1">
              <a:rPr lang="en-US" smtClean="0"/>
              <a:t>3/11/2024</a:t>
            </a:fld>
            <a:endParaRPr lang="en-US"/>
          </a:p>
        </p:txBody>
      </p:sp>
      <p:sp>
        <p:nvSpPr>
          <p:cNvPr id="8" name="页脚占位符 7"/>
          <p:cNvSpPr>
            <a:spLocks noGrp="1"/>
          </p:cNvSpPr>
          <p:nvPr>
            <p:ph type="ftr" sz="quarter" idx="11"/>
          </p:nvPr>
        </p:nvSpPr>
        <p:spPr/>
        <p:txBody>
          <a:bodyPr/>
          <a:lstStyle/>
          <a:p>
            <a:r>
              <a:rPr lang="en-US"/>
              <a:t>/17</a:t>
            </a:r>
          </a:p>
        </p:txBody>
      </p:sp>
      <p:sp>
        <p:nvSpPr>
          <p:cNvPr id="9" name="灯片编号占位符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60D63-2207-C848-9014-F412EC03BF95}"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E0F8C-1DFF-4D41-91EC-017EFC60A6EA}" type="datetime1">
              <a:rPr lang="en-US" smtClean="0"/>
              <a:t>3/11/2024</a:t>
            </a:fld>
            <a:endParaRPr lang="en-US"/>
          </a:p>
        </p:txBody>
      </p:sp>
      <p:sp>
        <p:nvSpPr>
          <p:cNvPr id="8" name="Footer Placeholder 7"/>
          <p:cNvSpPr>
            <a:spLocks noGrp="1"/>
          </p:cNvSpPr>
          <p:nvPr>
            <p:ph type="ftr" sz="quarter" idx="11"/>
          </p:nvPr>
        </p:nvSpPr>
        <p:spPr/>
        <p:txBody>
          <a:bodyPr/>
          <a:lstStyle/>
          <a:p>
            <a:r>
              <a:rPr lang="en-US"/>
              <a:t>/17</a:t>
            </a:r>
          </a:p>
        </p:txBody>
      </p:sp>
      <p:sp>
        <p:nvSpPr>
          <p:cNvPr id="9" name="Slide Number Placeholder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2DED7-4118-E246-870B-E431816F2D29}" type="datetime1">
              <a:rPr lang="en-US" smtClean="0"/>
              <a:t>3/11/2024</a:t>
            </a:fld>
            <a:endParaRPr lang="en-US"/>
          </a:p>
        </p:txBody>
      </p:sp>
      <p:sp>
        <p:nvSpPr>
          <p:cNvPr id="4" name="Footer Placeholder 3"/>
          <p:cNvSpPr>
            <a:spLocks noGrp="1"/>
          </p:cNvSpPr>
          <p:nvPr>
            <p:ph type="ftr" sz="quarter" idx="11"/>
          </p:nvPr>
        </p:nvSpPr>
        <p:spPr>
          <a:xfrm>
            <a:off x="10897495" y="6356349"/>
            <a:ext cx="1042595" cy="365125"/>
          </a:xfrm>
        </p:spPr>
        <p:txBody>
          <a:bodyPr/>
          <a:lstStyle/>
          <a:p>
            <a:r>
              <a:rPr lang="en-US"/>
              <a:t>/ 17</a:t>
            </a:r>
          </a:p>
        </p:txBody>
      </p:sp>
      <p:sp>
        <p:nvSpPr>
          <p:cNvPr id="5" name="Slide Number Placeholder 4"/>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7620"/>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4C659-C87B-9643-9A34-528B0D41481D}" type="datetime1">
              <a:rPr lang="en-US" smtClean="0"/>
              <a:t>3/11/2024</a:t>
            </a:fld>
            <a:endParaRPr lang="en-US"/>
          </a:p>
        </p:txBody>
      </p:sp>
      <p:sp>
        <p:nvSpPr>
          <p:cNvPr id="3" name="Footer Placeholder 2"/>
          <p:cNvSpPr>
            <a:spLocks noGrp="1"/>
          </p:cNvSpPr>
          <p:nvPr>
            <p:ph type="ftr" sz="quarter" idx="11"/>
          </p:nvPr>
        </p:nvSpPr>
        <p:spPr/>
        <p:txBody>
          <a:bodyPr/>
          <a:lstStyle/>
          <a:p>
            <a:r>
              <a:rPr lang="en-US"/>
              <a:t>/17</a:t>
            </a:r>
          </a:p>
        </p:txBody>
      </p:sp>
      <p:sp>
        <p:nvSpPr>
          <p:cNvPr id="4" name="Slide Number Placeholder 3"/>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CBEDB-4EF5-104F-9942-EA6491B4128F}"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5397-C8F7-0E48-AE3F-CE930279AC78}"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7F7E1-3471-8D48-B307-1B52AA723F1C}"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7E608-75E2-EA4E-B00C-65557051005B}"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64A89-6C0D-8B46-A098-CA93B5BCB609}" type="datetime1">
              <a:rPr lang="en-US" smtClean="0"/>
              <a:t>3/11/2024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日期占位符 6"/>
          <p:cNvSpPr>
            <a:spLocks noGrp="1"/>
          </p:cNvSpPr>
          <p:nvPr>
            <p:ph type="dt" sz="half" idx="10"/>
          </p:nvPr>
        </p:nvSpPr>
        <p:spPr/>
        <p:txBody>
          <a:bodyPr/>
          <a:lstStyle/>
          <a:p>
            <a:fld id="{4156149C-3429-F942-B244-7F6E681DABC6}" type="datetime1">
              <a:rPr lang="en-US" smtClean="0"/>
              <a:t>3/11/2024</a:t>
            </a:fld>
            <a:endParaRPr lang="en-US"/>
          </a:p>
        </p:txBody>
      </p:sp>
      <p:sp>
        <p:nvSpPr>
          <p:cNvPr id="8" name="页脚占位符 7"/>
          <p:cNvSpPr>
            <a:spLocks noGrp="1"/>
          </p:cNvSpPr>
          <p:nvPr>
            <p:ph type="ftr" sz="quarter" idx="11"/>
          </p:nvPr>
        </p:nvSpPr>
        <p:spPr/>
        <p:txBody>
          <a:bodyPr/>
          <a:lstStyle/>
          <a:p>
            <a:r>
              <a:rPr lang="en-US"/>
              <a:t>/17</a:t>
            </a:r>
          </a:p>
        </p:txBody>
      </p:sp>
      <p:sp>
        <p:nvSpPr>
          <p:cNvPr id="9" name="灯片编号占位符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60D63-2207-C848-9014-F412EC03BF95}"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E0F8C-1DFF-4D41-91EC-017EFC60A6EA}" type="datetime1">
              <a:rPr lang="en-US" smtClean="0"/>
              <a:t>3/11/2024</a:t>
            </a:fld>
            <a:endParaRPr lang="en-US"/>
          </a:p>
        </p:txBody>
      </p:sp>
      <p:sp>
        <p:nvSpPr>
          <p:cNvPr id="8" name="Footer Placeholder 7"/>
          <p:cNvSpPr>
            <a:spLocks noGrp="1"/>
          </p:cNvSpPr>
          <p:nvPr>
            <p:ph type="ftr" sz="quarter" idx="11"/>
          </p:nvPr>
        </p:nvSpPr>
        <p:spPr/>
        <p:txBody>
          <a:bodyPr/>
          <a:lstStyle/>
          <a:p>
            <a:r>
              <a:rPr lang="en-US"/>
              <a:t>/17</a:t>
            </a:r>
          </a:p>
        </p:txBody>
      </p:sp>
      <p:sp>
        <p:nvSpPr>
          <p:cNvPr id="9" name="Slide Number Placeholder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2DED7-4118-E246-870B-E431816F2D29}" type="datetime1">
              <a:rPr lang="en-US" smtClean="0"/>
              <a:t>3/11/2024</a:t>
            </a:fld>
            <a:endParaRPr lang="en-US"/>
          </a:p>
        </p:txBody>
      </p:sp>
      <p:sp>
        <p:nvSpPr>
          <p:cNvPr id="4" name="Footer Placeholder 3"/>
          <p:cNvSpPr>
            <a:spLocks noGrp="1"/>
          </p:cNvSpPr>
          <p:nvPr>
            <p:ph type="ftr" sz="quarter" idx="11"/>
          </p:nvPr>
        </p:nvSpPr>
        <p:spPr>
          <a:xfrm>
            <a:off x="10897495" y="6356349"/>
            <a:ext cx="1042595" cy="365125"/>
          </a:xfrm>
        </p:spPr>
        <p:txBody>
          <a:bodyPr/>
          <a:lstStyle/>
          <a:p>
            <a:r>
              <a:rPr lang="en-US"/>
              <a:t>/ 17</a:t>
            </a:r>
          </a:p>
        </p:txBody>
      </p:sp>
      <p:sp>
        <p:nvSpPr>
          <p:cNvPr id="5" name="Slide Number Placeholder 4"/>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4C659-C87B-9643-9A34-528B0D41481D}" type="datetime1">
              <a:rPr lang="en-US" smtClean="0"/>
              <a:t>3/11/2024</a:t>
            </a:fld>
            <a:endParaRPr lang="en-US"/>
          </a:p>
        </p:txBody>
      </p:sp>
      <p:sp>
        <p:nvSpPr>
          <p:cNvPr id="3" name="Footer Placeholder 2"/>
          <p:cNvSpPr>
            <a:spLocks noGrp="1"/>
          </p:cNvSpPr>
          <p:nvPr>
            <p:ph type="ftr" sz="quarter" idx="11"/>
          </p:nvPr>
        </p:nvSpPr>
        <p:spPr/>
        <p:txBody>
          <a:bodyPr/>
          <a:lstStyle/>
          <a:p>
            <a:r>
              <a:rPr lang="en-US"/>
              <a:t>/17</a:t>
            </a:r>
          </a:p>
        </p:txBody>
      </p:sp>
      <p:sp>
        <p:nvSpPr>
          <p:cNvPr id="4" name="Slide Number Placeholder 3"/>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CBEDB-4EF5-104F-9942-EA6491B4128F}" type="datetime1">
              <a:rPr lang="en-US" smtClean="0"/>
              <a:t>3/11/2024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6149C-3429-F942-B244-7F6E681DABC6}" type="datetime1">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839C7-9A20-D34F-B538-98C4FE15FA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6149C-3429-F942-B244-7F6E681DABC6}" type="datetime1">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839C7-9A20-D34F-B538-98C4FE15FA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vgsilh.com/zh/image/306890.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55" y="2024892"/>
            <a:ext cx="12192000" cy="1501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ctrTitle"/>
          </p:nvPr>
        </p:nvSpPr>
        <p:spPr>
          <a:xfrm>
            <a:off x="325464" y="1767465"/>
            <a:ext cx="11326749" cy="1510380"/>
          </a:xfrm>
        </p:spPr>
        <p:txBody>
          <a:bodyPr>
            <a:noAutofit/>
          </a:bodyPr>
          <a:lstStyle/>
          <a:p>
            <a:r>
              <a:rPr lang="en-US" altLang="zh-CN" sz="3200" b="1" dirty="0">
                <a:latin typeface="+mn-lt"/>
              </a:rPr>
              <a:t>Accelerating In-Browser Deep Learning Inference on Diverse Edge Clients through Just-in-Time Kernel Optimizations</a:t>
            </a:r>
            <a:endParaRPr lang="en-GB" altLang="zh-CN" sz="3200" b="1" dirty="0">
              <a:latin typeface="+mn-lt"/>
            </a:endParaRPr>
          </a:p>
        </p:txBody>
      </p:sp>
      <p:pic>
        <p:nvPicPr>
          <p:cNvPr id="1026" name="Picture 2" descr="Southeast Universit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37" y="147830"/>
            <a:ext cx="965206" cy="958136"/>
          </a:xfrm>
          <a:prstGeom prst="rect">
            <a:avLst/>
          </a:prstGeom>
          <a:noFill/>
          <a:extLst>
            <a:ext uri="{909E8E84-426E-40DD-AFC4-6F175D3DCCD1}">
              <a14:hiddenFill xmlns:a14="http://schemas.microsoft.com/office/drawing/2010/main">
                <a:solidFill>
                  <a:srgbClr val="FFFFFF"/>
                </a:solidFill>
              </a14:hiddenFill>
            </a:ext>
          </a:extLst>
        </p:spPr>
      </p:pic>
      <p:sp>
        <p:nvSpPr>
          <p:cNvPr id="7" name="副标题 6"/>
          <p:cNvSpPr>
            <a:spLocks noGrp="1"/>
          </p:cNvSpPr>
          <p:nvPr>
            <p:ph type="subTitle" idx="1"/>
            <p:custDataLst>
              <p:tags r:id="rId1"/>
            </p:custDataLst>
          </p:nvPr>
        </p:nvSpPr>
        <p:spPr>
          <a:xfrm>
            <a:off x="719412" y="3927116"/>
            <a:ext cx="10753175" cy="1586888"/>
          </a:xfrm>
        </p:spPr>
        <p:txBody>
          <a:bodyPr>
            <a:normAutofit fontScale="90000" lnSpcReduction="10000"/>
          </a:bodyPr>
          <a:lstStyle/>
          <a:p>
            <a:r>
              <a:rPr lang="en-US" altLang="zh-CN" b="1" dirty="0"/>
              <a:t>Authors</a:t>
            </a:r>
            <a:r>
              <a:rPr lang="zh-CN" altLang="en-US" b="1" dirty="0"/>
              <a:t>：</a:t>
            </a:r>
            <a:r>
              <a:rPr lang="en-US" altLang="zh-CN" b="1" dirty="0" err="1"/>
              <a:t>Fucheng</a:t>
            </a:r>
            <a:r>
              <a:rPr lang="en-US" altLang="zh-CN" b="1" dirty="0"/>
              <a:t> Jia, </a:t>
            </a:r>
            <a:r>
              <a:rPr lang="en-US" altLang="zh-CN" b="1" dirty="0" err="1"/>
              <a:t>Shiqi</a:t>
            </a:r>
            <a:r>
              <a:rPr lang="en-US" altLang="zh-CN" b="1" dirty="0"/>
              <a:t> Jiang, Ting Cao, Wei Cui, </a:t>
            </a:r>
            <a:r>
              <a:rPr lang="en-US" altLang="zh-CN" b="1" dirty="0" err="1"/>
              <a:t>Tianrui</a:t>
            </a:r>
            <a:r>
              <a:rPr lang="en-US" altLang="zh-CN" b="1" dirty="0"/>
              <a:t> Xia, Xu Cao</a:t>
            </a:r>
            <a:endParaRPr b="1" dirty="0"/>
          </a:p>
          <a:p>
            <a:r>
              <a:rPr lang="en-US" altLang="zh-CN" b="1" dirty="0"/>
              <a:t>Microsoft Research</a:t>
            </a:r>
            <a:r>
              <a:rPr lang="en-US" b="1" dirty="0"/>
              <a:t>,</a:t>
            </a:r>
          </a:p>
          <a:p>
            <a:r>
              <a:rPr lang="en-US" b="1" dirty="0"/>
              <a:t>Tsinghua University</a:t>
            </a:r>
            <a:r>
              <a:rPr lang="en-US" altLang="zh-CN" b="1" dirty="0"/>
              <a:t>,</a:t>
            </a:r>
            <a:endParaRPr lang="en-US" b="1" dirty="0"/>
          </a:p>
          <a:p>
            <a:r>
              <a:rPr b="1" dirty="0"/>
              <a:t> </a:t>
            </a:r>
            <a:r>
              <a:rPr lang="en-US" b="1" dirty="0"/>
              <a:t>Central South University</a:t>
            </a:r>
            <a:endParaRPr b="1" dirty="0"/>
          </a:p>
          <a:p>
            <a:endParaRPr lang="en-US" altLang="zh-CN" sz="2800" b="1" dirty="0"/>
          </a:p>
        </p:txBody>
      </p:sp>
      <p:sp>
        <p:nvSpPr>
          <p:cNvPr id="9" name="文本框 8"/>
          <p:cNvSpPr txBox="1"/>
          <p:nvPr/>
        </p:nvSpPr>
        <p:spPr>
          <a:xfrm>
            <a:off x="3956685" y="5667375"/>
            <a:ext cx="4064000" cy="707886"/>
          </a:xfrm>
          <a:prstGeom prst="rect">
            <a:avLst/>
          </a:prstGeom>
          <a:noFill/>
        </p:spPr>
        <p:txBody>
          <a:bodyPr wrap="square" rtlCol="0">
            <a:spAutoFit/>
          </a:bodyPr>
          <a:lstStyle/>
          <a:p>
            <a:pPr algn="ctr"/>
            <a:r>
              <a:rPr sz="2000" dirty="0" err="1">
                <a:latin typeface="微软雅黑" panose="020B0503020204020204" pitchFamily="34" charset="-122"/>
                <a:ea typeface="微软雅黑" panose="020B0503020204020204" pitchFamily="34" charset="-122"/>
              </a:rPr>
              <a:t>汇报人</a:t>
            </a:r>
            <a:r>
              <a:rPr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董兵</a:t>
            </a:r>
            <a:endParaRPr lang="en-US" altLang="zh-CN" sz="2000" dirty="0">
              <a:latin typeface="微软雅黑" panose="020B0503020204020204" pitchFamily="34" charset="-122"/>
              <a:ea typeface="微软雅黑" panose="020B0503020204020204" pitchFamily="34" charset="-122"/>
            </a:endParaRPr>
          </a:p>
          <a:p>
            <a:pPr algn="ctr"/>
            <a:r>
              <a:rPr lang="en-US" sz="2000" dirty="0">
                <a:latin typeface="微软雅黑" panose="020B0503020204020204" pitchFamily="34" charset="-122"/>
                <a:ea typeface="微软雅黑" panose="020B0503020204020204" pitchFamily="34" charset="-122"/>
              </a:rPr>
              <a:t>2024</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10</a:t>
            </a:fld>
            <a:endParaRPr kumimoji="1" lang="zh-CN" altLang="en-US" dirty="0"/>
          </a:p>
        </p:txBody>
      </p:sp>
      <p:sp>
        <p:nvSpPr>
          <p:cNvPr id="4" name="标题 3"/>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Inference Performance Issues</a:t>
            </a:r>
            <a:endParaRPr kumimoji="1" lang="zh-CN" altLang="en-US" b="1" dirty="0">
              <a:latin typeface="+mn-lt"/>
            </a:endParaRPr>
          </a:p>
        </p:txBody>
      </p:sp>
      <p:sp>
        <p:nvSpPr>
          <p:cNvPr id="12" name="圆角矩形 5">
            <a:extLst>
              <a:ext uri="{FF2B5EF4-FFF2-40B4-BE49-F238E27FC236}">
                <a16:creationId xmlns:a16="http://schemas.microsoft.com/office/drawing/2014/main" id="{93F0C7AB-848F-E3DB-1BB3-80E1B8C18E53}"/>
              </a:ext>
            </a:extLst>
          </p:cNvPr>
          <p:cNvSpPr/>
          <p:nvPr/>
        </p:nvSpPr>
        <p:spPr>
          <a:xfrm>
            <a:off x="157045" y="1019431"/>
            <a:ext cx="9747673" cy="1070114"/>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r>
              <a:rPr lang="en-US" altLang="zh-CN" sz="2400" b="1" dirty="0">
                <a:solidFill>
                  <a:schemeClr val="tx1"/>
                </a:solidFill>
              </a:rPr>
              <a:t>TensorFlow.js</a:t>
            </a:r>
            <a:r>
              <a:rPr lang="zh-CN" altLang="en-US" sz="2400" b="1" dirty="0">
                <a:solidFill>
                  <a:schemeClr val="tx1"/>
                </a:solidFill>
              </a:rPr>
              <a:t>，</a:t>
            </a:r>
            <a:r>
              <a:rPr lang="en-US" altLang="zh-CN" sz="2400" b="1" dirty="0">
                <a:solidFill>
                  <a:schemeClr val="tx1"/>
                </a:solidFill>
              </a:rPr>
              <a:t>ONNX Runtime Web:</a:t>
            </a:r>
            <a:endParaRPr lang="en-US" altLang="zh-CN" sz="2400" b="1" dirty="0">
              <a:solidFill>
                <a:schemeClr val="tx1"/>
              </a:solidFill>
              <a:latin typeface="Corbel-BoldItalic"/>
            </a:endParaRPr>
          </a:p>
          <a:p>
            <a:pPr marL="800100" lvl="1" indent="-342900">
              <a:buFont typeface="Arial" panose="020B0604020202020204" pitchFamily="34" charset="0"/>
              <a:buChar char="•"/>
            </a:pPr>
            <a:r>
              <a:rPr lang="en-US" altLang="zh-CN" sz="2200" b="1" dirty="0">
                <a:solidFill>
                  <a:srgbClr val="FF0000"/>
                </a:solidFill>
                <a:latin typeface="Corbel-BoldItalic"/>
              </a:rPr>
              <a:t>DL Kernel</a:t>
            </a:r>
            <a:r>
              <a:rPr lang="zh-CN" altLang="en-US" sz="2200" b="1" dirty="0">
                <a:solidFill>
                  <a:srgbClr val="FF0000"/>
                </a:solidFill>
                <a:latin typeface="Corbel-BoldItalic"/>
              </a:rPr>
              <a:t>：</a:t>
            </a:r>
            <a:r>
              <a:rPr lang="en-US" altLang="zh-CN" sz="2200" b="1" dirty="0">
                <a:solidFill>
                  <a:srgbClr val="FF0000"/>
                </a:solidFill>
                <a:latin typeface="Corbel-BoldItalic"/>
              </a:rPr>
              <a:t>Handwritten or ported from native DL frameworks.</a:t>
            </a:r>
          </a:p>
        </p:txBody>
      </p:sp>
      <p:pic>
        <p:nvPicPr>
          <p:cNvPr id="18" name="图片 17">
            <a:extLst>
              <a:ext uri="{FF2B5EF4-FFF2-40B4-BE49-F238E27FC236}">
                <a16:creationId xmlns:a16="http://schemas.microsoft.com/office/drawing/2014/main" id="{C94ECC8B-CAAF-84B2-BDE6-FB0B02A6AFBE}"/>
              </a:ext>
            </a:extLst>
          </p:cNvPr>
          <p:cNvPicPr>
            <a:picLocks noChangeAspect="1"/>
          </p:cNvPicPr>
          <p:nvPr/>
        </p:nvPicPr>
        <p:blipFill>
          <a:blip r:embed="rId3"/>
          <a:stretch>
            <a:fillRect/>
          </a:stretch>
        </p:blipFill>
        <p:spPr>
          <a:xfrm>
            <a:off x="355600" y="2847428"/>
            <a:ext cx="4772691" cy="3362794"/>
          </a:xfrm>
          <a:prstGeom prst="rect">
            <a:avLst/>
          </a:prstGeom>
        </p:spPr>
      </p:pic>
      <p:sp>
        <p:nvSpPr>
          <p:cNvPr id="20" name="文本框 19">
            <a:extLst>
              <a:ext uri="{FF2B5EF4-FFF2-40B4-BE49-F238E27FC236}">
                <a16:creationId xmlns:a16="http://schemas.microsoft.com/office/drawing/2014/main" id="{64153C6E-EB33-168E-E4A5-35AA52E5B523}"/>
              </a:ext>
            </a:extLst>
          </p:cNvPr>
          <p:cNvSpPr txBox="1"/>
          <p:nvPr/>
        </p:nvSpPr>
        <p:spPr>
          <a:xfrm>
            <a:off x="4092161" y="2306883"/>
            <a:ext cx="2911423" cy="461665"/>
          </a:xfrm>
          <a:prstGeom prst="rect">
            <a:avLst/>
          </a:prstGeom>
          <a:noFill/>
        </p:spPr>
        <p:txBody>
          <a:bodyPr wrap="square" rtlCol="0">
            <a:spAutoFit/>
          </a:bodyPr>
          <a:lstStyle/>
          <a:p>
            <a:r>
              <a:rPr lang="en-US" altLang="zh-CN" sz="2400" b="1" dirty="0"/>
              <a:t>TVM Optimization</a:t>
            </a:r>
          </a:p>
        </p:txBody>
      </p:sp>
      <p:pic>
        <p:nvPicPr>
          <p:cNvPr id="26" name="图片 25">
            <a:extLst>
              <a:ext uri="{FF2B5EF4-FFF2-40B4-BE49-F238E27FC236}">
                <a16:creationId xmlns:a16="http://schemas.microsoft.com/office/drawing/2014/main" id="{C739AE9B-2A8B-DA13-2FAA-6CC93E682F3B}"/>
              </a:ext>
            </a:extLst>
          </p:cNvPr>
          <p:cNvPicPr>
            <a:picLocks noChangeAspect="1"/>
          </p:cNvPicPr>
          <p:nvPr/>
        </p:nvPicPr>
        <p:blipFill>
          <a:blip r:embed="rId4"/>
          <a:stretch>
            <a:fillRect/>
          </a:stretch>
        </p:blipFill>
        <p:spPr>
          <a:xfrm>
            <a:off x="5355772" y="2985887"/>
            <a:ext cx="6230470" cy="3115235"/>
          </a:xfrm>
          <a:prstGeom prst="rect">
            <a:avLst/>
          </a:prstGeom>
        </p:spPr>
      </p:pic>
      <p:sp>
        <p:nvSpPr>
          <p:cNvPr id="27" name="矩形 26">
            <a:extLst>
              <a:ext uri="{FF2B5EF4-FFF2-40B4-BE49-F238E27FC236}">
                <a16:creationId xmlns:a16="http://schemas.microsoft.com/office/drawing/2014/main" id="{C57FFE54-B150-D00A-6BB3-26B082909202}"/>
              </a:ext>
            </a:extLst>
          </p:cNvPr>
          <p:cNvSpPr/>
          <p:nvPr/>
        </p:nvSpPr>
        <p:spPr>
          <a:xfrm>
            <a:off x="9551254" y="5747657"/>
            <a:ext cx="1936376" cy="253573"/>
          </a:xfrm>
          <a:prstGeom prst="rect">
            <a:avLst/>
          </a:prstGeom>
          <a:solidFill>
            <a:srgbClr val="F1F0F5"/>
          </a:solidFill>
          <a:ln>
            <a:solidFill>
              <a:srgbClr val="F1F0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457B17A-5AC4-1707-A475-1235EDDCA6B2}"/>
              </a:ext>
            </a:extLst>
          </p:cNvPr>
          <p:cNvSpPr/>
          <p:nvPr/>
        </p:nvSpPr>
        <p:spPr>
          <a:xfrm>
            <a:off x="9456484" y="5617029"/>
            <a:ext cx="210030" cy="39188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14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A2EFB-96A9-D9E6-3B8C-605B973A41D7}"/>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97F449B-C233-10AC-E40F-8A4AFAD9D26D}"/>
              </a:ext>
            </a:extLst>
          </p:cNvPr>
          <p:cNvSpPr>
            <a:spLocks noGrp="1"/>
          </p:cNvSpPr>
          <p:nvPr>
            <p:ph type="sldNum" sz="quarter" idx="4"/>
          </p:nvPr>
        </p:nvSpPr>
        <p:spPr/>
        <p:txBody>
          <a:bodyPr/>
          <a:lstStyle/>
          <a:p>
            <a:fld id="{32CC1993-4A58-5441-BC2A-C02768F05C35}" type="slidenum">
              <a:rPr kumimoji="1" lang="zh-CN" altLang="en-US" smtClean="0"/>
              <a:t>11</a:t>
            </a:fld>
            <a:endParaRPr kumimoji="1" lang="zh-CN" altLang="en-US" dirty="0"/>
          </a:p>
        </p:txBody>
      </p:sp>
      <p:sp>
        <p:nvSpPr>
          <p:cNvPr id="4" name="标题 3">
            <a:extLst>
              <a:ext uri="{FF2B5EF4-FFF2-40B4-BE49-F238E27FC236}">
                <a16:creationId xmlns:a16="http://schemas.microsoft.com/office/drawing/2014/main" id="{C3C716E9-1180-DD60-B397-9FD1D7EF5777}"/>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Inference Performance Issues</a:t>
            </a:r>
            <a:endParaRPr kumimoji="1" lang="zh-CN" altLang="en-US" b="1" dirty="0">
              <a:latin typeface="+mn-lt"/>
            </a:endParaRPr>
          </a:p>
        </p:txBody>
      </p:sp>
      <p:sp>
        <p:nvSpPr>
          <p:cNvPr id="7" name="文本框 6">
            <a:extLst>
              <a:ext uri="{FF2B5EF4-FFF2-40B4-BE49-F238E27FC236}">
                <a16:creationId xmlns:a16="http://schemas.microsoft.com/office/drawing/2014/main" id="{9D41664B-C940-4E28-7444-677D0FD250CD}"/>
              </a:ext>
            </a:extLst>
          </p:cNvPr>
          <p:cNvSpPr txBox="1"/>
          <p:nvPr/>
        </p:nvSpPr>
        <p:spPr>
          <a:xfrm>
            <a:off x="264623" y="5879718"/>
            <a:ext cx="6117956" cy="400110"/>
          </a:xfrm>
          <a:prstGeom prst="rect">
            <a:avLst/>
          </a:prstGeom>
          <a:noFill/>
        </p:spPr>
        <p:txBody>
          <a:bodyPr wrap="square">
            <a:spAutoFit/>
          </a:bodyPr>
          <a:lstStyle/>
          <a:p>
            <a:r>
              <a:rPr lang="en-US" altLang="zh-CN" sz="2000" b="1" dirty="0">
                <a:solidFill>
                  <a:srgbClr val="FF0000"/>
                </a:solidFill>
              </a:rPr>
              <a:t>One-for-all</a:t>
            </a:r>
            <a:r>
              <a:rPr lang="en-US" altLang="zh-CN" sz="2000" b="1" dirty="0"/>
              <a:t> kernels</a:t>
            </a:r>
            <a:r>
              <a:rPr lang="zh-CN" altLang="en-US" sz="2000" b="1" dirty="0"/>
              <a:t>：</a:t>
            </a:r>
            <a:r>
              <a:rPr lang="en-US" altLang="zh-CN" sz="2000" b="1" dirty="0"/>
              <a:t>Suboptimal across devices.</a:t>
            </a:r>
            <a:endParaRPr lang="zh-CN" altLang="en-US" sz="2000" b="1" dirty="0"/>
          </a:p>
        </p:txBody>
      </p:sp>
      <p:pic>
        <p:nvPicPr>
          <p:cNvPr id="13" name="图片 12">
            <a:extLst>
              <a:ext uri="{FF2B5EF4-FFF2-40B4-BE49-F238E27FC236}">
                <a16:creationId xmlns:a16="http://schemas.microsoft.com/office/drawing/2014/main" id="{8273DDAB-F173-C940-FED7-3F1A54B0809A}"/>
              </a:ext>
            </a:extLst>
          </p:cNvPr>
          <p:cNvPicPr>
            <a:picLocks noChangeAspect="1"/>
          </p:cNvPicPr>
          <p:nvPr/>
        </p:nvPicPr>
        <p:blipFill>
          <a:blip r:embed="rId3"/>
          <a:stretch>
            <a:fillRect/>
          </a:stretch>
        </p:blipFill>
        <p:spPr>
          <a:xfrm>
            <a:off x="193297" y="2529821"/>
            <a:ext cx="5902703" cy="3221704"/>
          </a:xfrm>
          <a:prstGeom prst="rect">
            <a:avLst/>
          </a:prstGeom>
        </p:spPr>
      </p:pic>
      <p:cxnSp>
        <p:nvCxnSpPr>
          <p:cNvPr id="5" name="直接连接符 4">
            <a:extLst>
              <a:ext uri="{FF2B5EF4-FFF2-40B4-BE49-F238E27FC236}">
                <a16:creationId xmlns:a16="http://schemas.microsoft.com/office/drawing/2014/main" id="{DB7E3778-A866-4AA2-05F8-B12D76A94CD3}"/>
              </a:ext>
            </a:extLst>
          </p:cNvPr>
          <p:cNvCxnSpPr/>
          <p:nvPr/>
        </p:nvCxnSpPr>
        <p:spPr>
          <a:xfrm>
            <a:off x="484094" y="3864599"/>
            <a:ext cx="5447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7FE95ACC-9BCF-C86F-18D0-042DAD03BAFF}"/>
              </a:ext>
            </a:extLst>
          </p:cNvPr>
          <p:cNvSpPr/>
          <p:nvPr/>
        </p:nvSpPr>
        <p:spPr>
          <a:xfrm>
            <a:off x="737667" y="2640919"/>
            <a:ext cx="514830" cy="2028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5">
            <a:extLst>
              <a:ext uri="{FF2B5EF4-FFF2-40B4-BE49-F238E27FC236}">
                <a16:creationId xmlns:a16="http://schemas.microsoft.com/office/drawing/2014/main" id="{91853134-A866-7A1D-78CE-79653D452FCD}"/>
              </a:ext>
            </a:extLst>
          </p:cNvPr>
          <p:cNvSpPr/>
          <p:nvPr/>
        </p:nvSpPr>
        <p:spPr>
          <a:xfrm>
            <a:off x="193297" y="978282"/>
            <a:ext cx="8756432" cy="131323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r>
              <a:rPr lang="en-US" altLang="zh-CN" sz="2400" b="1" dirty="0">
                <a:solidFill>
                  <a:schemeClr val="tx1"/>
                </a:solidFill>
              </a:rPr>
              <a:t>TensorFlow.js</a:t>
            </a:r>
            <a:r>
              <a:rPr lang="zh-CN" altLang="en-US" sz="2400" b="1" dirty="0">
                <a:solidFill>
                  <a:schemeClr val="tx1"/>
                </a:solidFill>
              </a:rPr>
              <a:t>，</a:t>
            </a:r>
            <a:r>
              <a:rPr lang="en-US" altLang="zh-CN" sz="2400" b="1" dirty="0">
                <a:solidFill>
                  <a:schemeClr val="tx1"/>
                </a:solidFill>
              </a:rPr>
              <a:t>ONNX Runtime Web:</a:t>
            </a:r>
          </a:p>
          <a:p>
            <a:pPr marL="800100" lvl="1" indent="-342900">
              <a:lnSpc>
                <a:spcPts val="3500"/>
              </a:lnSpc>
              <a:buFont typeface="Arial" panose="020B0604020202020204" pitchFamily="34" charset="0"/>
              <a:buChar char="•"/>
            </a:pPr>
            <a:r>
              <a:rPr lang="en-US" altLang="zh-CN" sz="2200" b="1" dirty="0">
                <a:solidFill>
                  <a:srgbClr val="FF0000"/>
                </a:solidFill>
                <a:latin typeface="Corbel-BoldItalic"/>
              </a:rPr>
              <a:t>DL Kernel</a:t>
            </a:r>
            <a:r>
              <a:rPr lang="zh-CN" altLang="en-US" sz="2200" b="1" dirty="0">
                <a:solidFill>
                  <a:srgbClr val="FF0000"/>
                </a:solidFill>
                <a:latin typeface="Corbel-BoldItalic"/>
              </a:rPr>
              <a:t>：</a:t>
            </a:r>
            <a:r>
              <a:rPr lang="en-US" altLang="zh-CN" sz="2200" b="1" dirty="0">
                <a:solidFill>
                  <a:srgbClr val="FF0000"/>
                </a:solidFill>
                <a:latin typeface="Corbel-BoldItalic"/>
              </a:rPr>
              <a:t>Handwritten or ported from native DL frameworks.</a:t>
            </a:r>
          </a:p>
          <a:p>
            <a:pPr marL="800100" lvl="1" indent="-342900">
              <a:lnSpc>
                <a:spcPts val="3500"/>
              </a:lnSpc>
              <a:buFont typeface="Arial" panose="020B0604020202020204" pitchFamily="34" charset="0"/>
              <a:buChar char="•"/>
            </a:pPr>
            <a:r>
              <a:rPr lang="en-US" altLang="zh-CN" sz="2200" b="1" dirty="0">
                <a:solidFill>
                  <a:srgbClr val="FF0000"/>
                </a:solidFill>
                <a:latin typeface="Corbel-BoldItalic"/>
              </a:rPr>
              <a:t>Major drawbacks:  Predefined kernels × Hardware diversity .</a:t>
            </a:r>
          </a:p>
        </p:txBody>
      </p:sp>
      <p:sp>
        <p:nvSpPr>
          <p:cNvPr id="11" name="矩形 10">
            <a:extLst>
              <a:ext uri="{FF2B5EF4-FFF2-40B4-BE49-F238E27FC236}">
                <a16:creationId xmlns:a16="http://schemas.microsoft.com/office/drawing/2014/main" id="{5F48C750-2C9A-39A2-F23B-9C32A5E4DEC4}"/>
              </a:ext>
            </a:extLst>
          </p:cNvPr>
          <p:cNvSpPr/>
          <p:nvPr/>
        </p:nvSpPr>
        <p:spPr>
          <a:xfrm>
            <a:off x="1521439" y="2529821"/>
            <a:ext cx="2643307" cy="2474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79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F37DE-C423-2E5E-1AFC-45237C10C42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4CE5AE6-83DA-8C84-2D8B-BFF577D26FAD}"/>
              </a:ext>
            </a:extLst>
          </p:cNvPr>
          <p:cNvSpPr>
            <a:spLocks noGrp="1"/>
          </p:cNvSpPr>
          <p:nvPr>
            <p:ph type="sldNum" sz="quarter" idx="4"/>
          </p:nvPr>
        </p:nvSpPr>
        <p:spPr/>
        <p:txBody>
          <a:bodyPr/>
          <a:lstStyle/>
          <a:p>
            <a:fld id="{32CC1993-4A58-5441-BC2A-C02768F05C35}" type="slidenum">
              <a:rPr kumimoji="1" lang="zh-CN" altLang="en-US" smtClean="0"/>
              <a:t>12</a:t>
            </a:fld>
            <a:endParaRPr kumimoji="1" lang="zh-CN" altLang="en-US" dirty="0"/>
          </a:p>
        </p:txBody>
      </p:sp>
      <p:sp>
        <p:nvSpPr>
          <p:cNvPr id="4" name="标题 3">
            <a:extLst>
              <a:ext uri="{FF2B5EF4-FFF2-40B4-BE49-F238E27FC236}">
                <a16:creationId xmlns:a16="http://schemas.microsoft.com/office/drawing/2014/main" id="{53DBBCD6-18EA-3EF8-B36E-57A3DB0889AA}"/>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Inference Performance Issues</a:t>
            </a:r>
            <a:endParaRPr kumimoji="1" lang="zh-CN" altLang="en-US" b="1" dirty="0">
              <a:latin typeface="+mn-lt"/>
            </a:endParaRPr>
          </a:p>
        </p:txBody>
      </p:sp>
      <p:sp>
        <p:nvSpPr>
          <p:cNvPr id="7" name="文本框 6">
            <a:extLst>
              <a:ext uri="{FF2B5EF4-FFF2-40B4-BE49-F238E27FC236}">
                <a16:creationId xmlns:a16="http://schemas.microsoft.com/office/drawing/2014/main" id="{6DFE72D6-5476-CF50-48E2-7C1F795FA18A}"/>
              </a:ext>
            </a:extLst>
          </p:cNvPr>
          <p:cNvSpPr txBox="1"/>
          <p:nvPr/>
        </p:nvSpPr>
        <p:spPr>
          <a:xfrm>
            <a:off x="264623" y="5879718"/>
            <a:ext cx="6117956" cy="400110"/>
          </a:xfrm>
          <a:prstGeom prst="rect">
            <a:avLst/>
          </a:prstGeom>
          <a:noFill/>
        </p:spPr>
        <p:txBody>
          <a:bodyPr wrap="square">
            <a:spAutoFit/>
          </a:bodyPr>
          <a:lstStyle/>
          <a:p>
            <a:r>
              <a:rPr lang="en-US" altLang="zh-CN" sz="2000" b="1" dirty="0">
                <a:solidFill>
                  <a:srgbClr val="FF0000"/>
                </a:solidFill>
              </a:rPr>
              <a:t>One-for-all</a:t>
            </a:r>
            <a:r>
              <a:rPr lang="en-US" altLang="zh-CN" sz="2000" b="1" dirty="0"/>
              <a:t> kernels</a:t>
            </a:r>
            <a:r>
              <a:rPr lang="zh-CN" altLang="en-US" sz="2000" b="1" dirty="0"/>
              <a:t>：</a:t>
            </a:r>
            <a:r>
              <a:rPr lang="en-US" altLang="zh-CN" sz="2000" b="1" dirty="0"/>
              <a:t>Suboptimal across devices.</a:t>
            </a:r>
            <a:endParaRPr lang="zh-CN" altLang="en-US" sz="2000" b="1" dirty="0"/>
          </a:p>
        </p:txBody>
      </p:sp>
      <p:pic>
        <p:nvPicPr>
          <p:cNvPr id="13" name="图片 12">
            <a:extLst>
              <a:ext uri="{FF2B5EF4-FFF2-40B4-BE49-F238E27FC236}">
                <a16:creationId xmlns:a16="http://schemas.microsoft.com/office/drawing/2014/main" id="{D5297C9B-F2BF-CAD1-6A29-34E55A182B40}"/>
              </a:ext>
            </a:extLst>
          </p:cNvPr>
          <p:cNvPicPr>
            <a:picLocks noChangeAspect="1"/>
          </p:cNvPicPr>
          <p:nvPr/>
        </p:nvPicPr>
        <p:blipFill>
          <a:blip r:embed="rId3"/>
          <a:stretch>
            <a:fillRect/>
          </a:stretch>
        </p:blipFill>
        <p:spPr>
          <a:xfrm>
            <a:off x="193297" y="2529821"/>
            <a:ext cx="5902703" cy="3221704"/>
          </a:xfrm>
          <a:prstGeom prst="rect">
            <a:avLst/>
          </a:prstGeom>
        </p:spPr>
      </p:pic>
      <p:sp>
        <p:nvSpPr>
          <p:cNvPr id="15" name="文本框 14">
            <a:extLst>
              <a:ext uri="{FF2B5EF4-FFF2-40B4-BE49-F238E27FC236}">
                <a16:creationId xmlns:a16="http://schemas.microsoft.com/office/drawing/2014/main" id="{69F23777-B785-71BF-A23E-A8D9BD065827}"/>
              </a:ext>
            </a:extLst>
          </p:cNvPr>
          <p:cNvSpPr txBox="1"/>
          <p:nvPr/>
        </p:nvSpPr>
        <p:spPr>
          <a:xfrm>
            <a:off x="6523445" y="5879718"/>
            <a:ext cx="6132442" cy="400110"/>
          </a:xfrm>
          <a:prstGeom prst="rect">
            <a:avLst/>
          </a:prstGeom>
          <a:noFill/>
        </p:spPr>
        <p:txBody>
          <a:bodyPr wrap="square">
            <a:spAutoFit/>
          </a:bodyPr>
          <a:lstStyle/>
          <a:p>
            <a:r>
              <a:rPr lang="en-US" altLang="zh-CN" sz="2000" b="1" dirty="0">
                <a:solidFill>
                  <a:srgbClr val="FF0000"/>
                </a:solidFill>
              </a:rPr>
              <a:t>One-for-each kernels</a:t>
            </a:r>
            <a:r>
              <a:rPr lang="zh-CN" altLang="en-US" sz="2000" b="1" dirty="0"/>
              <a:t>：</a:t>
            </a:r>
            <a:r>
              <a:rPr lang="en-US" altLang="zh-CN" sz="2000" b="1" dirty="0"/>
              <a:t>Impractical in Web scenarios</a:t>
            </a:r>
            <a:endParaRPr lang="zh-CN" altLang="en-US" sz="2000" b="1" dirty="0"/>
          </a:p>
        </p:txBody>
      </p:sp>
      <p:pic>
        <p:nvPicPr>
          <p:cNvPr id="19" name="图片 18">
            <a:extLst>
              <a:ext uri="{FF2B5EF4-FFF2-40B4-BE49-F238E27FC236}">
                <a16:creationId xmlns:a16="http://schemas.microsoft.com/office/drawing/2014/main" id="{C968C23C-7CCC-31EA-BE6B-833945E8C343}"/>
              </a:ext>
            </a:extLst>
          </p:cNvPr>
          <p:cNvPicPr>
            <a:picLocks noChangeAspect="1"/>
          </p:cNvPicPr>
          <p:nvPr/>
        </p:nvPicPr>
        <p:blipFill>
          <a:blip r:embed="rId4"/>
          <a:stretch>
            <a:fillRect/>
          </a:stretch>
        </p:blipFill>
        <p:spPr>
          <a:xfrm>
            <a:off x="6222871" y="2860854"/>
            <a:ext cx="5955134" cy="2954768"/>
          </a:xfrm>
          <a:prstGeom prst="rect">
            <a:avLst/>
          </a:prstGeom>
        </p:spPr>
      </p:pic>
      <p:cxnSp>
        <p:nvCxnSpPr>
          <p:cNvPr id="5" name="直接连接符 4">
            <a:extLst>
              <a:ext uri="{FF2B5EF4-FFF2-40B4-BE49-F238E27FC236}">
                <a16:creationId xmlns:a16="http://schemas.microsoft.com/office/drawing/2014/main" id="{877E93DE-E7AD-2D91-E888-2D7DFDB9A991}"/>
              </a:ext>
            </a:extLst>
          </p:cNvPr>
          <p:cNvCxnSpPr/>
          <p:nvPr/>
        </p:nvCxnSpPr>
        <p:spPr>
          <a:xfrm>
            <a:off x="484094" y="3864599"/>
            <a:ext cx="5447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F4135CCE-203F-4B2B-2D5F-2C9CCF0FA840}"/>
              </a:ext>
            </a:extLst>
          </p:cNvPr>
          <p:cNvSpPr/>
          <p:nvPr/>
        </p:nvSpPr>
        <p:spPr>
          <a:xfrm>
            <a:off x="737667" y="2640919"/>
            <a:ext cx="514830" cy="2028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A2DA5B0F-0825-2272-46C2-A50572DFD7B4}"/>
              </a:ext>
            </a:extLst>
          </p:cNvPr>
          <p:cNvCxnSpPr/>
          <p:nvPr/>
        </p:nvCxnSpPr>
        <p:spPr>
          <a:xfrm>
            <a:off x="10308115" y="2654326"/>
            <a:ext cx="0" cy="18861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圆角矩形 5">
            <a:extLst>
              <a:ext uri="{FF2B5EF4-FFF2-40B4-BE49-F238E27FC236}">
                <a16:creationId xmlns:a16="http://schemas.microsoft.com/office/drawing/2014/main" id="{400CEE4F-D5A6-2C8D-38AD-60F8E0DF7A2F}"/>
              </a:ext>
            </a:extLst>
          </p:cNvPr>
          <p:cNvSpPr/>
          <p:nvPr/>
        </p:nvSpPr>
        <p:spPr>
          <a:xfrm>
            <a:off x="193297" y="978282"/>
            <a:ext cx="8756432" cy="131323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r>
              <a:rPr lang="en-US" altLang="zh-CN" sz="2400" b="1" dirty="0">
                <a:solidFill>
                  <a:schemeClr val="tx1"/>
                </a:solidFill>
              </a:rPr>
              <a:t>TensorFlow.js</a:t>
            </a:r>
            <a:r>
              <a:rPr lang="zh-CN" altLang="en-US" sz="2400" b="1" dirty="0">
                <a:solidFill>
                  <a:schemeClr val="tx1"/>
                </a:solidFill>
              </a:rPr>
              <a:t>，</a:t>
            </a:r>
            <a:r>
              <a:rPr lang="en-US" altLang="zh-CN" sz="2400" b="1" dirty="0">
                <a:solidFill>
                  <a:schemeClr val="tx1"/>
                </a:solidFill>
              </a:rPr>
              <a:t>ONNX Runtime Web:</a:t>
            </a:r>
          </a:p>
          <a:p>
            <a:pPr marL="800100" lvl="1" indent="-342900">
              <a:lnSpc>
                <a:spcPts val="3500"/>
              </a:lnSpc>
              <a:buFont typeface="Arial" panose="020B0604020202020204" pitchFamily="34" charset="0"/>
              <a:buChar char="•"/>
            </a:pPr>
            <a:r>
              <a:rPr lang="en-US" altLang="zh-CN" sz="2200" b="1" dirty="0">
                <a:solidFill>
                  <a:srgbClr val="FF0000"/>
                </a:solidFill>
                <a:latin typeface="Corbel-BoldItalic"/>
              </a:rPr>
              <a:t>DL Kernel</a:t>
            </a:r>
            <a:r>
              <a:rPr lang="zh-CN" altLang="en-US" sz="2200" b="1" dirty="0">
                <a:solidFill>
                  <a:srgbClr val="FF0000"/>
                </a:solidFill>
                <a:latin typeface="Corbel-BoldItalic"/>
              </a:rPr>
              <a:t>：</a:t>
            </a:r>
            <a:r>
              <a:rPr lang="en-US" altLang="zh-CN" sz="2200" b="1" dirty="0">
                <a:solidFill>
                  <a:srgbClr val="FF0000"/>
                </a:solidFill>
                <a:latin typeface="Corbel-BoldItalic"/>
              </a:rPr>
              <a:t>Handwritten or ported from native DL frameworks.</a:t>
            </a:r>
          </a:p>
          <a:p>
            <a:pPr marL="800100" lvl="1" indent="-342900">
              <a:lnSpc>
                <a:spcPts val="3500"/>
              </a:lnSpc>
              <a:buFont typeface="Arial" panose="020B0604020202020204" pitchFamily="34" charset="0"/>
              <a:buChar char="•"/>
            </a:pPr>
            <a:r>
              <a:rPr lang="en-US" altLang="zh-CN" sz="2200" b="1" dirty="0">
                <a:solidFill>
                  <a:srgbClr val="FF0000"/>
                </a:solidFill>
                <a:latin typeface="Corbel-BoldItalic"/>
              </a:rPr>
              <a:t>Major drawbacks:  Predefined kernels × Hardware diversity .</a:t>
            </a:r>
          </a:p>
        </p:txBody>
      </p:sp>
      <p:sp>
        <p:nvSpPr>
          <p:cNvPr id="11" name="矩形 10">
            <a:extLst>
              <a:ext uri="{FF2B5EF4-FFF2-40B4-BE49-F238E27FC236}">
                <a16:creationId xmlns:a16="http://schemas.microsoft.com/office/drawing/2014/main" id="{A108EF23-5192-32C6-50B7-7EDA3E9B3F5F}"/>
              </a:ext>
            </a:extLst>
          </p:cNvPr>
          <p:cNvSpPr/>
          <p:nvPr/>
        </p:nvSpPr>
        <p:spPr>
          <a:xfrm>
            <a:off x="1521439" y="2529821"/>
            <a:ext cx="2643307" cy="2474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04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13</a:t>
            </a:fld>
            <a:endParaRPr kumimoji="1" lang="zh-CN" altLang="en-US" dirty="0"/>
          </a:p>
        </p:txBody>
      </p:sp>
      <p:sp>
        <p:nvSpPr>
          <p:cNvPr id="4" name="标题 3"/>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Kernel generation cost </a:t>
            </a:r>
            <a:endParaRPr kumimoji="1" lang="zh-CN" altLang="en-US" b="1" dirty="0">
              <a:latin typeface="+mn-lt"/>
            </a:endParaRPr>
          </a:p>
        </p:txBody>
      </p:sp>
      <p:sp>
        <p:nvSpPr>
          <p:cNvPr id="17" name="文本框 16">
            <a:extLst>
              <a:ext uri="{FF2B5EF4-FFF2-40B4-BE49-F238E27FC236}">
                <a16:creationId xmlns:a16="http://schemas.microsoft.com/office/drawing/2014/main" id="{5119A3B2-59AA-451D-A045-E079A3FAB046}"/>
              </a:ext>
            </a:extLst>
          </p:cNvPr>
          <p:cNvSpPr txBox="1"/>
          <p:nvPr/>
        </p:nvSpPr>
        <p:spPr>
          <a:xfrm>
            <a:off x="355600" y="1157765"/>
            <a:ext cx="6951916" cy="927626"/>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t>The exceedingly </a:t>
            </a:r>
            <a:r>
              <a:rPr lang="en-US" altLang="zh-CN" sz="2400" b="1" dirty="0">
                <a:solidFill>
                  <a:srgbClr val="FF0000"/>
                </a:solidFill>
              </a:rPr>
              <a:t>large</a:t>
            </a:r>
            <a:r>
              <a:rPr lang="en-US" altLang="zh-CN" sz="2400" b="1" dirty="0"/>
              <a:t> kernel optimization space. </a:t>
            </a:r>
          </a:p>
          <a:p>
            <a:pPr marL="342900" indent="-342900">
              <a:lnSpc>
                <a:spcPts val="4000"/>
              </a:lnSpc>
              <a:buFont typeface="Arial" panose="020B0604020202020204" pitchFamily="34" charset="0"/>
              <a:buChar char="•"/>
            </a:pPr>
            <a:r>
              <a:rPr lang="en-US" altLang="zh-CN" sz="2400" b="1" dirty="0"/>
              <a:t>The </a:t>
            </a:r>
            <a:r>
              <a:rPr lang="en-US" altLang="zh-CN" sz="2400" b="1" dirty="0">
                <a:solidFill>
                  <a:srgbClr val="FF0000"/>
                </a:solidFill>
              </a:rPr>
              <a:t>bloated</a:t>
            </a:r>
            <a:r>
              <a:rPr lang="en-US" altLang="zh-CN" sz="2400" b="1" dirty="0"/>
              <a:t> tensor compilation process.</a:t>
            </a:r>
            <a:endParaRPr lang="zh-CN" altLang="en-US" sz="2400" b="1" dirty="0"/>
          </a:p>
        </p:txBody>
      </p:sp>
      <p:pic>
        <p:nvPicPr>
          <p:cNvPr id="8" name="图片 7">
            <a:extLst>
              <a:ext uri="{FF2B5EF4-FFF2-40B4-BE49-F238E27FC236}">
                <a16:creationId xmlns:a16="http://schemas.microsoft.com/office/drawing/2014/main" id="{08BCE050-99EF-4E75-8848-560A5FD0D572}"/>
              </a:ext>
            </a:extLst>
          </p:cNvPr>
          <p:cNvPicPr>
            <a:picLocks noChangeAspect="1"/>
          </p:cNvPicPr>
          <p:nvPr/>
        </p:nvPicPr>
        <p:blipFill>
          <a:blip r:embed="rId3"/>
          <a:stretch>
            <a:fillRect/>
          </a:stretch>
        </p:blipFill>
        <p:spPr>
          <a:xfrm>
            <a:off x="2164802" y="2315421"/>
            <a:ext cx="7201046" cy="3895156"/>
          </a:xfrm>
          <a:prstGeom prst="rect">
            <a:avLst/>
          </a:prstGeom>
        </p:spPr>
      </p:pic>
      <p:sp>
        <p:nvSpPr>
          <p:cNvPr id="6" name="箭头: 右弧形 5">
            <a:extLst>
              <a:ext uri="{FF2B5EF4-FFF2-40B4-BE49-F238E27FC236}">
                <a16:creationId xmlns:a16="http://schemas.microsoft.com/office/drawing/2014/main" id="{0C2BC54A-CD4C-C964-AF93-8948BE542905}"/>
              </a:ext>
            </a:extLst>
          </p:cNvPr>
          <p:cNvSpPr/>
          <p:nvPr/>
        </p:nvSpPr>
        <p:spPr>
          <a:xfrm rot="10800000">
            <a:off x="1767328" y="3238181"/>
            <a:ext cx="468726" cy="1360074"/>
          </a:xfrm>
          <a:prstGeom prst="curved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28515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88F84-3895-FF64-1F38-3A4302E54EA5}"/>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5249D22-A3B4-9CE7-00DC-0D7FBBAF29F6}"/>
              </a:ext>
            </a:extLst>
          </p:cNvPr>
          <p:cNvSpPr>
            <a:spLocks noGrp="1"/>
          </p:cNvSpPr>
          <p:nvPr>
            <p:ph type="sldNum" sz="quarter" idx="4"/>
          </p:nvPr>
        </p:nvSpPr>
        <p:spPr/>
        <p:txBody>
          <a:bodyPr/>
          <a:lstStyle/>
          <a:p>
            <a:fld id="{32CC1993-4A58-5441-BC2A-C02768F05C35}" type="slidenum">
              <a:rPr kumimoji="1" lang="zh-CN" altLang="en-US" smtClean="0"/>
              <a:t>14</a:t>
            </a:fld>
            <a:endParaRPr kumimoji="1" lang="zh-CN" altLang="en-US" dirty="0"/>
          </a:p>
        </p:txBody>
      </p:sp>
      <p:sp>
        <p:nvSpPr>
          <p:cNvPr id="4" name="标题 3">
            <a:extLst>
              <a:ext uri="{FF2B5EF4-FFF2-40B4-BE49-F238E27FC236}">
                <a16:creationId xmlns:a16="http://schemas.microsoft.com/office/drawing/2014/main" id="{68E0B764-1467-E6E0-1F71-5587A53350D1}"/>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Kernel generation cost </a:t>
            </a:r>
            <a:endParaRPr kumimoji="1" lang="zh-CN" altLang="en-US" b="1" dirty="0">
              <a:latin typeface="+mn-lt"/>
            </a:endParaRPr>
          </a:p>
        </p:txBody>
      </p:sp>
      <p:sp>
        <p:nvSpPr>
          <p:cNvPr id="17" name="文本框 16">
            <a:extLst>
              <a:ext uri="{FF2B5EF4-FFF2-40B4-BE49-F238E27FC236}">
                <a16:creationId xmlns:a16="http://schemas.microsoft.com/office/drawing/2014/main" id="{10D24A8E-C24F-A531-332F-DC70F8C76B09}"/>
              </a:ext>
            </a:extLst>
          </p:cNvPr>
          <p:cNvSpPr txBox="1"/>
          <p:nvPr/>
        </p:nvSpPr>
        <p:spPr>
          <a:xfrm>
            <a:off x="355600" y="1157765"/>
            <a:ext cx="6951916" cy="927626"/>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t>The exceedingly </a:t>
            </a:r>
            <a:r>
              <a:rPr lang="en-US" altLang="zh-CN" sz="2400" b="1" dirty="0">
                <a:solidFill>
                  <a:srgbClr val="FF0000"/>
                </a:solidFill>
              </a:rPr>
              <a:t>large</a:t>
            </a:r>
            <a:r>
              <a:rPr lang="en-US" altLang="zh-CN" sz="2400" b="1" dirty="0"/>
              <a:t> kernel optimization space. </a:t>
            </a:r>
          </a:p>
          <a:p>
            <a:pPr marL="342900" indent="-342900">
              <a:lnSpc>
                <a:spcPts val="4000"/>
              </a:lnSpc>
              <a:buFont typeface="Arial" panose="020B0604020202020204" pitchFamily="34" charset="0"/>
              <a:buChar char="•"/>
            </a:pPr>
            <a:r>
              <a:rPr lang="en-US" altLang="zh-CN" sz="2400" b="1" dirty="0"/>
              <a:t>The </a:t>
            </a:r>
            <a:r>
              <a:rPr lang="en-US" altLang="zh-CN" sz="2400" b="1" dirty="0">
                <a:solidFill>
                  <a:srgbClr val="FF0000"/>
                </a:solidFill>
              </a:rPr>
              <a:t>bloated</a:t>
            </a:r>
            <a:r>
              <a:rPr lang="en-US" altLang="zh-CN" sz="2400" b="1" dirty="0"/>
              <a:t> tensor compilation process.</a:t>
            </a:r>
            <a:endParaRPr lang="zh-CN" altLang="en-US" sz="2400" b="1" dirty="0"/>
          </a:p>
        </p:txBody>
      </p:sp>
      <p:pic>
        <p:nvPicPr>
          <p:cNvPr id="8" name="图片 7">
            <a:extLst>
              <a:ext uri="{FF2B5EF4-FFF2-40B4-BE49-F238E27FC236}">
                <a16:creationId xmlns:a16="http://schemas.microsoft.com/office/drawing/2014/main" id="{46B48318-58C6-DB3D-5A65-233CA96B750A}"/>
              </a:ext>
            </a:extLst>
          </p:cNvPr>
          <p:cNvPicPr>
            <a:picLocks noChangeAspect="1"/>
          </p:cNvPicPr>
          <p:nvPr/>
        </p:nvPicPr>
        <p:blipFill>
          <a:blip r:embed="rId3"/>
          <a:stretch>
            <a:fillRect/>
          </a:stretch>
        </p:blipFill>
        <p:spPr>
          <a:xfrm>
            <a:off x="2164802" y="2315421"/>
            <a:ext cx="7201046" cy="3895156"/>
          </a:xfrm>
          <a:prstGeom prst="rect">
            <a:avLst/>
          </a:prstGeom>
        </p:spPr>
      </p:pic>
      <p:sp>
        <p:nvSpPr>
          <p:cNvPr id="6" name="箭头: 右弧形 5">
            <a:extLst>
              <a:ext uri="{FF2B5EF4-FFF2-40B4-BE49-F238E27FC236}">
                <a16:creationId xmlns:a16="http://schemas.microsoft.com/office/drawing/2014/main" id="{C8BEF1E8-4459-D425-D4AD-6F7977D0D64D}"/>
              </a:ext>
            </a:extLst>
          </p:cNvPr>
          <p:cNvSpPr/>
          <p:nvPr/>
        </p:nvSpPr>
        <p:spPr>
          <a:xfrm rot="10800000">
            <a:off x="1767328" y="3238181"/>
            <a:ext cx="468726" cy="136007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右 6">
            <a:extLst>
              <a:ext uri="{FF2B5EF4-FFF2-40B4-BE49-F238E27FC236}">
                <a16:creationId xmlns:a16="http://schemas.microsoft.com/office/drawing/2014/main" id="{E2C76C22-8B21-5D9E-FE0F-59C053F80EE5}"/>
              </a:ext>
            </a:extLst>
          </p:cNvPr>
          <p:cNvSpPr/>
          <p:nvPr/>
        </p:nvSpPr>
        <p:spPr>
          <a:xfrm rot="19015481">
            <a:off x="4402952" y="4297424"/>
            <a:ext cx="799139" cy="2284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2B50F677-13BE-9FB5-8BF2-CD463847969E}"/>
              </a:ext>
            </a:extLst>
          </p:cNvPr>
          <p:cNvSpPr txBox="1"/>
          <p:nvPr/>
        </p:nvSpPr>
        <p:spPr>
          <a:xfrm>
            <a:off x="4665261" y="4398662"/>
            <a:ext cx="739773" cy="369332"/>
          </a:xfrm>
          <a:prstGeom prst="rect">
            <a:avLst/>
          </a:prstGeom>
          <a:noFill/>
        </p:spPr>
        <p:txBody>
          <a:bodyPr wrap="square" rtlCol="0">
            <a:spAutoFit/>
          </a:bodyPr>
          <a:lstStyle/>
          <a:p>
            <a:r>
              <a:rPr lang="en-US" altLang="zh-CN" dirty="0">
                <a:solidFill>
                  <a:srgbClr val="FF0000"/>
                </a:solidFill>
              </a:rPr>
              <a:t>Large</a:t>
            </a:r>
            <a:endParaRPr lang="zh-CN" altLang="en-US" dirty="0">
              <a:solidFill>
                <a:srgbClr val="FF0000"/>
              </a:solidFill>
            </a:endParaRPr>
          </a:p>
        </p:txBody>
      </p:sp>
      <p:sp>
        <p:nvSpPr>
          <p:cNvPr id="5" name="箭头: 下 4">
            <a:extLst>
              <a:ext uri="{FF2B5EF4-FFF2-40B4-BE49-F238E27FC236}">
                <a16:creationId xmlns:a16="http://schemas.microsoft.com/office/drawing/2014/main" id="{D8607AF8-2225-7787-4F4E-54FD67BB7624}"/>
              </a:ext>
            </a:extLst>
          </p:cNvPr>
          <p:cNvSpPr/>
          <p:nvPr/>
        </p:nvSpPr>
        <p:spPr>
          <a:xfrm>
            <a:off x="4963886" y="4767993"/>
            <a:ext cx="122944" cy="34333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27DEAF8-AEF6-222C-B049-CEF39C19E796}"/>
              </a:ext>
            </a:extLst>
          </p:cNvPr>
          <p:cNvSpPr txBox="1"/>
          <p:nvPr/>
        </p:nvSpPr>
        <p:spPr>
          <a:xfrm>
            <a:off x="4665260" y="5105782"/>
            <a:ext cx="739773" cy="369332"/>
          </a:xfrm>
          <a:prstGeom prst="rect">
            <a:avLst/>
          </a:prstGeom>
          <a:noFill/>
        </p:spPr>
        <p:txBody>
          <a:bodyPr wrap="square" rtlCol="0">
            <a:spAutoFit/>
          </a:bodyPr>
          <a:lstStyle/>
          <a:p>
            <a:r>
              <a:rPr lang="en-US" altLang="zh-CN" dirty="0">
                <a:solidFill>
                  <a:srgbClr val="FF0000"/>
                </a:solidFill>
              </a:rPr>
              <a:t>Small</a:t>
            </a:r>
            <a:endParaRPr lang="zh-CN" altLang="en-US" dirty="0">
              <a:solidFill>
                <a:srgbClr val="FF0000"/>
              </a:solidFill>
            </a:endParaRPr>
          </a:p>
        </p:txBody>
      </p:sp>
      <p:sp>
        <p:nvSpPr>
          <p:cNvPr id="12" name="矩形 11">
            <a:extLst>
              <a:ext uri="{FF2B5EF4-FFF2-40B4-BE49-F238E27FC236}">
                <a16:creationId xmlns:a16="http://schemas.microsoft.com/office/drawing/2014/main" id="{428FCB39-7A1D-4A70-E54A-509ADC6D7F92}"/>
              </a:ext>
            </a:extLst>
          </p:cNvPr>
          <p:cNvSpPr/>
          <p:nvPr/>
        </p:nvSpPr>
        <p:spPr>
          <a:xfrm>
            <a:off x="2353042" y="4262999"/>
            <a:ext cx="1994013" cy="943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110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ECD1-4064-0BFD-714D-4E1F71D42B1E}"/>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01016C1-A018-0BD8-7517-8EC2C6C285E1}"/>
              </a:ext>
            </a:extLst>
          </p:cNvPr>
          <p:cNvSpPr>
            <a:spLocks noGrp="1"/>
          </p:cNvSpPr>
          <p:nvPr>
            <p:ph type="sldNum" sz="quarter" idx="4"/>
          </p:nvPr>
        </p:nvSpPr>
        <p:spPr/>
        <p:txBody>
          <a:bodyPr/>
          <a:lstStyle/>
          <a:p>
            <a:fld id="{32CC1993-4A58-5441-BC2A-C02768F05C35}" type="slidenum">
              <a:rPr kumimoji="1" lang="zh-CN" altLang="en-US" smtClean="0"/>
              <a:t>15</a:t>
            </a:fld>
            <a:endParaRPr kumimoji="1" lang="zh-CN" altLang="en-US" dirty="0"/>
          </a:p>
        </p:txBody>
      </p:sp>
      <p:sp>
        <p:nvSpPr>
          <p:cNvPr id="4" name="标题 3">
            <a:extLst>
              <a:ext uri="{FF2B5EF4-FFF2-40B4-BE49-F238E27FC236}">
                <a16:creationId xmlns:a16="http://schemas.microsoft.com/office/drawing/2014/main" id="{6E75CA0F-061C-E156-E1FB-8CC83EC18D20}"/>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Kernel generation cost </a:t>
            </a:r>
            <a:endParaRPr kumimoji="1" lang="zh-CN" altLang="en-US" b="1" dirty="0">
              <a:latin typeface="+mn-lt"/>
            </a:endParaRPr>
          </a:p>
        </p:txBody>
      </p:sp>
      <p:sp>
        <p:nvSpPr>
          <p:cNvPr id="17" name="文本框 16">
            <a:extLst>
              <a:ext uri="{FF2B5EF4-FFF2-40B4-BE49-F238E27FC236}">
                <a16:creationId xmlns:a16="http://schemas.microsoft.com/office/drawing/2014/main" id="{2CC58E27-8758-9C57-BEC1-372F367F8FBF}"/>
              </a:ext>
            </a:extLst>
          </p:cNvPr>
          <p:cNvSpPr txBox="1"/>
          <p:nvPr/>
        </p:nvSpPr>
        <p:spPr>
          <a:xfrm>
            <a:off x="355600" y="1157765"/>
            <a:ext cx="6951916" cy="927626"/>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t>The exceedingly </a:t>
            </a:r>
            <a:r>
              <a:rPr lang="en-US" altLang="zh-CN" sz="2400" b="1" dirty="0">
                <a:solidFill>
                  <a:srgbClr val="FF0000"/>
                </a:solidFill>
              </a:rPr>
              <a:t>large</a:t>
            </a:r>
            <a:r>
              <a:rPr lang="en-US" altLang="zh-CN" sz="2400" b="1" dirty="0"/>
              <a:t> kernel optimization space. </a:t>
            </a:r>
          </a:p>
          <a:p>
            <a:pPr marL="342900" indent="-342900">
              <a:lnSpc>
                <a:spcPts val="4000"/>
              </a:lnSpc>
              <a:buFont typeface="Arial" panose="020B0604020202020204" pitchFamily="34" charset="0"/>
              <a:buChar char="•"/>
            </a:pPr>
            <a:r>
              <a:rPr lang="en-US" altLang="zh-CN" sz="2400" b="1" dirty="0"/>
              <a:t>The </a:t>
            </a:r>
            <a:r>
              <a:rPr lang="en-US" altLang="zh-CN" sz="2400" b="1" dirty="0">
                <a:solidFill>
                  <a:srgbClr val="FF0000"/>
                </a:solidFill>
              </a:rPr>
              <a:t>bloated</a:t>
            </a:r>
            <a:r>
              <a:rPr lang="en-US" altLang="zh-CN" sz="2400" b="1" dirty="0"/>
              <a:t> tensor compilation process.</a:t>
            </a:r>
            <a:endParaRPr lang="zh-CN" altLang="en-US" sz="2400" b="1" dirty="0"/>
          </a:p>
        </p:txBody>
      </p:sp>
      <p:pic>
        <p:nvPicPr>
          <p:cNvPr id="8" name="图片 7">
            <a:extLst>
              <a:ext uri="{FF2B5EF4-FFF2-40B4-BE49-F238E27FC236}">
                <a16:creationId xmlns:a16="http://schemas.microsoft.com/office/drawing/2014/main" id="{1DF21C33-8EF8-DB3D-8B8D-72908AA44F26}"/>
              </a:ext>
            </a:extLst>
          </p:cNvPr>
          <p:cNvPicPr>
            <a:picLocks noChangeAspect="1"/>
          </p:cNvPicPr>
          <p:nvPr/>
        </p:nvPicPr>
        <p:blipFill>
          <a:blip r:embed="rId3"/>
          <a:stretch>
            <a:fillRect/>
          </a:stretch>
        </p:blipFill>
        <p:spPr>
          <a:xfrm>
            <a:off x="2164802" y="2315421"/>
            <a:ext cx="7201046" cy="3895156"/>
          </a:xfrm>
          <a:prstGeom prst="rect">
            <a:avLst/>
          </a:prstGeom>
        </p:spPr>
      </p:pic>
      <p:sp>
        <p:nvSpPr>
          <p:cNvPr id="3" name="矩形 2">
            <a:extLst>
              <a:ext uri="{FF2B5EF4-FFF2-40B4-BE49-F238E27FC236}">
                <a16:creationId xmlns:a16="http://schemas.microsoft.com/office/drawing/2014/main" id="{F482611A-440B-215F-90BB-9B55E8BD01A9}"/>
              </a:ext>
            </a:extLst>
          </p:cNvPr>
          <p:cNvSpPr/>
          <p:nvPr/>
        </p:nvSpPr>
        <p:spPr>
          <a:xfrm>
            <a:off x="6318938" y="3238181"/>
            <a:ext cx="1441936" cy="943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右弧形 5">
            <a:extLst>
              <a:ext uri="{FF2B5EF4-FFF2-40B4-BE49-F238E27FC236}">
                <a16:creationId xmlns:a16="http://schemas.microsoft.com/office/drawing/2014/main" id="{BB88500F-FCEC-A020-4BED-6141D1CC15CF}"/>
              </a:ext>
            </a:extLst>
          </p:cNvPr>
          <p:cNvSpPr/>
          <p:nvPr/>
        </p:nvSpPr>
        <p:spPr>
          <a:xfrm rot="10800000">
            <a:off x="1767328" y="3238181"/>
            <a:ext cx="468726" cy="136007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右 6">
            <a:extLst>
              <a:ext uri="{FF2B5EF4-FFF2-40B4-BE49-F238E27FC236}">
                <a16:creationId xmlns:a16="http://schemas.microsoft.com/office/drawing/2014/main" id="{EA6AB6D5-B15A-ADFD-D60A-1520E5BC1DE6}"/>
              </a:ext>
            </a:extLst>
          </p:cNvPr>
          <p:cNvSpPr/>
          <p:nvPr/>
        </p:nvSpPr>
        <p:spPr>
          <a:xfrm rot="19015481">
            <a:off x="4402952" y="4297424"/>
            <a:ext cx="799139" cy="2284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16991DD-5864-9BEB-2F89-B09E7373144A}"/>
              </a:ext>
            </a:extLst>
          </p:cNvPr>
          <p:cNvSpPr txBox="1"/>
          <p:nvPr/>
        </p:nvSpPr>
        <p:spPr>
          <a:xfrm>
            <a:off x="4665261" y="4398662"/>
            <a:ext cx="739773" cy="369332"/>
          </a:xfrm>
          <a:prstGeom prst="rect">
            <a:avLst/>
          </a:prstGeom>
          <a:noFill/>
        </p:spPr>
        <p:txBody>
          <a:bodyPr wrap="square" rtlCol="0">
            <a:spAutoFit/>
          </a:bodyPr>
          <a:lstStyle/>
          <a:p>
            <a:r>
              <a:rPr lang="en-US" altLang="zh-CN" dirty="0">
                <a:solidFill>
                  <a:srgbClr val="FF0000"/>
                </a:solidFill>
              </a:rPr>
              <a:t>Large</a:t>
            </a:r>
            <a:endParaRPr lang="zh-CN" altLang="en-US" dirty="0">
              <a:solidFill>
                <a:srgbClr val="FF0000"/>
              </a:solidFill>
            </a:endParaRPr>
          </a:p>
        </p:txBody>
      </p:sp>
      <p:sp>
        <p:nvSpPr>
          <p:cNvPr id="13" name="文本框 12">
            <a:extLst>
              <a:ext uri="{FF2B5EF4-FFF2-40B4-BE49-F238E27FC236}">
                <a16:creationId xmlns:a16="http://schemas.microsoft.com/office/drawing/2014/main" id="{72F05BFB-53C7-D06A-35D0-CC70984C3CEB}"/>
              </a:ext>
            </a:extLst>
          </p:cNvPr>
          <p:cNvSpPr txBox="1"/>
          <p:nvPr/>
        </p:nvSpPr>
        <p:spPr>
          <a:xfrm>
            <a:off x="6297998" y="2222803"/>
            <a:ext cx="1662661" cy="369332"/>
          </a:xfrm>
          <a:prstGeom prst="rect">
            <a:avLst/>
          </a:prstGeom>
          <a:noFill/>
        </p:spPr>
        <p:txBody>
          <a:bodyPr wrap="square">
            <a:spAutoFit/>
          </a:bodyPr>
          <a:lstStyle/>
          <a:p>
            <a:r>
              <a:rPr lang="en-US" altLang="zh-CN" dirty="0">
                <a:solidFill>
                  <a:srgbClr val="FF0000"/>
                </a:solidFill>
              </a:rPr>
              <a:t>Redundant step</a:t>
            </a:r>
            <a:endParaRPr lang="zh-CN" altLang="en-US" dirty="0">
              <a:solidFill>
                <a:srgbClr val="FF0000"/>
              </a:solidFill>
            </a:endParaRPr>
          </a:p>
        </p:txBody>
      </p:sp>
      <p:sp>
        <p:nvSpPr>
          <p:cNvPr id="14" name="箭头: 右 13">
            <a:extLst>
              <a:ext uri="{FF2B5EF4-FFF2-40B4-BE49-F238E27FC236}">
                <a16:creationId xmlns:a16="http://schemas.microsoft.com/office/drawing/2014/main" id="{EE0925BF-5375-05BA-F1DD-9EE3A150B1BC}"/>
              </a:ext>
            </a:extLst>
          </p:cNvPr>
          <p:cNvSpPr/>
          <p:nvPr/>
        </p:nvSpPr>
        <p:spPr>
          <a:xfrm rot="5400000">
            <a:off x="7174349" y="2877469"/>
            <a:ext cx="799139" cy="2284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a:extLst>
              <a:ext uri="{FF2B5EF4-FFF2-40B4-BE49-F238E27FC236}">
                <a16:creationId xmlns:a16="http://schemas.microsoft.com/office/drawing/2014/main" id="{5AB14EA1-0D57-B6E9-4A15-F7356B63D750}"/>
              </a:ext>
            </a:extLst>
          </p:cNvPr>
          <p:cNvSpPr/>
          <p:nvPr/>
        </p:nvSpPr>
        <p:spPr>
          <a:xfrm>
            <a:off x="4963886" y="4767993"/>
            <a:ext cx="122944" cy="34333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8E8741B7-676A-7E06-90FB-E233CCE157E2}"/>
              </a:ext>
            </a:extLst>
          </p:cNvPr>
          <p:cNvSpPr txBox="1"/>
          <p:nvPr/>
        </p:nvSpPr>
        <p:spPr>
          <a:xfrm>
            <a:off x="4665260" y="5105782"/>
            <a:ext cx="739773" cy="369332"/>
          </a:xfrm>
          <a:prstGeom prst="rect">
            <a:avLst/>
          </a:prstGeom>
          <a:noFill/>
        </p:spPr>
        <p:txBody>
          <a:bodyPr wrap="square" rtlCol="0">
            <a:spAutoFit/>
          </a:bodyPr>
          <a:lstStyle/>
          <a:p>
            <a:r>
              <a:rPr lang="en-US" altLang="zh-CN" dirty="0">
                <a:solidFill>
                  <a:srgbClr val="FF0000"/>
                </a:solidFill>
              </a:rPr>
              <a:t>Small</a:t>
            </a:r>
            <a:endParaRPr lang="zh-CN" altLang="en-US" dirty="0">
              <a:solidFill>
                <a:srgbClr val="FF0000"/>
              </a:solidFill>
            </a:endParaRPr>
          </a:p>
        </p:txBody>
      </p:sp>
      <p:sp>
        <p:nvSpPr>
          <p:cNvPr id="12" name="矩形 11">
            <a:extLst>
              <a:ext uri="{FF2B5EF4-FFF2-40B4-BE49-F238E27FC236}">
                <a16:creationId xmlns:a16="http://schemas.microsoft.com/office/drawing/2014/main" id="{C74A8A72-C6D4-D5FE-B395-150E3E56309B}"/>
              </a:ext>
            </a:extLst>
          </p:cNvPr>
          <p:cNvSpPr/>
          <p:nvPr/>
        </p:nvSpPr>
        <p:spPr>
          <a:xfrm>
            <a:off x="2353042" y="4262999"/>
            <a:ext cx="1994013" cy="943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672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FD5E0-4C87-7980-CA9D-729A09C388B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7C604EC-0917-6248-A707-9A8D68A0F4B3}"/>
              </a:ext>
            </a:extLst>
          </p:cNvPr>
          <p:cNvSpPr>
            <a:spLocks noGrp="1"/>
          </p:cNvSpPr>
          <p:nvPr>
            <p:ph type="sldNum" sz="quarter" idx="4"/>
          </p:nvPr>
        </p:nvSpPr>
        <p:spPr/>
        <p:txBody>
          <a:bodyPr/>
          <a:lstStyle/>
          <a:p>
            <a:fld id="{32CC1993-4A58-5441-BC2A-C02768F05C35}" type="slidenum">
              <a:rPr kumimoji="1" lang="zh-CN" altLang="en-US" smtClean="0"/>
              <a:t>16</a:t>
            </a:fld>
            <a:endParaRPr kumimoji="1" lang="zh-CN" altLang="en-US" dirty="0"/>
          </a:p>
        </p:txBody>
      </p:sp>
      <p:sp>
        <p:nvSpPr>
          <p:cNvPr id="5" name="Title 1">
            <a:extLst>
              <a:ext uri="{FF2B5EF4-FFF2-40B4-BE49-F238E27FC236}">
                <a16:creationId xmlns:a16="http://schemas.microsoft.com/office/drawing/2014/main" id="{CEE5D7F0-4D63-71A9-28DC-7BEF67FB7EB1}"/>
              </a:ext>
            </a:extLst>
          </p:cNvPr>
          <p:cNvSpPr>
            <a:spLocks noGrp="1"/>
          </p:cNvSpPr>
          <p:nvPr>
            <p:ph type="title"/>
          </p:nvPr>
        </p:nvSpPr>
        <p:spPr>
          <a:xfrm>
            <a:off x="355600" y="18511"/>
            <a:ext cx="11836400" cy="909224"/>
          </a:xfrm>
        </p:spPr>
        <p:txBody>
          <a:bodyPr>
            <a:normAutofit/>
          </a:bodyPr>
          <a:lstStyle/>
          <a:p>
            <a:r>
              <a:rPr lang="zh-CN" altLang="en-US" b="1" dirty="0">
                <a:latin typeface="Calibri" panose="020F0502020204030204" pitchFamily="34" charset="0"/>
                <a:cs typeface="Calibri" panose="020F0502020204030204" pitchFamily="34" charset="0"/>
              </a:rPr>
              <a:t>研究现状：</a:t>
            </a:r>
            <a:endParaRPr lang="en-GB" altLang="zh-CN" b="1" dirty="0">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9A9700E5-B53B-8C2D-1F0F-5BD4CF5A0EF5}"/>
              </a:ext>
            </a:extLst>
          </p:cNvPr>
          <p:cNvSpPr txBox="1"/>
          <p:nvPr/>
        </p:nvSpPr>
        <p:spPr>
          <a:xfrm>
            <a:off x="0" y="1059850"/>
            <a:ext cx="12192000" cy="769441"/>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(1) Manual Schedule templates: </a:t>
            </a:r>
          </a:p>
          <a:p>
            <a:r>
              <a:rPr lang="en-US" altLang="zh-CN" sz="2000" dirty="0">
                <a:latin typeface="微软雅黑" panose="020B0503020204020204" pitchFamily="34" charset="-122"/>
                <a:ea typeface="微软雅黑" panose="020B0503020204020204" pitchFamily="34" charset="-122"/>
              </a:rPr>
              <a:t>TVM</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rPr>
              <a:t>[OSDI‘ 18]</a:t>
            </a:r>
          </a:p>
        </p:txBody>
      </p:sp>
      <p:sp>
        <p:nvSpPr>
          <p:cNvPr id="15" name="文本框 14">
            <a:extLst>
              <a:ext uri="{FF2B5EF4-FFF2-40B4-BE49-F238E27FC236}">
                <a16:creationId xmlns:a16="http://schemas.microsoft.com/office/drawing/2014/main" id="{67397E7B-F322-87A2-6F91-9DCC4F027973}"/>
              </a:ext>
            </a:extLst>
          </p:cNvPr>
          <p:cNvSpPr txBox="1"/>
          <p:nvPr/>
        </p:nvSpPr>
        <p:spPr>
          <a:xfrm>
            <a:off x="0" y="2000601"/>
            <a:ext cx="12192000" cy="1077218"/>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(2) Automatic kernel search and generation</a:t>
            </a:r>
            <a:r>
              <a:rPr lang="en-US" sz="2400" b="1" dirty="0">
                <a:solidFill>
                  <a:srgbClr val="C00000"/>
                </a:solidFill>
                <a:latin typeface="Calibri" panose="020F0502020204030204" pitchFamily="34" charset="0"/>
                <a:cs typeface="Calibri" panose="020F0502020204030204" pitchFamily="34" charset="0"/>
              </a:rPr>
              <a:t>:</a:t>
            </a:r>
          </a:p>
          <a:p>
            <a:r>
              <a:rPr lang="en-US" altLang="zh-CN" sz="2000" dirty="0" err="1">
                <a:latin typeface="微软雅黑" panose="020B0503020204020204" pitchFamily="34" charset="-122"/>
                <a:ea typeface="微软雅黑" panose="020B0503020204020204" pitchFamily="34" charset="-122"/>
              </a:rPr>
              <a:t>Ansor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[OSDI ‘20]</a:t>
            </a:r>
          </a:p>
          <a:p>
            <a:r>
              <a:rPr lang="en-US" altLang="zh-CN" sz="2000" dirty="0" err="1">
                <a:latin typeface="微软雅黑" panose="020B0503020204020204" pitchFamily="34" charset="-122"/>
                <a:ea typeface="微软雅黑" panose="020B0503020204020204" pitchFamily="34" charset="-122"/>
              </a:rPr>
              <a:t>FlexTensor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[ASPLOS‘ 20]</a:t>
            </a:r>
          </a:p>
        </p:txBody>
      </p:sp>
      <p:sp>
        <p:nvSpPr>
          <p:cNvPr id="10" name="文本框 9">
            <a:extLst>
              <a:ext uri="{FF2B5EF4-FFF2-40B4-BE49-F238E27FC236}">
                <a16:creationId xmlns:a16="http://schemas.microsoft.com/office/drawing/2014/main" id="{190E5CEB-47E9-BA6D-8BD9-C6C3C1A31C7F}"/>
              </a:ext>
            </a:extLst>
          </p:cNvPr>
          <p:cNvSpPr txBox="1"/>
          <p:nvPr/>
        </p:nvSpPr>
        <p:spPr>
          <a:xfrm>
            <a:off x="0" y="3259731"/>
            <a:ext cx="12192000" cy="1384995"/>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(3) Hardware-aware search</a:t>
            </a:r>
            <a:r>
              <a:rPr lang="en-US" sz="2400" b="1" dirty="0">
                <a:solidFill>
                  <a:srgbClr val="C00000"/>
                </a:solidFill>
                <a:latin typeface="Calibri" panose="020F0502020204030204" pitchFamily="34" charset="0"/>
                <a:cs typeface="Calibri" panose="020F0502020204030204" pitchFamily="34" charset="0"/>
              </a:rPr>
              <a:t>:</a:t>
            </a:r>
          </a:p>
          <a:p>
            <a:r>
              <a:rPr lang="en-US" altLang="zh-CN" sz="2000" dirty="0" err="1">
                <a:latin typeface="微软雅黑" panose="020B0503020204020204" pitchFamily="34" charset="-122"/>
                <a:ea typeface="微软雅黑" panose="020B0503020204020204" pitchFamily="34" charset="-122"/>
              </a:rPr>
              <a:t>Romou</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aseline="30000" dirty="0" err="1">
                <a:latin typeface="Times New Roman" panose="02020603050405020304" pitchFamily="18" charset="0"/>
                <a:ea typeface="微软雅黑" panose="020B0503020204020204" pitchFamily="34" charset="-122"/>
                <a:cs typeface="Times New Roman" panose="02020603050405020304" pitchFamily="18" charset="0"/>
              </a:rPr>
              <a:t>MobiCom</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‘22]</a:t>
            </a:r>
          </a:p>
          <a:p>
            <a:r>
              <a:rPr lang="en-US" altLang="zh-CN" sz="2000" dirty="0">
                <a:latin typeface="微软雅黑" panose="020B0503020204020204" pitchFamily="34" charset="-122"/>
                <a:ea typeface="微软雅黑" panose="020B0503020204020204" pitchFamily="34" charset="-122"/>
              </a:rPr>
              <a:t>Roller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[OSDI ‘22]</a:t>
            </a:r>
            <a:r>
              <a:rPr lang="en-US" altLang="zh-CN" sz="2000" dirty="0">
                <a:solidFill>
                  <a:srgbClr val="262625"/>
                </a:solidFill>
                <a:latin typeface="Lato" panose="020F0502020204030203" pitchFamily="34" charset="0"/>
              </a:rPr>
              <a:t> </a:t>
            </a:r>
          </a:p>
          <a:p>
            <a:r>
              <a:rPr lang="en-US" altLang="zh-CN" sz="2000" dirty="0">
                <a:latin typeface="微软雅黑" panose="020B0503020204020204" pitchFamily="34" charset="-122"/>
                <a:ea typeface="微软雅黑" panose="020B0503020204020204" pitchFamily="34" charset="-122"/>
              </a:rPr>
              <a:t>Triton</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[MAPL ‘19]</a:t>
            </a:r>
            <a:r>
              <a:rPr lang="en-US" altLang="zh-CN" sz="2000" dirty="0">
                <a:solidFill>
                  <a:srgbClr val="262625"/>
                </a:solidFill>
                <a:latin typeface="Lato" panose="020F0502020204030203" pitchFamily="34" charset="0"/>
              </a:rPr>
              <a:t> </a:t>
            </a:r>
          </a:p>
        </p:txBody>
      </p:sp>
      <p:sp>
        <p:nvSpPr>
          <p:cNvPr id="11" name="文本框 10">
            <a:extLst>
              <a:ext uri="{FF2B5EF4-FFF2-40B4-BE49-F238E27FC236}">
                <a16:creationId xmlns:a16="http://schemas.microsoft.com/office/drawing/2014/main" id="{EAAB08EE-B977-3D6D-7344-079DEFCC8FC2}"/>
              </a:ext>
            </a:extLst>
          </p:cNvPr>
          <p:cNvSpPr txBox="1"/>
          <p:nvPr/>
        </p:nvSpPr>
        <p:spPr>
          <a:xfrm>
            <a:off x="0" y="4802012"/>
            <a:ext cx="12192000" cy="769441"/>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(4) DL-based cost model: </a:t>
            </a:r>
          </a:p>
          <a:p>
            <a:r>
              <a:rPr lang="en-US" altLang="zh-CN" sz="2000" dirty="0">
                <a:latin typeface="微软雅黑" panose="020B0503020204020204" pitchFamily="34" charset="-122"/>
                <a:ea typeface="微软雅黑" panose="020B0503020204020204" pitchFamily="34" charset="-122"/>
              </a:rPr>
              <a:t>TLP</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rPr>
              <a:t>[ASPLOS‘ 23]</a:t>
            </a:r>
          </a:p>
        </p:txBody>
      </p:sp>
    </p:spTree>
    <p:extLst>
      <p:ext uri="{BB962C8B-B14F-4D97-AF65-F5344CB8AC3E}">
        <p14:creationId xmlns:p14="http://schemas.microsoft.com/office/powerpoint/2010/main" val="322094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17</a:t>
            </a:fld>
            <a:endParaRPr kumimoji="1" lang="zh-CN" altLang="en-US" dirty="0"/>
          </a:p>
        </p:txBody>
      </p:sp>
      <p:sp>
        <p:nvSpPr>
          <p:cNvPr id="5" name="Title 1"/>
          <p:cNvSpPr>
            <a:spLocks noGrp="1"/>
          </p:cNvSpPr>
          <p:nvPr>
            <p:ph type="title"/>
          </p:nvPr>
        </p:nvSpPr>
        <p:spPr>
          <a:xfrm>
            <a:off x="355600" y="18511"/>
            <a:ext cx="11836400" cy="909224"/>
          </a:xfrm>
        </p:spPr>
        <p:txBody>
          <a:bodyPr>
            <a:normAutofit/>
          </a:bodyPr>
          <a:lstStyle/>
          <a:p>
            <a:r>
              <a:rPr lang="zh-CN" altLang="en-US" b="1" dirty="0">
                <a:latin typeface="Calibri" panose="020F0502020204030204" pitchFamily="34" charset="0"/>
                <a:cs typeface="Calibri" panose="020F0502020204030204" pitchFamily="34" charset="0"/>
              </a:rPr>
              <a:t>研究现状：</a:t>
            </a:r>
            <a:endParaRPr lang="en-GB" altLang="zh-CN" b="1" dirty="0">
              <a:latin typeface="Calibri" panose="020F0502020204030204" pitchFamily="34" charset="0"/>
              <a:cs typeface="Calibri" panose="020F0502020204030204" pitchFamily="34" charset="0"/>
            </a:endParaRPr>
          </a:p>
        </p:txBody>
      </p:sp>
      <p:sp>
        <p:nvSpPr>
          <p:cNvPr id="9" name="文本框 8"/>
          <p:cNvSpPr txBox="1"/>
          <p:nvPr/>
        </p:nvSpPr>
        <p:spPr>
          <a:xfrm>
            <a:off x="0" y="1059850"/>
            <a:ext cx="12192000" cy="769441"/>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(1) Manual Schedule templates: </a:t>
            </a:r>
          </a:p>
          <a:p>
            <a:r>
              <a:rPr lang="en-US" altLang="zh-CN" sz="2000" dirty="0">
                <a:latin typeface="微软雅黑" panose="020B0503020204020204" pitchFamily="34" charset="-122"/>
                <a:ea typeface="微软雅黑" panose="020B0503020204020204" pitchFamily="34" charset="-122"/>
              </a:rPr>
              <a:t>TVM</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rPr>
              <a:t>[OSDI‘ 18]</a:t>
            </a:r>
          </a:p>
        </p:txBody>
      </p:sp>
      <p:sp>
        <p:nvSpPr>
          <p:cNvPr id="15" name="文本框 14"/>
          <p:cNvSpPr txBox="1"/>
          <p:nvPr/>
        </p:nvSpPr>
        <p:spPr>
          <a:xfrm>
            <a:off x="0" y="2000601"/>
            <a:ext cx="12192000" cy="1077218"/>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(2) Automatic kernel search and generation</a:t>
            </a:r>
            <a:r>
              <a:rPr lang="en-US" sz="2400" b="1" dirty="0">
                <a:solidFill>
                  <a:srgbClr val="C00000"/>
                </a:solidFill>
                <a:latin typeface="Calibri" panose="020F0502020204030204" pitchFamily="34" charset="0"/>
                <a:cs typeface="Calibri" panose="020F0502020204030204" pitchFamily="34" charset="0"/>
              </a:rPr>
              <a:t>:</a:t>
            </a:r>
          </a:p>
          <a:p>
            <a:r>
              <a:rPr lang="en-US" altLang="zh-CN" sz="2000" dirty="0" err="1">
                <a:latin typeface="微软雅黑" panose="020B0503020204020204" pitchFamily="34" charset="-122"/>
                <a:ea typeface="微软雅黑" panose="020B0503020204020204" pitchFamily="34" charset="-122"/>
              </a:rPr>
              <a:t>Ansor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[OSDI ‘20]</a:t>
            </a:r>
          </a:p>
          <a:p>
            <a:r>
              <a:rPr lang="en-US" altLang="zh-CN" sz="2000" dirty="0" err="1">
                <a:latin typeface="微软雅黑" panose="020B0503020204020204" pitchFamily="34" charset="-122"/>
                <a:ea typeface="微软雅黑" panose="020B0503020204020204" pitchFamily="34" charset="-122"/>
              </a:rPr>
              <a:t>FlexTensor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[ASPLOS‘ 20]</a:t>
            </a:r>
          </a:p>
        </p:txBody>
      </p:sp>
      <p:sp>
        <p:nvSpPr>
          <p:cNvPr id="12" name="圆角矩形 5">
            <a:extLst>
              <a:ext uri="{FF2B5EF4-FFF2-40B4-BE49-F238E27FC236}">
                <a16:creationId xmlns:a16="http://schemas.microsoft.com/office/drawing/2014/main" id="{BE4F8062-557E-B5A9-3651-592B17ED7D44}"/>
              </a:ext>
            </a:extLst>
          </p:cNvPr>
          <p:cNvSpPr/>
          <p:nvPr/>
        </p:nvSpPr>
        <p:spPr>
          <a:xfrm>
            <a:off x="1113493" y="5725494"/>
            <a:ext cx="10089827" cy="612788"/>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latin typeface="Corbel-BoldItalic"/>
              </a:rPr>
              <a:t>Lite kernel space and compilation pipeline  for inference on the Web!!!</a:t>
            </a:r>
            <a:endParaRPr lang="en-US" altLang="zh-CN" sz="2400" b="1" dirty="0">
              <a:solidFill>
                <a:srgbClr val="000000"/>
              </a:solidFill>
              <a:latin typeface="Corbel-Bold"/>
            </a:endParaRPr>
          </a:p>
        </p:txBody>
      </p:sp>
      <p:sp>
        <p:nvSpPr>
          <p:cNvPr id="10" name="文本框 9">
            <a:extLst>
              <a:ext uri="{FF2B5EF4-FFF2-40B4-BE49-F238E27FC236}">
                <a16:creationId xmlns:a16="http://schemas.microsoft.com/office/drawing/2014/main" id="{D4D08F57-7911-48FB-92B3-C052C9A98618}"/>
              </a:ext>
            </a:extLst>
          </p:cNvPr>
          <p:cNvSpPr txBox="1"/>
          <p:nvPr/>
        </p:nvSpPr>
        <p:spPr>
          <a:xfrm>
            <a:off x="0" y="3259731"/>
            <a:ext cx="12192000" cy="1384995"/>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(3) Hardware-aware search</a:t>
            </a:r>
            <a:r>
              <a:rPr lang="en-US" sz="2400" b="1" dirty="0">
                <a:solidFill>
                  <a:srgbClr val="C00000"/>
                </a:solidFill>
                <a:latin typeface="Calibri" panose="020F0502020204030204" pitchFamily="34" charset="0"/>
                <a:cs typeface="Calibri" panose="020F0502020204030204" pitchFamily="34" charset="0"/>
              </a:rPr>
              <a:t>:</a:t>
            </a:r>
          </a:p>
          <a:p>
            <a:r>
              <a:rPr lang="en-US" altLang="zh-CN" sz="2000" dirty="0" err="1">
                <a:latin typeface="微软雅黑" panose="020B0503020204020204" pitchFamily="34" charset="-122"/>
                <a:ea typeface="微软雅黑" panose="020B0503020204020204" pitchFamily="34" charset="-122"/>
              </a:rPr>
              <a:t>Romou</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aseline="30000" dirty="0" err="1">
                <a:latin typeface="Times New Roman" panose="02020603050405020304" pitchFamily="18" charset="0"/>
                <a:ea typeface="微软雅黑" panose="020B0503020204020204" pitchFamily="34" charset="-122"/>
                <a:cs typeface="Times New Roman" panose="02020603050405020304" pitchFamily="18" charset="0"/>
              </a:rPr>
              <a:t>MobiCom</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‘22]</a:t>
            </a:r>
          </a:p>
          <a:p>
            <a:r>
              <a:rPr lang="en-US" altLang="zh-CN" sz="2000" dirty="0">
                <a:latin typeface="微软雅黑" panose="020B0503020204020204" pitchFamily="34" charset="-122"/>
                <a:ea typeface="微软雅黑" panose="020B0503020204020204" pitchFamily="34" charset="-122"/>
              </a:rPr>
              <a:t>Roller</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[OSDI ‘22]</a:t>
            </a:r>
            <a:r>
              <a:rPr lang="en-US" altLang="zh-CN" sz="2000" dirty="0">
                <a:solidFill>
                  <a:srgbClr val="262625"/>
                </a:solidFill>
                <a:latin typeface="Lato" panose="020F0502020204030203" pitchFamily="34" charset="0"/>
              </a:rPr>
              <a:t> </a:t>
            </a:r>
          </a:p>
          <a:p>
            <a:r>
              <a:rPr lang="en-US" altLang="zh-CN" sz="2000" dirty="0">
                <a:latin typeface="微软雅黑" panose="020B0503020204020204" pitchFamily="34" charset="-122"/>
                <a:ea typeface="微软雅黑" panose="020B0503020204020204" pitchFamily="34" charset="-122"/>
              </a:rPr>
              <a:t>Triton</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[MAPL ‘19]</a:t>
            </a:r>
            <a:r>
              <a:rPr lang="en-US" altLang="zh-CN" sz="2000" dirty="0">
                <a:solidFill>
                  <a:srgbClr val="262625"/>
                </a:solidFill>
                <a:latin typeface="Lato" panose="020F0502020204030203" pitchFamily="34" charset="0"/>
              </a:rPr>
              <a:t> </a:t>
            </a:r>
          </a:p>
        </p:txBody>
      </p:sp>
      <p:sp>
        <p:nvSpPr>
          <p:cNvPr id="11" name="文本框 10">
            <a:extLst>
              <a:ext uri="{FF2B5EF4-FFF2-40B4-BE49-F238E27FC236}">
                <a16:creationId xmlns:a16="http://schemas.microsoft.com/office/drawing/2014/main" id="{82FC37D2-B5B3-4435-B7B8-6605FD409C75}"/>
              </a:ext>
            </a:extLst>
          </p:cNvPr>
          <p:cNvSpPr txBox="1"/>
          <p:nvPr/>
        </p:nvSpPr>
        <p:spPr>
          <a:xfrm>
            <a:off x="0" y="4802012"/>
            <a:ext cx="12192000" cy="769441"/>
          </a:xfrm>
          <a:prstGeom prst="rect">
            <a:avLst/>
          </a:prstGeom>
          <a:solidFill>
            <a:schemeClr val="accent1">
              <a:lumMod val="60000"/>
              <a:lumOff val="40000"/>
            </a:schemeClr>
          </a:solidFill>
        </p:spPr>
        <p:txBody>
          <a:bodyPr wrap="square">
            <a:spAutoFit/>
          </a:bodyPr>
          <a:lstStyle/>
          <a:p>
            <a:r>
              <a:rPr lang="en-US" altLang="zh-CN" sz="2400" b="1" dirty="0">
                <a:solidFill>
                  <a:srgbClr val="C00000"/>
                </a:solidFill>
                <a:latin typeface="Calibri" panose="020F0502020204030204" pitchFamily="34" charset="0"/>
                <a:cs typeface="Calibri" panose="020F0502020204030204" pitchFamily="34" charset="0"/>
              </a:rPr>
              <a:t>(4) DL-based cost model: </a:t>
            </a:r>
          </a:p>
          <a:p>
            <a:r>
              <a:rPr lang="en-US" altLang="zh-CN" sz="2000" dirty="0">
                <a:latin typeface="微软雅黑" panose="020B0503020204020204" pitchFamily="34" charset="-122"/>
                <a:ea typeface="微软雅黑" panose="020B0503020204020204" pitchFamily="34" charset="-122"/>
              </a:rPr>
              <a:t>TLP</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rPr>
              <a:t>[ASPLOS‘ 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18</a:t>
            </a:fld>
            <a:endParaRPr kumimoji="1" lang="zh-CN" altLang="en-US" dirty="0"/>
          </a:p>
        </p:txBody>
      </p:sp>
      <p:sp>
        <p:nvSpPr>
          <p:cNvPr id="4" name="标题 3"/>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Key observations &amp; Opportunities</a:t>
            </a:r>
            <a:endParaRPr kumimoji="1" lang="zh-CN" altLang="en-US" b="1" dirty="0">
              <a:latin typeface="+mn-lt"/>
            </a:endParaRPr>
          </a:p>
        </p:txBody>
      </p:sp>
      <p:sp>
        <p:nvSpPr>
          <p:cNvPr id="14" name="圆角矩形 5">
            <a:extLst>
              <a:ext uri="{FF2B5EF4-FFF2-40B4-BE49-F238E27FC236}">
                <a16:creationId xmlns:a16="http://schemas.microsoft.com/office/drawing/2014/main" id="{3942C563-9D65-448F-A017-A8D4838D993A}"/>
              </a:ext>
            </a:extLst>
          </p:cNvPr>
          <p:cNvSpPr/>
          <p:nvPr/>
        </p:nvSpPr>
        <p:spPr>
          <a:xfrm>
            <a:off x="2048593" y="1584935"/>
            <a:ext cx="7526196" cy="42497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rPr>
              <a:t>Reduce the compiling cost and kernel optimization space</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010A9567-D01D-4289-DF8A-4CB2E31A328D}"/>
              </a:ext>
            </a:extLst>
          </p:cNvPr>
          <p:cNvPicPr>
            <a:picLocks noChangeAspect="1"/>
          </p:cNvPicPr>
          <p:nvPr/>
        </p:nvPicPr>
        <p:blipFill>
          <a:blip r:embed="rId3"/>
          <a:stretch>
            <a:fillRect/>
          </a:stretch>
        </p:blipFill>
        <p:spPr>
          <a:xfrm>
            <a:off x="6900262" y="2795924"/>
            <a:ext cx="5291738" cy="3538816"/>
          </a:xfrm>
          <a:prstGeom prst="rect">
            <a:avLst/>
          </a:prstGeom>
        </p:spPr>
      </p:pic>
      <p:sp>
        <p:nvSpPr>
          <p:cNvPr id="7" name="文本框 6">
            <a:extLst>
              <a:ext uri="{FF2B5EF4-FFF2-40B4-BE49-F238E27FC236}">
                <a16:creationId xmlns:a16="http://schemas.microsoft.com/office/drawing/2014/main" id="{A5117A24-8AD2-48B8-8A80-1E4786D38C46}"/>
              </a:ext>
            </a:extLst>
          </p:cNvPr>
          <p:cNvSpPr txBox="1"/>
          <p:nvPr/>
        </p:nvSpPr>
        <p:spPr>
          <a:xfrm>
            <a:off x="355599" y="2437232"/>
            <a:ext cx="9579855" cy="3470181"/>
          </a:xfrm>
          <a:prstGeom prst="rect">
            <a:avLst/>
          </a:prstGeom>
          <a:noFill/>
        </p:spPr>
        <p:txBody>
          <a:bodyPr wrap="square">
            <a:spAutoFit/>
          </a:bodyPr>
          <a:lstStyle/>
          <a:p>
            <a:pPr marL="457200" indent="-457200">
              <a:buFont typeface="+mj-lt"/>
              <a:buAutoNum type="arabicPeriod"/>
            </a:pPr>
            <a:r>
              <a:rPr lang="en-US" altLang="zh-CN" sz="2400" b="1" dirty="0"/>
              <a:t>Just-in-time (JIT) kernel customization.(</a:t>
            </a:r>
            <a:r>
              <a:rPr lang="en-US" altLang="zh-CN" sz="2400" b="1" i="0" dirty="0">
                <a:solidFill>
                  <a:srgbClr val="191B1F"/>
                </a:solidFill>
                <a:effectLst/>
                <a:latin typeface="-apple-system"/>
              </a:rPr>
              <a:t>Compiler+ Interpreter)</a:t>
            </a:r>
            <a:endParaRPr lang="en-US" altLang="zh-CN" sz="2400" b="1" dirty="0"/>
          </a:p>
          <a:p>
            <a:pPr marL="457200" indent="-457200">
              <a:buFont typeface="+mj-lt"/>
              <a:buAutoNum type="arabicPeriod"/>
            </a:pPr>
            <a:endParaRPr lang="en-US" altLang="zh-CN" sz="2000" b="1" dirty="0"/>
          </a:p>
          <a:p>
            <a:pPr marL="457200" indent="-457200">
              <a:lnSpc>
                <a:spcPts val="3500"/>
              </a:lnSpc>
              <a:buFont typeface="+mj-lt"/>
              <a:buAutoNum type="arabicPeriod"/>
            </a:pPr>
            <a:r>
              <a:rPr lang="en-US" altLang="zh-CN" sz="2400" b="1" dirty="0"/>
              <a:t>Web programming interface</a:t>
            </a:r>
            <a:r>
              <a:rPr lang="zh-CN" altLang="en-US" sz="2400" b="1" dirty="0"/>
              <a:t>：</a:t>
            </a:r>
            <a:endParaRPr lang="en-US" altLang="zh-CN" sz="2400" b="1" dirty="0"/>
          </a:p>
          <a:p>
            <a:pPr marL="800100" lvl="1" indent="-342900">
              <a:lnSpc>
                <a:spcPts val="3500"/>
              </a:lnSpc>
              <a:buFont typeface="Arial" panose="020B0604020202020204" pitchFamily="34" charset="0"/>
              <a:buChar char="•"/>
            </a:pPr>
            <a:r>
              <a:rPr lang="en-US" altLang="zh-CN" sz="2000" b="1" dirty="0"/>
              <a:t>Not require complex compiling optimizations.</a:t>
            </a:r>
          </a:p>
          <a:p>
            <a:pPr marL="800100" lvl="1" indent="-342900">
              <a:lnSpc>
                <a:spcPts val="3500"/>
              </a:lnSpc>
              <a:buFont typeface="Arial" panose="020B0604020202020204" pitchFamily="34" charset="0"/>
              <a:buChar char="•"/>
            </a:pPr>
            <a:r>
              <a:rPr lang="en-US" altLang="zh-CN" sz="2000" b="1" dirty="0"/>
              <a:t>Overlapped kernel optimization space.</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Consistent performance pattern across devices.</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Crowdsource.</a:t>
            </a:r>
            <a:endParaRPr lang="zh-CN" altLang="en-US" sz="2400" b="1" dirty="0"/>
          </a:p>
        </p:txBody>
      </p:sp>
      <p:pic>
        <p:nvPicPr>
          <p:cNvPr id="1030" name="Picture 6" descr="Explain the Difference Between a Compiler and an Interpreter">
            <a:extLst>
              <a:ext uri="{FF2B5EF4-FFF2-40B4-BE49-F238E27FC236}">
                <a16:creationId xmlns:a16="http://schemas.microsoft.com/office/drawing/2014/main" id="{45464295-974F-066F-2294-736FE9A62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 y="3172593"/>
            <a:ext cx="6846474" cy="284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0529-24E0-FC86-5174-E1D9F31E82ED}"/>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95CA25E-154A-02B8-71D3-0063E6E821E1}"/>
              </a:ext>
            </a:extLst>
          </p:cNvPr>
          <p:cNvSpPr>
            <a:spLocks noGrp="1"/>
          </p:cNvSpPr>
          <p:nvPr>
            <p:ph type="sldNum" sz="quarter" idx="4"/>
          </p:nvPr>
        </p:nvSpPr>
        <p:spPr/>
        <p:txBody>
          <a:bodyPr/>
          <a:lstStyle/>
          <a:p>
            <a:fld id="{32CC1993-4A58-5441-BC2A-C02768F05C35}" type="slidenum">
              <a:rPr kumimoji="1" lang="zh-CN" altLang="en-US" smtClean="0"/>
              <a:t>19</a:t>
            </a:fld>
            <a:endParaRPr kumimoji="1" lang="zh-CN" altLang="en-US" dirty="0"/>
          </a:p>
        </p:txBody>
      </p:sp>
      <p:sp>
        <p:nvSpPr>
          <p:cNvPr id="4" name="标题 3">
            <a:extLst>
              <a:ext uri="{FF2B5EF4-FFF2-40B4-BE49-F238E27FC236}">
                <a16:creationId xmlns:a16="http://schemas.microsoft.com/office/drawing/2014/main" id="{32B8E802-F180-0093-1907-3DE958780DC0}"/>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Key observations &amp; Opportunities</a:t>
            </a:r>
            <a:endParaRPr kumimoji="1" lang="zh-CN" altLang="en-US" b="1" dirty="0">
              <a:latin typeface="+mn-lt"/>
            </a:endParaRPr>
          </a:p>
        </p:txBody>
      </p:sp>
      <p:sp>
        <p:nvSpPr>
          <p:cNvPr id="14" name="圆角矩形 5">
            <a:extLst>
              <a:ext uri="{FF2B5EF4-FFF2-40B4-BE49-F238E27FC236}">
                <a16:creationId xmlns:a16="http://schemas.microsoft.com/office/drawing/2014/main" id="{639917B1-8628-8910-16E6-FA1E05C5005F}"/>
              </a:ext>
            </a:extLst>
          </p:cNvPr>
          <p:cNvSpPr/>
          <p:nvPr/>
        </p:nvSpPr>
        <p:spPr>
          <a:xfrm>
            <a:off x="2048593" y="1584935"/>
            <a:ext cx="7526196" cy="42497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rPr>
              <a:t>Reduce the compiling cost and kernel optimization space</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348F5D4C-A403-F055-56D8-663499E1335F}"/>
              </a:ext>
            </a:extLst>
          </p:cNvPr>
          <p:cNvPicPr>
            <a:picLocks noChangeAspect="1"/>
          </p:cNvPicPr>
          <p:nvPr/>
        </p:nvPicPr>
        <p:blipFill>
          <a:blip r:embed="rId3"/>
          <a:stretch>
            <a:fillRect/>
          </a:stretch>
        </p:blipFill>
        <p:spPr>
          <a:xfrm>
            <a:off x="7152852" y="2759460"/>
            <a:ext cx="5039148" cy="3369898"/>
          </a:xfrm>
          <a:prstGeom prst="rect">
            <a:avLst/>
          </a:prstGeom>
        </p:spPr>
      </p:pic>
      <p:sp>
        <p:nvSpPr>
          <p:cNvPr id="7" name="文本框 6">
            <a:extLst>
              <a:ext uri="{FF2B5EF4-FFF2-40B4-BE49-F238E27FC236}">
                <a16:creationId xmlns:a16="http://schemas.microsoft.com/office/drawing/2014/main" id="{14482E60-ECB2-53D8-D091-A29A7029C233}"/>
              </a:ext>
            </a:extLst>
          </p:cNvPr>
          <p:cNvSpPr txBox="1"/>
          <p:nvPr/>
        </p:nvSpPr>
        <p:spPr>
          <a:xfrm>
            <a:off x="355599" y="2535995"/>
            <a:ext cx="9579855" cy="2071465"/>
          </a:xfrm>
          <a:prstGeom prst="rect">
            <a:avLst/>
          </a:prstGeom>
          <a:noFill/>
        </p:spPr>
        <p:txBody>
          <a:bodyPr wrap="square">
            <a:spAutoFit/>
          </a:bodyPr>
          <a:lstStyle/>
          <a:p>
            <a:pPr marL="457200" indent="-457200">
              <a:buFont typeface="+mj-lt"/>
              <a:buAutoNum type="arabicPeriod"/>
            </a:pPr>
            <a:r>
              <a:rPr lang="en-US" altLang="zh-CN" sz="2400" b="1" dirty="0"/>
              <a:t>Just-in-time (JIT) kernel customization.(</a:t>
            </a:r>
            <a:r>
              <a:rPr lang="en-US" altLang="zh-CN" sz="2400" b="1" i="0" dirty="0">
                <a:solidFill>
                  <a:srgbClr val="191B1F"/>
                </a:solidFill>
                <a:effectLst/>
                <a:latin typeface="-apple-system"/>
              </a:rPr>
              <a:t>Compiler+ Interpreter)</a:t>
            </a:r>
            <a:endParaRPr lang="en-US" altLang="zh-CN" sz="2400" b="1" dirty="0"/>
          </a:p>
          <a:p>
            <a:pPr marL="457200" indent="-457200">
              <a:buFont typeface="+mj-lt"/>
              <a:buAutoNum type="arabicPeriod"/>
            </a:pPr>
            <a:endParaRPr lang="en-US" altLang="zh-CN" sz="2000" b="1" dirty="0"/>
          </a:p>
          <a:p>
            <a:pPr marL="457200" indent="-457200">
              <a:lnSpc>
                <a:spcPts val="3500"/>
              </a:lnSpc>
              <a:buFont typeface="+mj-lt"/>
              <a:buAutoNum type="arabicPeriod"/>
            </a:pPr>
            <a:r>
              <a:rPr lang="en-US" altLang="zh-CN" sz="2400" b="1" dirty="0"/>
              <a:t>Web programming interface: </a:t>
            </a:r>
            <a:r>
              <a:rPr lang="en-US" altLang="zh-CN" sz="2000" b="1" dirty="0"/>
              <a:t>simple instruction sets</a:t>
            </a:r>
            <a:endParaRPr lang="en-US" altLang="zh-CN" sz="2400" b="1" dirty="0"/>
          </a:p>
          <a:p>
            <a:pPr marL="800100" lvl="1" indent="-342900">
              <a:lnSpc>
                <a:spcPts val="3500"/>
              </a:lnSpc>
              <a:buFont typeface="Arial" panose="020B0604020202020204" pitchFamily="34" charset="0"/>
              <a:buChar char="•"/>
            </a:pPr>
            <a:r>
              <a:rPr lang="en-US" altLang="zh-CN" sz="2000" b="1" dirty="0"/>
              <a:t>Not require complex compiling optimizations.</a:t>
            </a:r>
          </a:p>
          <a:p>
            <a:pPr marL="800100" lvl="1" indent="-342900">
              <a:lnSpc>
                <a:spcPts val="3500"/>
              </a:lnSpc>
              <a:buFont typeface="Arial" panose="020B0604020202020204" pitchFamily="34" charset="0"/>
              <a:buChar char="•"/>
            </a:pPr>
            <a:r>
              <a:rPr lang="en-US" altLang="zh-CN" sz="2000" b="1" dirty="0"/>
              <a:t>Overlapped kernel optimization space.</a:t>
            </a:r>
          </a:p>
        </p:txBody>
      </p:sp>
    </p:spTree>
    <p:extLst>
      <p:ext uri="{BB962C8B-B14F-4D97-AF65-F5344CB8AC3E}">
        <p14:creationId xmlns:p14="http://schemas.microsoft.com/office/powerpoint/2010/main" val="131318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提纲</a:t>
            </a:r>
          </a:p>
        </p:txBody>
      </p:sp>
      <p:sp>
        <p:nvSpPr>
          <p:cNvPr id="5" name="矩形 4"/>
          <p:cNvSpPr/>
          <p:nvPr/>
        </p:nvSpPr>
        <p:spPr>
          <a:xfrm>
            <a:off x="3953229" y="1276006"/>
            <a:ext cx="6630089" cy="3456524"/>
          </a:xfrm>
          <a:prstGeom prst="rect">
            <a:avLst/>
          </a:prstGeom>
        </p:spPr>
        <p:txBody>
          <a:bodyPr wrap="square">
            <a:spAutoFit/>
          </a:bodyPr>
          <a:lstStyle/>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研究背景</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模型设计</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实验评估</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工作总结</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0FB5-151F-CC1E-A466-27962A0D719D}"/>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B0CB29-9E4E-B47C-6C18-5E38EF3AE9C9}"/>
              </a:ext>
            </a:extLst>
          </p:cNvPr>
          <p:cNvSpPr>
            <a:spLocks noGrp="1"/>
          </p:cNvSpPr>
          <p:nvPr>
            <p:ph type="sldNum" sz="quarter" idx="4"/>
          </p:nvPr>
        </p:nvSpPr>
        <p:spPr/>
        <p:txBody>
          <a:bodyPr/>
          <a:lstStyle/>
          <a:p>
            <a:fld id="{32CC1993-4A58-5441-BC2A-C02768F05C35}" type="slidenum">
              <a:rPr kumimoji="1" lang="zh-CN" altLang="en-US" smtClean="0"/>
              <a:t>20</a:t>
            </a:fld>
            <a:endParaRPr kumimoji="1" lang="zh-CN" altLang="en-US" dirty="0"/>
          </a:p>
        </p:txBody>
      </p:sp>
      <p:sp>
        <p:nvSpPr>
          <p:cNvPr id="4" name="标题 3">
            <a:extLst>
              <a:ext uri="{FF2B5EF4-FFF2-40B4-BE49-F238E27FC236}">
                <a16:creationId xmlns:a16="http://schemas.microsoft.com/office/drawing/2014/main" id="{0B64E77C-576F-BE39-ED35-34942EA4C202}"/>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Key observations &amp; Opportunities</a:t>
            </a:r>
            <a:endParaRPr kumimoji="1" lang="zh-CN" altLang="en-US" b="1" dirty="0">
              <a:latin typeface="+mn-lt"/>
            </a:endParaRPr>
          </a:p>
        </p:txBody>
      </p:sp>
      <p:sp>
        <p:nvSpPr>
          <p:cNvPr id="14" name="圆角矩形 5">
            <a:extLst>
              <a:ext uri="{FF2B5EF4-FFF2-40B4-BE49-F238E27FC236}">
                <a16:creationId xmlns:a16="http://schemas.microsoft.com/office/drawing/2014/main" id="{BD3715E7-74F5-1288-E68F-C3EBFC41D682}"/>
              </a:ext>
            </a:extLst>
          </p:cNvPr>
          <p:cNvSpPr/>
          <p:nvPr/>
        </p:nvSpPr>
        <p:spPr>
          <a:xfrm>
            <a:off x="2048593" y="1584935"/>
            <a:ext cx="7526196" cy="42497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rPr>
              <a:t>Reduce the compiling cost and kernel optimization space</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513FBD1C-57DA-CE56-8504-AEDB658E91CE}"/>
              </a:ext>
            </a:extLst>
          </p:cNvPr>
          <p:cNvPicPr>
            <a:picLocks noChangeAspect="1"/>
          </p:cNvPicPr>
          <p:nvPr/>
        </p:nvPicPr>
        <p:blipFill>
          <a:blip r:embed="rId3"/>
          <a:stretch>
            <a:fillRect/>
          </a:stretch>
        </p:blipFill>
        <p:spPr>
          <a:xfrm>
            <a:off x="7152852" y="2759460"/>
            <a:ext cx="5039148" cy="3369898"/>
          </a:xfrm>
          <a:prstGeom prst="rect">
            <a:avLst/>
          </a:prstGeom>
        </p:spPr>
      </p:pic>
      <p:sp>
        <p:nvSpPr>
          <p:cNvPr id="7" name="文本框 6">
            <a:extLst>
              <a:ext uri="{FF2B5EF4-FFF2-40B4-BE49-F238E27FC236}">
                <a16:creationId xmlns:a16="http://schemas.microsoft.com/office/drawing/2014/main" id="{0D18239A-4A12-1D38-7D73-BD43A5F0F9B1}"/>
              </a:ext>
            </a:extLst>
          </p:cNvPr>
          <p:cNvSpPr txBox="1"/>
          <p:nvPr/>
        </p:nvSpPr>
        <p:spPr>
          <a:xfrm>
            <a:off x="355599" y="2535995"/>
            <a:ext cx="9579855" cy="3100849"/>
          </a:xfrm>
          <a:prstGeom prst="rect">
            <a:avLst/>
          </a:prstGeom>
          <a:noFill/>
        </p:spPr>
        <p:txBody>
          <a:bodyPr wrap="square">
            <a:spAutoFit/>
          </a:bodyPr>
          <a:lstStyle/>
          <a:p>
            <a:pPr marL="457200" indent="-457200">
              <a:buFont typeface="+mj-lt"/>
              <a:buAutoNum type="arabicPeriod"/>
            </a:pPr>
            <a:r>
              <a:rPr lang="en-US" altLang="zh-CN" sz="2400" b="1" dirty="0"/>
              <a:t>Just-in-time (JIT) kernel customization.(</a:t>
            </a:r>
            <a:r>
              <a:rPr lang="en-US" altLang="zh-CN" sz="2400" b="1" i="0" dirty="0">
                <a:solidFill>
                  <a:srgbClr val="191B1F"/>
                </a:solidFill>
                <a:effectLst/>
                <a:latin typeface="-apple-system"/>
              </a:rPr>
              <a:t>Compiler+ Interpreter)</a:t>
            </a:r>
            <a:endParaRPr lang="en-US" altLang="zh-CN" sz="2400" b="1" dirty="0"/>
          </a:p>
          <a:p>
            <a:pPr marL="457200" indent="-457200">
              <a:buFont typeface="+mj-lt"/>
              <a:buAutoNum type="arabicPeriod"/>
            </a:pPr>
            <a:endParaRPr lang="en-US" altLang="zh-CN" sz="2000" b="1" dirty="0"/>
          </a:p>
          <a:p>
            <a:pPr marL="457200" indent="-457200">
              <a:lnSpc>
                <a:spcPts val="3500"/>
              </a:lnSpc>
              <a:buFont typeface="+mj-lt"/>
              <a:buAutoNum type="arabicPeriod"/>
            </a:pPr>
            <a:r>
              <a:rPr lang="en-US" altLang="zh-CN" sz="2400" b="1" dirty="0"/>
              <a:t>Web programming interface: </a:t>
            </a:r>
            <a:r>
              <a:rPr lang="en-US" altLang="zh-CN" sz="2000" b="1" dirty="0"/>
              <a:t>simple instruction sets</a:t>
            </a:r>
            <a:endParaRPr lang="en-US" altLang="zh-CN" sz="2400" b="1" dirty="0"/>
          </a:p>
          <a:p>
            <a:pPr marL="800100" lvl="1" indent="-342900">
              <a:lnSpc>
                <a:spcPts val="3500"/>
              </a:lnSpc>
              <a:buFont typeface="Arial" panose="020B0604020202020204" pitchFamily="34" charset="0"/>
              <a:buChar char="•"/>
            </a:pPr>
            <a:r>
              <a:rPr lang="en-US" altLang="zh-CN" sz="2000" b="1" dirty="0"/>
              <a:t>Not require complex compiling optimizations.</a:t>
            </a:r>
          </a:p>
          <a:p>
            <a:pPr marL="800100" lvl="1" indent="-342900">
              <a:lnSpc>
                <a:spcPts val="3500"/>
              </a:lnSpc>
              <a:buFont typeface="Arial" panose="020B0604020202020204" pitchFamily="34" charset="0"/>
              <a:buChar char="•"/>
            </a:pPr>
            <a:r>
              <a:rPr lang="en-US" altLang="zh-CN" sz="2000" b="1" dirty="0"/>
              <a:t>Overlapped kernel optimization space.</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Consistent performance pattern across devices.</a:t>
            </a:r>
          </a:p>
          <a:p>
            <a:pPr marL="457200" indent="-457200">
              <a:buFont typeface="+mj-lt"/>
              <a:buAutoNum type="arabicPeriod"/>
            </a:pPr>
            <a:endParaRPr lang="en-US" altLang="zh-CN" sz="2000" b="1" dirty="0"/>
          </a:p>
        </p:txBody>
      </p:sp>
    </p:spTree>
    <p:extLst>
      <p:ext uri="{BB962C8B-B14F-4D97-AF65-F5344CB8AC3E}">
        <p14:creationId xmlns:p14="http://schemas.microsoft.com/office/powerpoint/2010/main" val="140593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3728-D6EE-2505-2758-539E3ABA665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6342EFD-BD16-C029-F99C-CBA48BAB46AE}"/>
              </a:ext>
            </a:extLst>
          </p:cNvPr>
          <p:cNvSpPr>
            <a:spLocks noGrp="1"/>
          </p:cNvSpPr>
          <p:nvPr>
            <p:ph type="sldNum" sz="quarter" idx="4"/>
          </p:nvPr>
        </p:nvSpPr>
        <p:spPr/>
        <p:txBody>
          <a:bodyPr/>
          <a:lstStyle/>
          <a:p>
            <a:fld id="{32CC1993-4A58-5441-BC2A-C02768F05C35}" type="slidenum">
              <a:rPr kumimoji="1" lang="zh-CN" altLang="en-US" smtClean="0"/>
              <a:t>21</a:t>
            </a:fld>
            <a:endParaRPr kumimoji="1" lang="zh-CN" altLang="en-US" dirty="0"/>
          </a:p>
        </p:txBody>
      </p:sp>
      <p:sp>
        <p:nvSpPr>
          <p:cNvPr id="4" name="标题 3">
            <a:extLst>
              <a:ext uri="{FF2B5EF4-FFF2-40B4-BE49-F238E27FC236}">
                <a16:creationId xmlns:a16="http://schemas.microsoft.com/office/drawing/2014/main" id="{9D8FB507-D939-1D5C-A34F-C6B59786C42F}"/>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Key observations &amp; Opportunities</a:t>
            </a:r>
            <a:endParaRPr kumimoji="1" lang="zh-CN" altLang="en-US" b="1" dirty="0">
              <a:latin typeface="+mn-lt"/>
            </a:endParaRPr>
          </a:p>
        </p:txBody>
      </p:sp>
      <p:sp>
        <p:nvSpPr>
          <p:cNvPr id="14" name="圆角矩形 5">
            <a:extLst>
              <a:ext uri="{FF2B5EF4-FFF2-40B4-BE49-F238E27FC236}">
                <a16:creationId xmlns:a16="http://schemas.microsoft.com/office/drawing/2014/main" id="{486E6440-679A-1BD8-D178-225C9ACC3968}"/>
              </a:ext>
            </a:extLst>
          </p:cNvPr>
          <p:cNvSpPr/>
          <p:nvPr/>
        </p:nvSpPr>
        <p:spPr>
          <a:xfrm>
            <a:off x="2048593" y="1584935"/>
            <a:ext cx="7526196" cy="42497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rPr>
              <a:t>Reduce the compiling cost and kernel optimization space</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1EC6AB8F-B40D-A39A-B6D5-65EE96FFEABC}"/>
              </a:ext>
            </a:extLst>
          </p:cNvPr>
          <p:cNvPicPr>
            <a:picLocks noChangeAspect="1"/>
          </p:cNvPicPr>
          <p:nvPr/>
        </p:nvPicPr>
        <p:blipFill>
          <a:blip r:embed="rId3"/>
          <a:stretch>
            <a:fillRect/>
          </a:stretch>
        </p:blipFill>
        <p:spPr>
          <a:xfrm>
            <a:off x="7152852" y="2759460"/>
            <a:ext cx="5039148" cy="3369898"/>
          </a:xfrm>
          <a:prstGeom prst="rect">
            <a:avLst/>
          </a:prstGeom>
        </p:spPr>
      </p:pic>
      <p:sp>
        <p:nvSpPr>
          <p:cNvPr id="7" name="文本框 6">
            <a:extLst>
              <a:ext uri="{FF2B5EF4-FFF2-40B4-BE49-F238E27FC236}">
                <a16:creationId xmlns:a16="http://schemas.microsoft.com/office/drawing/2014/main" id="{BD65EB8A-4316-BD5E-3EDD-FD2A1CD1B8A0}"/>
              </a:ext>
            </a:extLst>
          </p:cNvPr>
          <p:cNvSpPr txBox="1"/>
          <p:nvPr/>
        </p:nvSpPr>
        <p:spPr>
          <a:xfrm>
            <a:off x="355599" y="2535995"/>
            <a:ext cx="9579855" cy="3100849"/>
          </a:xfrm>
          <a:prstGeom prst="rect">
            <a:avLst/>
          </a:prstGeom>
          <a:noFill/>
        </p:spPr>
        <p:txBody>
          <a:bodyPr wrap="square">
            <a:spAutoFit/>
          </a:bodyPr>
          <a:lstStyle/>
          <a:p>
            <a:pPr marL="457200" indent="-457200">
              <a:buFont typeface="+mj-lt"/>
              <a:buAutoNum type="arabicPeriod"/>
            </a:pPr>
            <a:r>
              <a:rPr lang="en-US" altLang="zh-CN" sz="2400" b="1" dirty="0"/>
              <a:t>Just-in-time (JIT) kernel customization.(</a:t>
            </a:r>
            <a:r>
              <a:rPr lang="en-US" altLang="zh-CN" sz="2400" b="1" i="0" dirty="0">
                <a:solidFill>
                  <a:srgbClr val="191B1F"/>
                </a:solidFill>
                <a:effectLst/>
                <a:latin typeface="-apple-system"/>
              </a:rPr>
              <a:t>Compiler+ Interpreter)</a:t>
            </a:r>
            <a:endParaRPr lang="en-US" altLang="zh-CN" sz="2400" b="1" dirty="0"/>
          </a:p>
          <a:p>
            <a:pPr marL="457200" indent="-457200">
              <a:buFont typeface="+mj-lt"/>
              <a:buAutoNum type="arabicPeriod"/>
            </a:pPr>
            <a:endParaRPr lang="en-US" altLang="zh-CN" sz="2000" b="1" dirty="0"/>
          </a:p>
          <a:p>
            <a:pPr marL="457200" indent="-457200">
              <a:lnSpc>
                <a:spcPts val="3500"/>
              </a:lnSpc>
              <a:buFont typeface="+mj-lt"/>
              <a:buAutoNum type="arabicPeriod"/>
            </a:pPr>
            <a:r>
              <a:rPr lang="en-US" altLang="zh-CN" sz="2400" b="1" dirty="0"/>
              <a:t>Web programming interface: </a:t>
            </a:r>
            <a:r>
              <a:rPr lang="en-US" altLang="zh-CN" sz="2000" b="1" dirty="0"/>
              <a:t>simple instruction sets</a:t>
            </a:r>
            <a:endParaRPr lang="en-US" altLang="zh-CN" sz="2400" b="1" dirty="0"/>
          </a:p>
          <a:p>
            <a:pPr marL="800100" lvl="1" indent="-342900">
              <a:lnSpc>
                <a:spcPts val="3500"/>
              </a:lnSpc>
              <a:buFont typeface="Arial" panose="020B0604020202020204" pitchFamily="34" charset="0"/>
              <a:buChar char="•"/>
            </a:pPr>
            <a:r>
              <a:rPr lang="en-US" altLang="zh-CN" sz="2000" b="1" dirty="0"/>
              <a:t>Not require complex compiling optimizations.</a:t>
            </a:r>
          </a:p>
          <a:p>
            <a:pPr marL="800100" lvl="1" indent="-342900">
              <a:lnSpc>
                <a:spcPts val="3500"/>
              </a:lnSpc>
              <a:buFont typeface="Arial" panose="020B0604020202020204" pitchFamily="34" charset="0"/>
              <a:buChar char="•"/>
            </a:pPr>
            <a:r>
              <a:rPr lang="en-US" altLang="zh-CN" sz="2000" b="1" dirty="0"/>
              <a:t>Overlapped kernel optimization space.</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Consistent performance pattern across devices.</a:t>
            </a:r>
          </a:p>
          <a:p>
            <a:pPr marL="457200" indent="-457200">
              <a:buFont typeface="+mj-lt"/>
              <a:buAutoNum type="arabicPeriod"/>
            </a:pPr>
            <a:endParaRPr lang="en-US" altLang="zh-CN" sz="2000" b="1" dirty="0"/>
          </a:p>
        </p:txBody>
      </p:sp>
    </p:spTree>
    <p:extLst>
      <p:ext uri="{BB962C8B-B14F-4D97-AF65-F5344CB8AC3E}">
        <p14:creationId xmlns:p14="http://schemas.microsoft.com/office/powerpoint/2010/main" val="1413533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B64F-A39B-2091-97F9-71B648FD12D2}"/>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94887C3-8EB3-6CB1-69D1-3774C4C02E94}"/>
              </a:ext>
            </a:extLst>
          </p:cNvPr>
          <p:cNvSpPr>
            <a:spLocks noGrp="1"/>
          </p:cNvSpPr>
          <p:nvPr>
            <p:ph type="sldNum" sz="quarter" idx="4"/>
          </p:nvPr>
        </p:nvSpPr>
        <p:spPr/>
        <p:txBody>
          <a:bodyPr/>
          <a:lstStyle/>
          <a:p>
            <a:fld id="{32CC1993-4A58-5441-BC2A-C02768F05C35}" type="slidenum">
              <a:rPr kumimoji="1" lang="zh-CN" altLang="en-US" smtClean="0"/>
              <a:t>22</a:t>
            </a:fld>
            <a:endParaRPr kumimoji="1" lang="zh-CN" altLang="en-US" dirty="0"/>
          </a:p>
        </p:txBody>
      </p:sp>
      <p:sp>
        <p:nvSpPr>
          <p:cNvPr id="4" name="标题 3">
            <a:extLst>
              <a:ext uri="{FF2B5EF4-FFF2-40B4-BE49-F238E27FC236}">
                <a16:creationId xmlns:a16="http://schemas.microsoft.com/office/drawing/2014/main" id="{94688687-41F0-BAAA-7BAC-8EE664A4558F}"/>
              </a:ext>
            </a:extLst>
          </p:cNvPr>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Key observations &amp; Opportunities</a:t>
            </a:r>
            <a:endParaRPr kumimoji="1" lang="zh-CN" altLang="en-US" b="1" dirty="0">
              <a:latin typeface="+mn-lt"/>
            </a:endParaRPr>
          </a:p>
        </p:txBody>
      </p:sp>
      <p:sp>
        <p:nvSpPr>
          <p:cNvPr id="14" name="圆角矩形 5">
            <a:extLst>
              <a:ext uri="{FF2B5EF4-FFF2-40B4-BE49-F238E27FC236}">
                <a16:creationId xmlns:a16="http://schemas.microsoft.com/office/drawing/2014/main" id="{A54F5098-8E5D-805D-E769-B926A8E310C4}"/>
              </a:ext>
            </a:extLst>
          </p:cNvPr>
          <p:cNvSpPr/>
          <p:nvPr/>
        </p:nvSpPr>
        <p:spPr>
          <a:xfrm>
            <a:off x="2048593" y="1584935"/>
            <a:ext cx="7526196" cy="424970"/>
          </a:xfrm>
          <a:prstGeom prst="round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en-US" altLang="zh-CN" sz="2400" b="1" dirty="0">
                <a:solidFill>
                  <a:srgbClr val="FF0000"/>
                </a:solidFill>
              </a:rPr>
              <a:t>Reduce the compiling cost and kernel optimization space</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838162E5-5748-D424-63A7-C4F97452773D}"/>
              </a:ext>
            </a:extLst>
          </p:cNvPr>
          <p:cNvPicPr>
            <a:picLocks noChangeAspect="1"/>
          </p:cNvPicPr>
          <p:nvPr/>
        </p:nvPicPr>
        <p:blipFill>
          <a:blip r:embed="rId3"/>
          <a:stretch>
            <a:fillRect/>
          </a:stretch>
        </p:blipFill>
        <p:spPr>
          <a:xfrm>
            <a:off x="7152852" y="2759460"/>
            <a:ext cx="5039148" cy="3369898"/>
          </a:xfrm>
          <a:prstGeom prst="rect">
            <a:avLst/>
          </a:prstGeom>
        </p:spPr>
      </p:pic>
      <p:sp>
        <p:nvSpPr>
          <p:cNvPr id="7" name="文本框 6">
            <a:extLst>
              <a:ext uri="{FF2B5EF4-FFF2-40B4-BE49-F238E27FC236}">
                <a16:creationId xmlns:a16="http://schemas.microsoft.com/office/drawing/2014/main" id="{89257818-31AE-7B6F-5DAB-432D98601CF8}"/>
              </a:ext>
            </a:extLst>
          </p:cNvPr>
          <p:cNvSpPr txBox="1"/>
          <p:nvPr/>
        </p:nvSpPr>
        <p:spPr>
          <a:xfrm>
            <a:off x="355599" y="2535995"/>
            <a:ext cx="9579855" cy="3470181"/>
          </a:xfrm>
          <a:prstGeom prst="rect">
            <a:avLst/>
          </a:prstGeom>
          <a:noFill/>
        </p:spPr>
        <p:txBody>
          <a:bodyPr wrap="square">
            <a:spAutoFit/>
          </a:bodyPr>
          <a:lstStyle/>
          <a:p>
            <a:pPr marL="457200" indent="-457200">
              <a:buFont typeface="+mj-lt"/>
              <a:buAutoNum type="arabicPeriod"/>
            </a:pPr>
            <a:r>
              <a:rPr lang="en-US" altLang="zh-CN" sz="2400" b="1" dirty="0"/>
              <a:t>Just-in-time (JIT) kernel customization.(</a:t>
            </a:r>
            <a:r>
              <a:rPr lang="en-US" altLang="zh-CN" sz="2400" b="1" i="0" dirty="0">
                <a:solidFill>
                  <a:srgbClr val="191B1F"/>
                </a:solidFill>
                <a:effectLst/>
                <a:latin typeface="-apple-system"/>
              </a:rPr>
              <a:t>Compiler+ Interpreter)</a:t>
            </a:r>
            <a:endParaRPr lang="en-US" altLang="zh-CN" sz="2400" b="1" dirty="0"/>
          </a:p>
          <a:p>
            <a:pPr marL="457200" indent="-457200">
              <a:buFont typeface="+mj-lt"/>
              <a:buAutoNum type="arabicPeriod"/>
            </a:pPr>
            <a:endParaRPr lang="en-US" altLang="zh-CN" sz="2000" b="1" dirty="0"/>
          </a:p>
          <a:p>
            <a:pPr marL="457200" indent="-457200">
              <a:lnSpc>
                <a:spcPts val="3500"/>
              </a:lnSpc>
              <a:buFont typeface="+mj-lt"/>
              <a:buAutoNum type="arabicPeriod"/>
            </a:pPr>
            <a:r>
              <a:rPr lang="en-US" altLang="zh-CN" sz="2400" b="1" dirty="0"/>
              <a:t>Web programming interface: </a:t>
            </a:r>
            <a:r>
              <a:rPr lang="en-US" altLang="zh-CN" sz="2000" b="1" dirty="0"/>
              <a:t>simple instruction sets</a:t>
            </a:r>
            <a:endParaRPr lang="en-US" altLang="zh-CN" sz="2400" b="1" dirty="0"/>
          </a:p>
          <a:p>
            <a:pPr marL="800100" lvl="1" indent="-342900">
              <a:lnSpc>
                <a:spcPts val="3500"/>
              </a:lnSpc>
              <a:buFont typeface="Arial" panose="020B0604020202020204" pitchFamily="34" charset="0"/>
              <a:buChar char="•"/>
            </a:pPr>
            <a:r>
              <a:rPr lang="en-US" altLang="zh-CN" sz="2000" b="1" dirty="0"/>
              <a:t>Not require complex compiling optimizations.</a:t>
            </a:r>
          </a:p>
          <a:p>
            <a:pPr marL="800100" lvl="1" indent="-342900">
              <a:lnSpc>
                <a:spcPts val="3500"/>
              </a:lnSpc>
              <a:buFont typeface="Arial" panose="020B0604020202020204" pitchFamily="34" charset="0"/>
              <a:buChar char="•"/>
            </a:pPr>
            <a:r>
              <a:rPr lang="en-US" altLang="zh-CN" sz="2000" b="1" dirty="0"/>
              <a:t>Overlapped kernel optimization space.</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Consistent performance pattern across devices.</a:t>
            </a:r>
          </a:p>
          <a:p>
            <a:pPr marL="457200" indent="-457200">
              <a:buFont typeface="+mj-lt"/>
              <a:buAutoNum type="arabicPeriod"/>
            </a:pPr>
            <a:endParaRPr lang="en-US" altLang="zh-CN" sz="2000" b="1" dirty="0"/>
          </a:p>
          <a:p>
            <a:pPr marL="457200" indent="-457200">
              <a:buFont typeface="+mj-lt"/>
              <a:buAutoNum type="arabicPeriod"/>
            </a:pPr>
            <a:r>
              <a:rPr lang="en-US" altLang="zh-CN" sz="2400" b="1" dirty="0"/>
              <a:t>Crowdsource.(Cloud + Client)</a:t>
            </a:r>
            <a:endParaRPr lang="zh-CN" altLang="en-US" sz="2400" b="1" dirty="0"/>
          </a:p>
        </p:txBody>
      </p:sp>
    </p:spTree>
    <p:extLst>
      <p:ext uri="{BB962C8B-B14F-4D97-AF65-F5344CB8AC3E}">
        <p14:creationId xmlns:p14="http://schemas.microsoft.com/office/powerpoint/2010/main" val="16950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23</a:t>
            </a:fld>
            <a:endParaRPr kumimoji="1" lang="zh-CN" altLang="en-US" dirty="0"/>
          </a:p>
        </p:txBody>
      </p:sp>
      <p:sp>
        <p:nvSpPr>
          <p:cNvPr id="4" name="标题 3"/>
          <p:cNvSpPr>
            <a:spLocks noGrp="1"/>
          </p:cNvSpPr>
          <p:nvPr>
            <p:ph type="title"/>
          </p:nvPr>
        </p:nvSpPr>
        <p:spPr>
          <a:xfrm>
            <a:off x="355600" y="18511"/>
            <a:ext cx="11911308" cy="909224"/>
          </a:xfrm>
        </p:spPr>
        <p:txBody>
          <a:bodyPr>
            <a:normAutofit/>
          </a:bodyPr>
          <a:lstStyle/>
          <a:p>
            <a:r>
              <a:rPr kumimoji="1" lang="zh-CN" altLang="en-US" b="1" dirty="0">
                <a:latin typeface="+mn-lt"/>
              </a:rPr>
              <a:t>研究背景：</a:t>
            </a:r>
            <a:r>
              <a:rPr kumimoji="1" lang="en-US" altLang="zh-CN" b="1" dirty="0">
                <a:latin typeface="+mn-lt"/>
              </a:rPr>
              <a:t>Turning Observations to Design Principles</a:t>
            </a:r>
            <a:endParaRPr kumimoji="1" lang="zh-CN" altLang="en-US" b="1" dirty="0">
              <a:latin typeface="+mn-lt"/>
            </a:endParaRPr>
          </a:p>
        </p:txBody>
      </p:sp>
      <p:sp>
        <p:nvSpPr>
          <p:cNvPr id="21" name="文本框 20">
            <a:extLst>
              <a:ext uri="{FF2B5EF4-FFF2-40B4-BE49-F238E27FC236}">
                <a16:creationId xmlns:a16="http://schemas.microsoft.com/office/drawing/2014/main" id="{1B183A3A-12E1-4675-8B07-51884EC4CA3B}"/>
              </a:ext>
            </a:extLst>
          </p:cNvPr>
          <p:cNvSpPr txBox="1"/>
          <p:nvPr/>
        </p:nvSpPr>
        <p:spPr>
          <a:xfrm>
            <a:off x="2864227" y="710849"/>
            <a:ext cx="8872780" cy="5485925"/>
          </a:xfrm>
          <a:prstGeom prst="rect">
            <a:avLst/>
          </a:prstGeom>
          <a:noFill/>
        </p:spPr>
        <p:txBody>
          <a:bodyPr wrap="square">
            <a:spAutoFit/>
          </a:bodyPr>
          <a:lstStyle/>
          <a:p>
            <a:pPr>
              <a:lnSpc>
                <a:spcPts val="6000"/>
              </a:lnSpc>
            </a:pPr>
            <a:r>
              <a:rPr lang="en-US" altLang="zh-CN" sz="2400" b="1" dirty="0"/>
              <a:t>P1.</a:t>
            </a:r>
            <a:r>
              <a:rPr lang="zh-CN" altLang="en-US" sz="2400" b="1" dirty="0"/>
              <a:t> </a:t>
            </a:r>
            <a:r>
              <a:rPr lang="en-US" altLang="zh-CN" sz="2400" b="1" dirty="0"/>
              <a:t>Tensor-Web compiling codesign.(</a:t>
            </a:r>
            <a:r>
              <a:rPr lang="en-US" altLang="zh-CN" sz="2400" b="1" dirty="0">
                <a:solidFill>
                  <a:srgbClr val="FF0000"/>
                </a:solidFill>
              </a:rPr>
              <a:t>compiling cost </a:t>
            </a:r>
            <a:r>
              <a:rPr lang="en-US" altLang="zh-CN" sz="2400" b="1" dirty="0"/>
              <a:t>)</a:t>
            </a:r>
          </a:p>
          <a:p>
            <a:pPr>
              <a:lnSpc>
                <a:spcPts val="6000"/>
              </a:lnSpc>
            </a:pPr>
            <a:endParaRPr lang="en-US" altLang="zh-CN" sz="2400" dirty="0"/>
          </a:p>
          <a:p>
            <a:pPr>
              <a:lnSpc>
                <a:spcPts val="6000"/>
              </a:lnSpc>
            </a:pPr>
            <a:endParaRPr lang="en-US" altLang="zh-CN" sz="2400" dirty="0"/>
          </a:p>
          <a:p>
            <a:pPr>
              <a:lnSpc>
                <a:spcPts val="6000"/>
              </a:lnSpc>
            </a:pPr>
            <a:endParaRPr lang="en-US" altLang="zh-CN" sz="2400" dirty="0"/>
          </a:p>
          <a:p>
            <a:pPr>
              <a:lnSpc>
                <a:spcPts val="6000"/>
              </a:lnSpc>
            </a:pPr>
            <a:endParaRPr lang="en-US" altLang="zh-CN" sz="2400" dirty="0"/>
          </a:p>
          <a:p>
            <a:pPr>
              <a:lnSpc>
                <a:spcPts val="6000"/>
              </a:lnSpc>
            </a:pPr>
            <a:r>
              <a:rPr lang="en-US" altLang="zh-CN" sz="2400" b="1" dirty="0"/>
              <a:t>P2. Web-specific lite kernel optimization </a:t>
            </a:r>
            <a:r>
              <a:rPr lang="en-US" altLang="zh-CN" sz="2400" b="1" dirty="0">
                <a:solidFill>
                  <a:srgbClr val="FF0000"/>
                </a:solidFill>
              </a:rPr>
              <a:t>space</a:t>
            </a:r>
            <a:r>
              <a:rPr lang="en-US" altLang="zh-CN" sz="2400" b="1" dirty="0"/>
              <a:t> design.</a:t>
            </a:r>
          </a:p>
          <a:p>
            <a:pPr marL="800100" lvl="1" indent="-342900">
              <a:lnSpc>
                <a:spcPts val="3100"/>
              </a:lnSpc>
              <a:buFont typeface="Arial" panose="020B0604020202020204" pitchFamily="34" charset="0"/>
              <a:buChar char="•"/>
            </a:pPr>
            <a:r>
              <a:rPr lang="en-US" altLang="zh-CN" sz="2000" b="1" dirty="0">
                <a:solidFill>
                  <a:srgbClr val="FF0000"/>
                </a:solidFill>
              </a:rPr>
              <a:t>Web programming </a:t>
            </a:r>
            <a:r>
              <a:rPr lang="en-US" altLang="zh-CN" sz="2000" b="1" dirty="0"/>
              <a:t>requirements. (offline microbenchmark) </a:t>
            </a:r>
          </a:p>
          <a:p>
            <a:pPr marL="800100" lvl="1" indent="-342900">
              <a:lnSpc>
                <a:spcPts val="3100"/>
              </a:lnSpc>
              <a:buFont typeface="Arial" panose="020B0604020202020204" pitchFamily="34" charset="0"/>
              <a:buChar char="•"/>
            </a:pPr>
            <a:r>
              <a:rPr lang="en-US" altLang="zh-CN" sz="2000" b="1" dirty="0"/>
              <a:t>Efficient utilization of </a:t>
            </a:r>
            <a:r>
              <a:rPr lang="en-US" altLang="zh-CN" sz="2000" b="1" dirty="0">
                <a:solidFill>
                  <a:srgbClr val="FF0000"/>
                </a:solidFill>
              </a:rPr>
              <a:t>hardware resources</a:t>
            </a:r>
            <a:r>
              <a:rPr lang="en-US" altLang="zh-CN" sz="2000" b="1" dirty="0"/>
              <a:t>. (heuristic-based)</a:t>
            </a:r>
            <a:endParaRPr lang="en-US" altLang="zh-CN" sz="2400" b="1" dirty="0"/>
          </a:p>
        </p:txBody>
      </p:sp>
      <p:pic>
        <p:nvPicPr>
          <p:cNvPr id="23" name="图片 22">
            <a:extLst>
              <a:ext uri="{FF2B5EF4-FFF2-40B4-BE49-F238E27FC236}">
                <a16:creationId xmlns:a16="http://schemas.microsoft.com/office/drawing/2014/main" id="{4560323C-56DB-4535-8A06-CF044BED31F9}"/>
              </a:ext>
            </a:extLst>
          </p:cNvPr>
          <p:cNvPicPr>
            <a:picLocks noChangeAspect="1"/>
          </p:cNvPicPr>
          <p:nvPr/>
        </p:nvPicPr>
        <p:blipFill>
          <a:blip r:embed="rId3"/>
          <a:stretch>
            <a:fillRect/>
          </a:stretch>
        </p:blipFill>
        <p:spPr>
          <a:xfrm>
            <a:off x="3559342" y="1504813"/>
            <a:ext cx="5073315" cy="3246921"/>
          </a:xfrm>
          <a:prstGeom prst="rect">
            <a:avLst/>
          </a:prstGeom>
        </p:spPr>
      </p:pic>
      <p:sp>
        <p:nvSpPr>
          <p:cNvPr id="28" name="矩形 27">
            <a:extLst>
              <a:ext uri="{FF2B5EF4-FFF2-40B4-BE49-F238E27FC236}">
                <a16:creationId xmlns:a16="http://schemas.microsoft.com/office/drawing/2014/main" id="{B0D7701E-DBF1-4636-B580-714D936E5894}"/>
              </a:ext>
            </a:extLst>
          </p:cNvPr>
          <p:cNvSpPr/>
          <p:nvPr/>
        </p:nvSpPr>
        <p:spPr>
          <a:xfrm>
            <a:off x="4937760" y="3023029"/>
            <a:ext cx="2323652" cy="9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F05BEA2B-D8EA-427D-A2B5-4F610375C92C}"/>
              </a:ext>
            </a:extLst>
          </p:cNvPr>
          <p:cNvSpPr/>
          <p:nvPr/>
        </p:nvSpPr>
        <p:spPr>
          <a:xfrm>
            <a:off x="7651018" y="3047233"/>
            <a:ext cx="744310" cy="943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34420A0-EBA4-7257-1EC7-D89A9824DEEC}"/>
              </a:ext>
            </a:extLst>
          </p:cNvPr>
          <p:cNvSpPr/>
          <p:nvPr/>
        </p:nvSpPr>
        <p:spPr>
          <a:xfrm>
            <a:off x="4843784" y="2004695"/>
            <a:ext cx="1111342" cy="753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29AE5411-7197-36E4-38DE-8B4E7E7A3A47}"/>
              </a:ext>
            </a:extLst>
          </p:cNvPr>
          <p:cNvSpPr/>
          <p:nvPr/>
        </p:nvSpPr>
        <p:spPr>
          <a:xfrm>
            <a:off x="6033528" y="1996659"/>
            <a:ext cx="1617490" cy="753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014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24</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提纲</a:t>
            </a:r>
          </a:p>
        </p:txBody>
      </p:sp>
      <p:sp>
        <p:nvSpPr>
          <p:cNvPr id="5" name="矩形 4"/>
          <p:cNvSpPr/>
          <p:nvPr/>
        </p:nvSpPr>
        <p:spPr>
          <a:xfrm>
            <a:off x="3953229" y="1276006"/>
            <a:ext cx="6630089" cy="3456524"/>
          </a:xfrm>
          <a:prstGeom prst="rect">
            <a:avLst/>
          </a:prstGeom>
        </p:spPr>
        <p:txBody>
          <a:bodyPr wrap="square">
            <a:spAutoFit/>
          </a:bodyPr>
          <a:lstStyle/>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研究背景</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模型设计</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实验评估</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工作总结</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25</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p:txBody>
          <a:bodyPr/>
          <a:lstStyle/>
          <a:p>
            <a:r>
              <a:rPr lang="en-US" altLang="zh-CN" sz="4000" dirty="0"/>
              <a:t>NN-JIT.WEB OVERVIEW</a:t>
            </a:r>
            <a:endParaRPr lang="zh-CN" altLang="en-US" dirty="0"/>
          </a:p>
        </p:txBody>
      </p:sp>
      <p:sp>
        <p:nvSpPr>
          <p:cNvPr id="7" name="矩形 6">
            <a:extLst>
              <a:ext uri="{FF2B5EF4-FFF2-40B4-BE49-F238E27FC236}">
                <a16:creationId xmlns:a16="http://schemas.microsoft.com/office/drawing/2014/main" id="{935B800F-7829-E736-98DE-61F13915B0FC}"/>
              </a:ext>
            </a:extLst>
          </p:cNvPr>
          <p:cNvSpPr/>
          <p:nvPr/>
        </p:nvSpPr>
        <p:spPr>
          <a:xfrm>
            <a:off x="9448800" y="1193369"/>
            <a:ext cx="2570136" cy="387458"/>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DE779E4-F83B-4BD9-B2BE-57690DE2E3C9}"/>
              </a:ext>
            </a:extLst>
          </p:cNvPr>
          <p:cNvPicPr>
            <a:picLocks noChangeAspect="1"/>
          </p:cNvPicPr>
          <p:nvPr/>
        </p:nvPicPr>
        <p:blipFill>
          <a:blip r:embed="rId3"/>
          <a:stretch>
            <a:fillRect/>
          </a:stretch>
        </p:blipFill>
        <p:spPr>
          <a:xfrm>
            <a:off x="2234757" y="1580827"/>
            <a:ext cx="7344800" cy="3991532"/>
          </a:xfrm>
          <a:prstGeom prst="rect">
            <a:avLst/>
          </a:prstGeom>
        </p:spPr>
      </p:pic>
    </p:spTree>
    <p:extLst>
      <p:ext uri="{BB962C8B-B14F-4D97-AF65-F5344CB8AC3E}">
        <p14:creationId xmlns:p14="http://schemas.microsoft.com/office/powerpoint/2010/main" val="136630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26</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p:txBody>
          <a:bodyPr/>
          <a:lstStyle/>
          <a:p>
            <a:r>
              <a:rPr lang="en-US" altLang="zh-CN" sz="4000" dirty="0"/>
              <a:t>Tensor-Web compiling codesign</a:t>
            </a:r>
            <a:endParaRPr lang="zh-CN" altLang="en-US" dirty="0"/>
          </a:p>
        </p:txBody>
      </p:sp>
      <p:pic>
        <p:nvPicPr>
          <p:cNvPr id="8" name="图片 7">
            <a:extLst>
              <a:ext uri="{FF2B5EF4-FFF2-40B4-BE49-F238E27FC236}">
                <a16:creationId xmlns:a16="http://schemas.microsoft.com/office/drawing/2014/main" id="{8ECB0E03-F7AA-4844-A9D3-2D613570D74E}"/>
              </a:ext>
            </a:extLst>
          </p:cNvPr>
          <p:cNvPicPr>
            <a:picLocks noChangeAspect="1"/>
          </p:cNvPicPr>
          <p:nvPr/>
        </p:nvPicPr>
        <p:blipFill>
          <a:blip r:embed="rId3"/>
          <a:stretch>
            <a:fillRect/>
          </a:stretch>
        </p:blipFill>
        <p:spPr>
          <a:xfrm>
            <a:off x="5293139" y="1766658"/>
            <a:ext cx="5849166" cy="3886742"/>
          </a:xfrm>
          <a:prstGeom prst="rect">
            <a:avLst/>
          </a:prstGeom>
        </p:spPr>
      </p:pic>
      <p:sp>
        <p:nvSpPr>
          <p:cNvPr id="16" name="文本框 15">
            <a:extLst>
              <a:ext uri="{FF2B5EF4-FFF2-40B4-BE49-F238E27FC236}">
                <a16:creationId xmlns:a16="http://schemas.microsoft.com/office/drawing/2014/main" id="{2775F1A4-1ED1-46A5-9D5F-DD4CA241FC7D}"/>
              </a:ext>
            </a:extLst>
          </p:cNvPr>
          <p:cNvSpPr txBox="1"/>
          <p:nvPr/>
        </p:nvSpPr>
        <p:spPr>
          <a:xfrm>
            <a:off x="192981" y="1589217"/>
            <a:ext cx="6647628" cy="1426031"/>
          </a:xfrm>
          <a:prstGeom prst="rect">
            <a:avLst/>
          </a:prstGeom>
          <a:noFill/>
        </p:spPr>
        <p:txBody>
          <a:bodyPr wrap="square">
            <a:spAutoFit/>
          </a:bodyPr>
          <a:lstStyle/>
          <a:p>
            <a:pPr>
              <a:lnSpc>
                <a:spcPts val="4000"/>
              </a:lnSpc>
            </a:pPr>
            <a:r>
              <a:rPr lang="en-US" altLang="zh-CN" sz="2400" b="1" dirty="0"/>
              <a:t>Feasibility of eliminating target-related compiling</a:t>
            </a:r>
          </a:p>
          <a:p>
            <a:pPr marL="285750" indent="-285750">
              <a:lnSpc>
                <a:spcPts val="4000"/>
              </a:lnSpc>
              <a:buFont typeface="Arial" panose="020B0604020202020204" pitchFamily="34" charset="0"/>
              <a:buChar char="•"/>
            </a:pPr>
            <a:r>
              <a:rPr lang="en-US" altLang="zh-CN" sz="2000" b="1" dirty="0"/>
              <a:t>Ineffective optimizations.(target perspective)</a:t>
            </a:r>
          </a:p>
          <a:p>
            <a:pPr marL="285750" indent="-285750">
              <a:buFont typeface="Arial" panose="020B0604020202020204" pitchFamily="34" charset="0"/>
              <a:buChar char="•"/>
            </a:pPr>
            <a:r>
              <a:rPr lang="en-US" altLang="zh-CN" sz="2000" b="1" dirty="0"/>
              <a:t>Duplicated optimizations.(tensor perspective)</a:t>
            </a:r>
            <a:endParaRPr lang="zh-CN" altLang="en-US" sz="2000" b="1" dirty="0"/>
          </a:p>
        </p:txBody>
      </p:sp>
      <p:sp>
        <p:nvSpPr>
          <p:cNvPr id="20" name="文本框 19">
            <a:extLst>
              <a:ext uri="{FF2B5EF4-FFF2-40B4-BE49-F238E27FC236}">
                <a16:creationId xmlns:a16="http://schemas.microsoft.com/office/drawing/2014/main" id="{4AF073FC-59B8-4DC9-8F08-C6C12DAB54C8}"/>
              </a:ext>
            </a:extLst>
          </p:cNvPr>
          <p:cNvSpPr txBox="1"/>
          <p:nvPr/>
        </p:nvSpPr>
        <p:spPr>
          <a:xfrm>
            <a:off x="192981" y="4103491"/>
            <a:ext cx="4003911" cy="461665"/>
          </a:xfrm>
          <a:prstGeom prst="rect">
            <a:avLst/>
          </a:prstGeom>
          <a:noFill/>
        </p:spPr>
        <p:txBody>
          <a:bodyPr wrap="square">
            <a:spAutoFit/>
          </a:bodyPr>
          <a:lstStyle/>
          <a:p>
            <a:r>
              <a:rPr lang="zh-CN" altLang="en-US" sz="2400" b="1" dirty="0"/>
              <a:t>Unified Tensor-Web compiling</a:t>
            </a:r>
          </a:p>
        </p:txBody>
      </p:sp>
      <p:sp>
        <p:nvSpPr>
          <p:cNvPr id="21" name="箭头: 右 20">
            <a:extLst>
              <a:ext uri="{FF2B5EF4-FFF2-40B4-BE49-F238E27FC236}">
                <a16:creationId xmlns:a16="http://schemas.microsoft.com/office/drawing/2014/main" id="{8E9A62A0-7861-49EA-989A-B1107A801E79}"/>
              </a:ext>
            </a:extLst>
          </p:cNvPr>
          <p:cNvSpPr/>
          <p:nvPr/>
        </p:nvSpPr>
        <p:spPr>
          <a:xfrm>
            <a:off x="4324574" y="4210679"/>
            <a:ext cx="2404216" cy="2584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4139A54A-6A92-4C81-AA5F-54C0DDFDD2BB}"/>
              </a:ext>
            </a:extLst>
          </p:cNvPr>
          <p:cNvSpPr txBox="1"/>
          <p:nvPr/>
        </p:nvSpPr>
        <p:spPr>
          <a:xfrm>
            <a:off x="225037" y="4682109"/>
            <a:ext cx="6112564" cy="400110"/>
          </a:xfrm>
          <a:prstGeom prst="rect">
            <a:avLst/>
          </a:prstGeom>
          <a:noFill/>
        </p:spPr>
        <p:txBody>
          <a:bodyPr wrap="square">
            <a:spAutoFit/>
          </a:bodyPr>
          <a:lstStyle/>
          <a:p>
            <a:pPr marL="285750" indent="-285750">
              <a:buFont typeface="Arial" panose="020B0604020202020204" pitchFamily="34" charset="0"/>
              <a:buChar char="•"/>
            </a:pPr>
            <a:r>
              <a:rPr lang="zh-CN" altLang="en-US" sz="2000" b="1" dirty="0"/>
              <a:t>tensor IR to Wasm IR</a:t>
            </a:r>
          </a:p>
        </p:txBody>
      </p:sp>
      <p:sp>
        <p:nvSpPr>
          <p:cNvPr id="3" name="矩形 2">
            <a:extLst>
              <a:ext uri="{FF2B5EF4-FFF2-40B4-BE49-F238E27FC236}">
                <a16:creationId xmlns:a16="http://schemas.microsoft.com/office/drawing/2014/main" id="{1E180E50-C27F-E33B-89D7-0B2FD2E3C05D}"/>
              </a:ext>
            </a:extLst>
          </p:cNvPr>
          <p:cNvSpPr/>
          <p:nvPr/>
        </p:nvSpPr>
        <p:spPr>
          <a:xfrm>
            <a:off x="8041003" y="2288191"/>
            <a:ext cx="1933313" cy="938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570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B05C-0360-F2E7-7476-5F0A77B8D7CA}"/>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24C18B9-11CA-112C-7850-33F53C962D6B}"/>
              </a:ext>
            </a:extLst>
          </p:cNvPr>
          <p:cNvSpPr>
            <a:spLocks noGrp="1"/>
          </p:cNvSpPr>
          <p:nvPr>
            <p:ph type="sldNum" sz="quarter" idx="4"/>
          </p:nvPr>
        </p:nvSpPr>
        <p:spPr/>
        <p:txBody>
          <a:bodyPr/>
          <a:lstStyle/>
          <a:p>
            <a:fld id="{32CC1993-4A58-5441-BC2A-C02768F05C35}" type="slidenum">
              <a:rPr kumimoji="1" lang="zh-CN" altLang="en-US" smtClean="0"/>
              <a:t>27</a:t>
            </a:fld>
            <a:endParaRPr kumimoji="1" lang="zh-CN" altLang="en-US" dirty="0"/>
          </a:p>
        </p:txBody>
      </p:sp>
      <p:sp>
        <p:nvSpPr>
          <p:cNvPr id="4" name="标题 3">
            <a:extLst>
              <a:ext uri="{FF2B5EF4-FFF2-40B4-BE49-F238E27FC236}">
                <a16:creationId xmlns:a16="http://schemas.microsoft.com/office/drawing/2014/main" id="{7189586A-8785-89EE-CFFA-E490C7C290F2}"/>
              </a:ext>
            </a:extLst>
          </p:cNvPr>
          <p:cNvSpPr>
            <a:spLocks noGrp="1"/>
          </p:cNvSpPr>
          <p:nvPr>
            <p:ph type="title"/>
          </p:nvPr>
        </p:nvSpPr>
        <p:spPr/>
        <p:txBody>
          <a:bodyPr/>
          <a:lstStyle/>
          <a:p>
            <a:r>
              <a:rPr lang="en-US" altLang="zh-CN" sz="4000" dirty="0"/>
              <a:t>Tensor-Web compiling codesign</a:t>
            </a:r>
            <a:endParaRPr lang="zh-CN" altLang="en-US" dirty="0"/>
          </a:p>
        </p:txBody>
      </p:sp>
      <p:pic>
        <p:nvPicPr>
          <p:cNvPr id="8" name="图片 7">
            <a:extLst>
              <a:ext uri="{FF2B5EF4-FFF2-40B4-BE49-F238E27FC236}">
                <a16:creationId xmlns:a16="http://schemas.microsoft.com/office/drawing/2014/main" id="{7FFCFC9A-C9EC-653A-D03E-053854191B06}"/>
              </a:ext>
            </a:extLst>
          </p:cNvPr>
          <p:cNvPicPr>
            <a:picLocks noChangeAspect="1"/>
          </p:cNvPicPr>
          <p:nvPr/>
        </p:nvPicPr>
        <p:blipFill>
          <a:blip r:embed="rId3"/>
          <a:stretch>
            <a:fillRect/>
          </a:stretch>
        </p:blipFill>
        <p:spPr>
          <a:xfrm>
            <a:off x="5293139" y="1766658"/>
            <a:ext cx="5849166" cy="3886742"/>
          </a:xfrm>
          <a:prstGeom prst="rect">
            <a:avLst/>
          </a:prstGeom>
        </p:spPr>
      </p:pic>
      <p:sp>
        <p:nvSpPr>
          <p:cNvPr id="16" name="文本框 15">
            <a:extLst>
              <a:ext uri="{FF2B5EF4-FFF2-40B4-BE49-F238E27FC236}">
                <a16:creationId xmlns:a16="http://schemas.microsoft.com/office/drawing/2014/main" id="{E819D76F-0713-F59B-16C2-FE8997CB4BDB}"/>
              </a:ext>
            </a:extLst>
          </p:cNvPr>
          <p:cNvSpPr txBox="1"/>
          <p:nvPr/>
        </p:nvSpPr>
        <p:spPr>
          <a:xfrm>
            <a:off x="192981" y="1589217"/>
            <a:ext cx="6647628" cy="1426031"/>
          </a:xfrm>
          <a:prstGeom prst="rect">
            <a:avLst/>
          </a:prstGeom>
          <a:noFill/>
        </p:spPr>
        <p:txBody>
          <a:bodyPr wrap="square">
            <a:spAutoFit/>
          </a:bodyPr>
          <a:lstStyle/>
          <a:p>
            <a:pPr>
              <a:lnSpc>
                <a:spcPts val="4000"/>
              </a:lnSpc>
            </a:pPr>
            <a:r>
              <a:rPr lang="en-US" altLang="zh-CN" sz="2400" b="1" dirty="0"/>
              <a:t>Feasibility of eliminating target-related compiling</a:t>
            </a:r>
          </a:p>
          <a:p>
            <a:pPr marL="285750" indent="-285750">
              <a:lnSpc>
                <a:spcPts val="4000"/>
              </a:lnSpc>
              <a:buFont typeface="Arial" panose="020B0604020202020204" pitchFamily="34" charset="0"/>
              <a:buChar char="•"/>
            </a:pPr>
            <a:r>
              <a:rPr lang="en-US" altLang="zh-CN" sz="2000" b="1" dirty="0"/>
              <a:t>Ineffective optimizations.(target perspective)</a:t>
            </a:r>
          </a:p>
          <a:p>
            <a:pPr marL="285750" indent="-285750">
              <a:buFont typeface="Arial" panose="020B0604020202020204" pitchFamily="34" charset="0"/>
              <a:buChar char="•"/>
            </a:pPr>
            <a:r>
              <a:rPr lang="en-US" altLang="zh-CN" sz="2000" b="1" dirty="0"/>
              <a:t>Duplicated optimizations.(tensor perspective)</a:t>
            </a:r>
            <a:endParaRPr lang="zh-CN" altLang="en-US" sz="2000" b="1" dirty="0"/>
          </a:p>
        </p:txBody>
      </p:sp>
      <p:sp>
        <p:nvSpPr>
          <p:cNvPr id="20" name="文本框 19">
            <a:extLst>
              <a:ext uri="{FF2B5EF4-FFF2-40B4-BE49-F238E27FC236}">
                <a16:creationId xmlns:a16="http://schemas.microsoft.com/office/drawing/2014/main" id="{236ED456-8D06-0ABD-C44E-8BC763DCC4A8}"/>
              </a:ext>
            </a:extLst>
          </p:cNvPr>
          <p:cNvSpPr txBox="1"/>
          <p:nvPr/>
        </p:nvSpPr>
        <p:spPr>
          <a:xfrm>
            <a:off x="192981" y="4103491"/>
            <a:ext cx="4003911" cy="461665"/>
          </a:xfrm>
          <a:prstGeom prst="rect">
            <a:avLst/>
          </a:prstGeom>
          <a:noFill/>
        </p:spPr>
        <p:txBody>
          <a:bodyPr wrap="square">
            <a:spAutoFit/>
          </a:bodyPr>
          <a:lstStyle/>
          <a:p>
            <a:r>
              <a:rPr lang="zh-CN" altLang="en-US" sz="2400" b="1" dirty="0"/>
              <a:t>Unified Tensor-Web compiling</a:t>
            </a:r>
          </a:p>
        </p:txBody>
      </p:sp>
      <p:sp>
        <p:nvSpPr>
          <p:cNvPr id="21" name="箭头: 右 20">
            <a:extLst>
              <a:ext uri="{FF2B5EF4-FFF2-40B4-BE49-F238E27FC236}">
                <a16:creationId xmlns:a16="http://schemas.microsoft.com/office/drawing/2014/main" id="{1940C497-BCA6-4A32-87F3-DE5939AC7903}"/>
              </a:ext>
            </a:extLst>
          </p:cNvPr>
          <p:cNvSpPr/>
          <p:nvPr/>
        </p:nvSpPr>
        <p:spPr>
          <a:xfrm>
            <a:off x="4324574" y="4210679"/>
            <a:ext cx="2404216" cy="2584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9A8ADE06-DFB3-6D1B-3FA8-893A9EC2BFF9}"/>
              </a:ext>
            </a:extLst>
          </p:cNvPr>
          <p:cNvSpPr txBox="1"/>
          <p:nvPr/>
        </p:nvSpPr>
        <p:spPr>
          <a:xfrm>
            <a:off x="225037" y="4682109"/>
            <a:ext cx="6112564" cy="400110"/>
          </a:xfrm>
          <a:prstGeom prst="rect">
            <a:avLst/>
          </a:prstGeom>
          <a:noFill/>
        </p:spPr>
        <p:txBody>
          <a:bodyPr wrap="square">
            <a:spAutoFit/>
          </a:bodyPr>
          <a:lstStyle/>
          <a:p>
            <a:pPr marL="285750" indent="-285750">
              <a:buFont typeface="Arial" panose="020B0604020202020204" pitchFamily="34" charset="0"/>
              <a:buChar char="•"/>
            </a:pPr>
            <a:r>
              <a:rPr lang="zh-CN" altLang="en-US" sz="2000" b="1" dirty="0"/>
              <a:t>tensor IR to Wasm IR</a:t>
            </a:r>
          </a:p>
        </p:txBody>
      </p:sp>
      <p:sp>
        <p:nvSpPr>
          <p:cNvPr id="5" name="矩形 4">
            <a:extLst>
              <a:ext uri="{FF2B5EF4-FFF2-40B4-BE49-F238E27FC236}">
                <a16:creationId xmlns:a16="http://schemas.microsoft.com/office/drawing/2014/main" id="{E88FF546-430B-9504-4C2A-3E4FE64BED6F}"/>
              </a:ext>
            </a:extLst>
          </p:cNvPr>
          <p:cNvSpPr/>
          <p:nvPr/>
        </p:nvSpPr>
        <p:spPr>
          <a:xfrm>
            <a:off x="6611085" y="2290990"/>
            <a:ext cx="1346792" cy="938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6120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28</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p:txBody>
          <a:bodyPr/>
          <a:lstStyle/>
          <a:p>
            <a:r>
              <a:rPr lang="en-US" altLang="zh-CN" sz="4000" dirty="0"/>
              <a:t>Tensor-Web compiling codesign</a:t>
            </a:r>
            <a:endParaRPr lang="zh-CN" altLang="en-US" dirty="0"/>
          </a:p>
        </p:txBody>
      </p:sp>
      <p:sp>
        <p:nvSpPr>
          <p:cNvPr id="9" name="文本框 8">
            <a:extLst>
              <a:ext uri="{FF2B5EF4-FFF2-40B4-BE49-F238E27FC236}">
                <a16:creationId xmlns:a16="http://schemas.microsoft.com/office/drawing/2014/main" id="{8DAFCB34-6CB4-4A72-B7B7-791E1C73AEED}"/>
              </a:ext>
            </a:extLst>
          </p:cNvPr>
          <p:cNvSpPr txBox="1"/>
          <p:nvPr/>
        </p:nvSpPr>
        <p:spPr>
          <a:xfrm>
            <a:off x="1044088" y="1024587"/>
            <a:ext cx="6112564" cy="461665"/>
          </a:xfrm>
          <a:prstGeom prst="rect">
            <a:avLst/>
          </a:prstGeom>
          <a:noFill/>
        </p:spPr>
        <p:txBody>
          <a:bodyPr wrap="square">
            <a:spAutoFit/>
          </a:bodyPr>
          <a:lstStyle/>
          <a:p>
            <a:r>
              <a:rPr lang="en-US" altLang="zh-CN" sz="2400" b="1" dirty="0">
                <a:solidFill>
                  <a:srgbClr val="FF0000"/>
                </a:solidFill>
              </a:rPr>
              <a:t>Lower tensor IR to Wasm IR</a:t>
            </a:r>
            <a:endParaRPr lang="zh-CN" altLang="en-US" sz="2400" b="1" dirty="0">
              <a:solidFill>
                <a:srgbClr val="FF0000"/>
              </a:solidFill>
            </a:endParaRPr>
          </a:p>
        </p:txBody>
      </p:sp>
      <p:pic>
        <p:nvPicPr>
          <p:cNvPr id="6" name="图片 5">
            <a:extLst>
              <a:ext uri="{FF2B5EF4-FFF2-40B4-BE49-F238E27FC236}">
                <a16:creationId xmlns:a16="http://schemas.microsoft.com/office/drawing/2014/main" id="{72382D46-157E-4399-BD72-37C49BEEEC35}"/>
              </a:ext>
            </a:extLst>
          </p:cNvPr>
          <p:cNvPicPr>
            <a:picLocks noChangeAspect="1"/>
          </p:cNvPicPr>
          <p:nvPr/>
        </p:nvPicPr>
        <p:blipFill>
          <a:blip r:embed="rId3"/>
          <a:stretch>
            <a:fillRect/>
          </a:stretch>
        </p:blipFill>
        <p:spPr>
          <a:xfrm>
            <a:off x="503329" y="1459807"/>
            <a:ext cx="4882832" cy="4872988"/>
          </a:xfrm>
          <a:prstGeom prst="rect">
            <a:avLst/>
          </a:prstGeom>
        </p:spPr>
      </p:pic>
    </p:spTree>
    <p:extLst>
      <p:ext uri="{BB962C8B-B14F-4D97-AF65-F5344CB8AC3E}">
        <p14:creationId xmlns:p14="http://schemas.microsoft.com/office/powerpoint/2010/main" val="172288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5DFD-931F-F4A0-F88D-BA6840718865}"/>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D27692-1C74-8767-534D-5F1825604347}"/>
              </a:ext>
            </a:extLst>
          </p:cNvPr>
          <p:cNvSpPr>
            <a:spLocks noGrp="1"/>
          </p:cNvSpPr>
          <p:nvPr>
            <p:ph type="sldNum" sz="quarter" idx="4"/>
          </p:nvPr>
        </p:nvSpPr>
        <p:spPr/>
        <p:txBody>
          <a:bodyPr/>
          <a:lstStyle/>
          <a:p>
            <a:fld id="{32CC1993-4A58-5441-BC2A-C02768F05C35}" type="slidenum">
              <a:rPr kumimoji="1" lang="zh-CN" altLang="en-US" smtClean="0"/>
              <a:t>29</a:t>
            </a:fld>
            <a:endParaRPr kumimoji="1" lang="zh-CN" altLang="en-US" dirty="0"/>
          </a:p>
        </p:txBody>
      </p:sp>
      <p:sp>
        <p:nvSpPr>
          <p:cNvPr id="4" name="标题 3">
            <a:extLst>
              <a:ext uri="{FF2B5EF4-FFF2-40B4-BE49-F238E27FC236}">
                <a16:creationId xmlns:a16="http://schemas.microsoft.com/office/drawing/2014/main" id="{76D43B0E-444D-35F5-4FEA-AA9D9CB0C38A}"/>
              </a:ext>
            </a:extLst>
          </p:cNvPr>
          <p:cNvSpPr>
            <a:spLocks noGrp="1"/>
          </p:cNvSpPr>
          <p:nvPr>
            <p:ph type="title"/>
          </p:nvPr>
        </p:nvSpPr>
        <p:spPr/>
        <p:txBody>
          <a:bodyPr/>
          <a:lstStyle/>
          <a:p>
            <a:r>
              <a:rPr lang="en-US" altLang="zh-CN" sz="4000" dirty="0"/>
              <a:t>Tensor-Web compiling codesign</a:t>
            </a:r>
            <a:endParaRPr lang="zh-CN" altLang="en-US" dirty="0"/>
          </a:p>
        </p:txBody>
      </p:sp>
      <p:sp>
        <p:nvSpPr>
          <p:cNvPr id="9" name="文本框 8">
            <a:extLst>
              <a:ext uri="{FF2B5EF4-FFF2-40B4-BE49-F238E27FC236}">
                <a16:creationId xmlns:a16="http://schemas.microsoft.com/office/drawing/2014/main" id="{478307DC-A2E3-AE96-7EB1-35563F3E0749}"/>
              </a:ext>
            </a:extLst>
          </p:cNvPr>
          <p:cNvSpPr txBox="1"/>
          <p:nvPr/>
        </p:nvSpPr>
        <p:spPr>
          <a:xfrm>
            <a:off x="1044088" y="1024587"/>
            <a:ext cx="6112564" cy="461665"/>
          </a:xfrm>
          <a:prstGeom prst="rect">
            <a:avLst/>
          </a:prstGeom>
          <a:noFill/>
        </p:spPr>
        <p:txBody>
          <a:bodyPr wrap="square">
            <a:spAutoFit/>
          </a:bodyPr>
          <a:lstStyle/>
          <a:p>
            <a:r>
              <a:rPr lang="en-US" altLang="zh-CN" sz="2400" b="1" dirty="0">
                <a:solidFill>
                  <a:srgbClr val="FF0000"/>
                </a:solidFill>
              </a:rPr>
              <a:t>Lower tensor IR to Wasm IR</a:t>
            </a:r>
            <a:endParaRPr lang="zh-CN" altLang="en-US" sz="2400" b="1" dirty="0">
              <a:solidFill>
                <a:srgbClr val="FF0000"/>
              </a:solidFill>
            </a:endParaRPr>
          </a:p>
        </p:txBody>
      </p:sp>
      <p:pic>
        <p:nvPicPr>
          <p:cNvPr id="6" name="图片 5">
            <a:extLst>
              <a:ext uri="{FF2B5EF4-FFF2-40B4-BE49-F238E27FC236}">
                <a16:creationId xmlns:a16="http://schemas.microsoft.com/office/drawing/2014/main" id="{82023005-FBE4-A836-C207-D5DE03F0D07E}"/>
              </a:ext>
            </a:extLst>
          </p:cNvPr>
          <p:cNvPicPr>
            <a:picLocks noChangeAspect="1"/>
          </p:cNvPicPr>
          <p:nvPr/>
        </p:nvPicPr>
        <p:blipFill>
          <a:blip r:embed="rId3"/>
          <a:stretch>
            <a:fillRect/>
          </a:stretch>
        </p:blipFill>
        <p:spPr>
          <a:xfrm>
            <a:off x="503329" y="1459807"/>
            <a:ext cx="4882832" cy="4872988"/>
          </a:xfrm>
          <a:prstGeom prst="rect">
            <a:avLst/>
          </a:prstGeom>
        </p:spPr>
      </p:pic>
      <p:pic>
        <p:nvPicPr>
          <p:cNvPr id="12" name="图片 11">
            <a:extLst>
              <a:ext uri="{FF2B5EF4-FFF2-40B4-BE49-F238E27FC236}">
                <a16:creationId xmlns:a16="http://schemas.microsoft.com/office/drawing/2014/main" id="{72F19C35-E268-269D-3398-D34D31073F53}"/>
              </a:ext>
            </a:extLst>
          </p:cNvPr>
          <p:cNvPicPr>
            <a:picLocks noChangeAspect="1"/>
          </p:cNvPicPr>
          <p:nvPr/>
        </p:nvPicPr>
        <p:blipFill>
          <a:blip r:embed="rId4"/>
          <a:stretch>
            <a:fillRect/>
          </a:stretch>
        </p:blipFill>
        <p:spPr>
          <a:xfrm>
            <a:off x="5942560" y="2525694"/>
            <a:ext cx="5992061" cy="3286584"/>
          </a:xfrm>
          <a:prstGeom prst="rect">
            <a:avLst/>
          </a:prstGeom>
        </p:spPr>
      </p:pic>
      <p:sp>
        <p:nvSpPr>
          <p:cNvPr id="19" name="文本框 18">
            <a:extLst>
              <a:ext uri="{FF2B5EF4-FFF2-40B4-BE49-F238E27FC236}">
                <a16:creationId xmlns:a16="http://schemas.microsoft.com/office/drawing/2014/main" id="{2B92CC5A-F945-9A92-70D0-8498383B594B}"/>
              </a:ext>
            </a:extLst>
          </p:cNvPr>
          <p:cNvSpPr txBox="1"/>
          <p:nvPr/>
        </p:nvSpPr>
        <p:spPr>
          <a:xfrm>
            <a:off x="6088290" y="1954839"/>
            <a:ext cx="5694827" cy="461665"/>
          </a:xfrm>
          <a:prstGeom prst="rect">
            <a:avLst/>
          </a:prstGeom>
          <a:noFill/>
        </p:spPr>
        <p:txBody>
          <a:bodyPr wrap="square">
            <a:spAutoFit/>
          </a:bodyPr>
          <a:lstStyle/>
          <a:p>
            <a:r>
              <a:rPr lang="zh-CN" altLang="en-US" sz="2400" b="1" dirty="0">
                <a:solidFill>
                  <a:srgbClr val="FF0000"/>
                </a:solidFill>
              </a:rPr>
              <a:t>Map for statement to an expression block</a:t>
            </a:r>
          </a:p>
        </p:txBody>
      </p:sp>
    </p:spTree>
    <p:extLst>
      <p:ext uri="{BB962C8B-B14F-4D97-AF65-F5344CB8AC3E}">
        <p14:creationId xmlns:p14="http://schemas.microsoft.com/office/powerpoint/2010/main" val="18870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提纲</a:t>
            </a:r>
          </a:p>
        </p:txBody>
      </p:sp>
      <p:sp>
        <p:nvSpPr>
          <p:cNvPr id="5" name="矩形 4"/>
          <p:cNvSpPr/>
          <p:nvPr/>
        </p:nvSpPr>
        <p:spPr>
          <a:xfrm>
            <a:off x="3953229" y="1276006"/>
            <a:ext cx="6630089" cy="3456524"/>
          </a:xfrm>
          <a:prstGeom prst="rect">
            <a:avLst/>
          </a:prstGeom>
        </p:spPr>
        <p:txBody>
          <a:bodyPr wrap="square">
            <a:spAutoFit/>
          </a:bodyPr>
          <a:lstStyle/>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研究背景</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模型设计</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实验评估</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工作总结</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30</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p:txBody>
          <a:bodyPr/>
          <a:lstStyle/>
          <a:p>
            <a:r>
              <a:rPr lang="en-US" altLang="zh-CN" sz="4000" dirty="0"/>
              <a:t>Tensor-Web compiling codesign</a:t>
            </a:r>
            <a:endParaRPr lang="zh-CN" altLang="en-US" dirty="0"/>
          </a:p>
        </p:txBody>
      </p:sp>
      <p:pic>
        <p:nvPicPr>
          <p:cNvPr id="15" name="图片 14">
            <a:extLst>
              <a:ext uri="{FF2B5EF4-FFF2-40B4-BE49-F238E27FC236}">
                <a16:creationId xmlns:a16="http://schemas.microsoft.com/office/drawing/2014/main" id="{E24A07C2-5131-4C3E-9464-483061EFBE3D}"/>
              </a:ext>
            </a:extLst>
          </p:cNvPr>
          <p:cNvPicPr>
            <a:picLocks noChangeAspect="1"/>
          </p:cNvPicPr>
          <p:nvPr/>
        </p:nvPicPr>
        <p:blipFill>
          <a:blip r:embed="rId3"/>
          <a:stretch>
            <a:fillRect/>
          </a:stretch>
        </p:blipFill>
        <p:spPr>
          <a:xfrm>
            <a:off x="6641054" y="1356129"/>
            <a:ext cx="5550946" cy="4784097"/>
          </a:xfrm>
          <a:prstGeom prst="rect">
            <a:avLst/>
          </a:prstGeom>
        </p:spPr>
      </p:pic>
      <p:sp>
        <p:nvSpPr>
          <p:cNvPr id="27" name="文本框 26">
            <a:extLst>
              <a:ext uri="{FF2B5EF4-FFF2-40B4-BE49-F238E27FC236}">
                <a16:creationId xmlns:a16="http://schemas.microsoft.com/office/drawing/2014/main" id="{FA01C18E-08D8-4079-BF30-49956D6AFB1D}"/>
              </a:ext>
            </a:extLst>
          </p:cNvPr>
          <p:cNvSpPr txBox="1"/>
          <p:nvPr/>
        </p:nvSpPr>
        <p:spPr>
          <a:xfrm>
            <a:off x="0" y="2267103"/>
            <a:ext cx="7508838" cy="400110"/>
          </a:xfrm>
          <a:prstGeom prst="rect">
            <a:avLst/>
          </a:prstGeom>
          <a:noFill/>
        </p:spPr>
        <p:txBody>
          <a:bodyPr wrap="square">
            <a:spAutoFit/>
          </a:bodyPr>
          <a:lstStyle/>
          <a:p>
            <a:r>
              <a:rPr lang="en-US" altLang="zh-CN" sz="2000" b="1" dirty="0"/>
              <a:t>1. Offset load/store: Eliminate </a:t>
            </a:r>
            <a:r>
              <a:rPr lang="en-US" altLang="zh-CN" sz="2000" b="1" dirty="0">
                <a:solidFill>
                  <a:srgbClr val="FF0000"/>
                </a:solidFill>
              </a:rPr>
              <a:t>constant address </a:t>
            </a:r>
            <a:r>
              <a:rPr lang="en-US" altLang="zh-CN" sz="2000" b="1" dirty="0"/>
              <a:t>calculation.</a:t>
            </a:r>
            <a:endParaRPr lang="zh-CN" altLang="en-US" sz="2000" b="1" dirty="0"/>
          </a:p>
        </p:txBody>
      </p:sp>
      <p:sp>
        <p:nvSpPr>
          <p:cNvPr id="29" name="文本框 28">
            <a:extLst>
              <a:ext uri="{FF2B5EF4-FFF2-40B4-BE49-F238E27FC236}">
                <a16:creationId xmlns:a16="http://schemas.microsoft.com/office/drawing/2014/main" id="{BB98F76A-9B44-4EA7-AD17-0FD0237ED2A3}"/>
              </a:ext>
            </a:extLst>
          </p:cNvPr>
          <p:cNvSpPr txBox="1"/>
          <p:nvPr/>
        </p:nvSpPr>
        <p:spPr>
          <a:xfrm>
            <a:off x="0" y="3599057"/>
            <a:ext cx="7282927" cy="400110"/>
          </a:xfrm>
          <a:prstGeom prst="rect">
            <a:avLst/>
          </a:prstGeom>
          <a:noFill/>
        </p:spPr>
        <p:txBody>
          <a:bodyPr wrap="square">
            <a:spAutoFit/>
          </a:bodyPr>
          <a:lstStyle/>
          <a:p>
            <a:r>
              <a:rPr lang="en-US" altLang="zh-CN" sz="2000" b="1" dirty="0"/>
              <a:t>2. Combined instruction: Eliminate </a:t>
            </a:r>
            <a:r>
              <a:rPr lang="en-US" altLang="zh-CN" sz="2000" b="1" dirty="0">
                <a:solidFill>
                  <a:srgbClr val="FF0000"/>
                </a:solidFill>
              </a:rPr>
              <a:t>separated</a:t>
            </a:r>
            <a:r>
              <a:rPr lang="en-US" altLang="zh-CN" sz="2000" b="1" dirty="0"/>
              <a:t> instructions.</a:t>
            </a:r>
            <a:endParaRPr lang="zh-CN" altLang="en-US" sz="2000" b="1" dirty="0"/>
          </a:p>
        </p:txBody>
      </p:sp>
      <p:sp>
        <p:nvSpPr>
          <p:cNvPr id="30" name="文本框 29">
            <a:extLst>
              <a:ext uri="{FF2B5EF4-FFF2-40B4-BE49-F238E27FC236}">
                <a16:creationId xmlns:a16="http://schemas.microsoft.com/office/drawing/2014/main" id="{56D3314F-9718-4066-8636-A5BD25CA570B}"/>
              </a:ext>
            </a:extLst>
          </p:cNvPr>
          <p:cNvSpPr txBox="1"/>
          <p:nvPr/>
        </p:nvSpPr>
        <p:spPr>
          <a:xfrm>
            <a:off x="0" y="4983429"/>
            <a:ext cx="7282927" cy="400110"/>
          </a:xfrm>
          <a:prstGeom prst="rect">
            <a:avLst/>
          </a:prstGeom>
          <a:noFill/>
        </p:spPr>
        <p:txBody>
          <a:bodyPr wrap="square">
            <a:spAutoFit/>
          </a:bodyPr>
          <a:lstStyle/>
          <a:p>
            <a:r>
              <a:rPr lang="en-US" altLang="zh-CN" sz="2000" b="1" dirty="0"/>
              <a:t>3. Load/store: Eliminate </a:t>
            </a:r>
            <a:r>
              <a:rPr lang="en-US" altLang="zh-CN" sz="2000" b="1" dirty="0">
                <a:solidFill>
                  <a:srgbClr val="FF0000"/>
                </a:solidFill>
              </a:rPr>
              <a:t>repeated</a:t>
            </a:r>
            <a:r>
              <a:rPr lang="en-US" altLang="zh-CN" sz="2000" b="1" dirty="0"/>
              <a:t> stack popping and pushing.</a:t>
            </a:r>
            <a:endParaRPr lang="zh-CN" altLang="en-US" sz="2000" b="1" dirty="0"/>
          </a:p>
        </p:txBody>
      </p:sp>
      <p:sp>
        <p:nvSpPr>
          <p:cNvPr id="33" name="文本框 32">
            <a:extLst>
              <a:ext uri="{FF2B5EF4-FFF2-40B4-BE49-F238E27FC236}">
                <a16:creationId xmlns:a16="http://schemas.microsoft.com/office/drawing/2014/main" id="{7E54C743-1FAC-42D4-A325-FA7855E635B7}"/>
              </a:ext>
            </a:extLst>
          </p:cNvPr>
          <p:cNvSpPr txBox="1"/>
          <p:nvPr/>
        </p:nvSpPr>
        <p:spPr>
          <a:xfrm>
            <a:off x="0" y="1191550"/>
            <a:ext cx="6147994" cy="461665"/>
          </a:xfrm>
          <a:prstGeom prst="rect">
            <a:avLst/>
          </a:prstGeom>
          <a:noFill/>
        </p:spPr>
        <p:txBody>
          <a:bodyPr wrap="square">
            <a:spAutoFit/>
          </a:bodyPr>
          <a:lstStyle/>
          <a:p>
            <a:r>
              <a:rPr lang="en-US" altLang="zh-CN" sz="2400" b="1" dirty="0"/>
              <a:t>Compiling Optimizations for Wasm IR:</a:t>
            </a:r>
            <a:endParaRPr lang="zh-CN" altLang="en-US" sz="2400" b="1" dirty="0"/>
          </a:p>
        </p:txBody>
      </p:sp>
    </p:spTree>
    <p:extLst>
      <p:ext uri="{BB962C8B-B14F-4D97-AF65-F5344CB8AC3E}">
        <p14:creationId xmlns:p14="http://schemas.microsoft.com/office/powerpoint/2010/main" val="835933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31</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p:txBody>
          <a:bodyPr/>
          <a:lstStyle/>
          <a:p>
            <a:r>
              <a:rPr lang="en-US" altLang="zh-CN" sz="4000" dirty="0"/>
              <a:t>Compiling for WebGPU</a:t>
            </a:r>
            <a:endParaRPr lang="zh-CN" altLang="en-US" dirty="0"/>
          </a:p>
        </p:txBody>
      </p:sp>
      <p:sp>
        <p:nvSpPr>
          <p:cNvPr id="3" name="AutoShape 2">
            <a:extLst>
              <a:ext uri="{FF2B5EF4-FFF2-40B4-BE49-F238E27FC236}">
                <a16:creationId xmlns:a16="http://schemas.microsoft.com/office/drawing/2014/main" id="{328E98DB-A2BC-479E-8D0A-A3CC5D2B5680}"/>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a:extLst>
              <a:ext uri="{FF2B5EF4-FFF2-40B4-BE49-F238E27FC236}">
                <a16:creationId xmlns:a16="http://schemas.microsoft.com/office/drawing/2014/main" id="{B46C4A33-305D-47D5-AEC9-A287B895326A}"/>
              </a:ext>
            </a:extLst>
          </p:cNvPr>
          <p:cNvPicPr>
            <a:picLocks noChangeAspect="1"/>
          </p:cNvPicPr>
          <p:nvPr/>
        </p:nvPicPr>
        <p:blipFill>
          <a:blip r:embed="rId3"/>
          <a:stretch>
            <a:fillRect/>
          </a:stretch>
        </p:blipFill>
        <p:spPr>
          <a:xfrm>
            <a:off x="5583757" y="2376963"/>
            <a:ext cx="6577641" cy="3836336"/>
          </a:xfrm>
          <a:prstGeom prst="rect">
            <a:avLst/>
          </a:prstGeom>
        </p:spPr>
      </p:pic>
      <p:sp>
        <p:nvSpPr>
          <p:cNvPr id="12" name="文本框 11">
            <a:extLst>
              <a:ext uri="{FF2B5EF4-FFF2-40B4-BE49-F238E27FC236}">
                <a16:creationId xmlns:a16="http://schemas.microsoft.com/office/drawing/2014/main" id="{A4F2E357-19BB-4DA0-8DE6-0292F1B0A757}"/>
              </a:ext>
            </a:extLst>
          </p:cNvPr>
          <p:cNvSpPr txBox="1"/>
          <p:nvPr/>
        </p:nvSpPr>
        <p:spPr>
          <a:xfrm>
            <a:off x="132737" y="1069519"/>
            <a:ext cx="7562940" cy="400110"/>
          </a:xfrm>
          <a:prstGeom prst="rect">
            <a:avLst/>
          </a:prstGeom>
          <a:noFill/>
        </p:spPr>
        <p:txBody>
          <a:bodyPr wrap="square">
            <a:spAutoFit/>
          </a:bodyPr>
          <a:lstStyle/>
          <a:p>
            <a:r>
              <a:rPr lang="en-US" altLang="zh-CN" sz="2000" b="1" dirty="0"/>
              <a:t>WebGPU APIs to native GPU APIs ( limited optimization passes)</a:t>
            </a:r>
            <a:endParaRPr lang="zh-CN" altLang="en-US" sz="2000" b="1" dirty="0"/>
          </a:p>
        </p:txBody>
      </p:sp>
      <p:sp>
        <p:nvSpPr>
          <p:cNvPr id="14" name="文本框 13">
            <a:extLst>
              <a:ext uri="{FF2B5EF4-FFF2-40B4-BE49-F238E27FC236}">
                <a16:creationId xmlns:a16="http://schemas.microsoft.com/office/drawing/2014/main" id="{C12D4243-1652-42C5-B991-F484EC1B620A}"/>
              </a:ext>
            </a:extLst>
          </p:cNvPr>
          <p:cNvSpPr txBox="1"/>
          <p:nvPr/>
        </p:nvSpPr>
        <p:spPr>
          <a:xfrm>
            <a:off x="132737" y="2046249"/>
            <a:ext cx="6827461" cy="400110"/>
          </a:xfrm>
          <a:prstGeom prst="rect">
            <a:avLst/>
          </a:prstGeom>
          <a:noFill/>
        </p:spPr>
        <p:txBody>
          <a:bodyPr wrap="square">
            <a:spAutoFit/>
          </a:bodyPr>
          <a:lstStyle/>
          <a:p>
            <a:r>
              <a:rPr lang="en-US" altLang="zh-CN" sz="2000" b="1" dirty="0"/>
              <a:t>Compiling for WebGPU: Lower tensor IR to SPIR-V</a:t>
            </a:r>
            <a:endParaRPr lang="zh-CN" altLang="en-US" sz="2000" b="1" dirty="0"/>
          </a:p>
        </p:txBody>
      </p:sp>
      <p:sp>
        <p:nvSpPr>
          <p:cNvPr id="17" name="箭头: 右 16">
            <a:extLst>
              <a:ext uri="{FF2B5EF4-FFF2-40B4-BE49-F238E27FC236}">
                <a16:creationId xmlns:a16="http://schemas.microsoft.com/office/drawing/2014/main" id="{C3CF8BBC-6C4B-4F7B-AAB7-A5A076C0E283}"/>
              </a:ext>
            </a:extLst>
          </p:cNvPr>
          <p:cNvSpPr/>
          <p:nvPr/>
        </p:nvSpPr>
        <p:spPr>
          <a:xfrm rot="5400000">
            <a:off x="2422486" y="2573639"/>
            <a:ext cx="527331" cy="2584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3A987882-5C02-436B-A272-0C48EB44BF16}"/>
              </a:ext>
            </a:extLst>
          </p:cNvPr>
          <p:cNvSpPr txBox="1"/>
          <p:nvPr/>
        </p:nvSpPr>
        <p:spPr>
          <a:xfrm>
            <a:off x="644563" y="2918857"/>
            <a:ext cx="6115722" cy="400110"/>
          </a:xfrm>
          <a:prstGeom prst="rect">
            <a:avLst/>
          </a:prstGeom>
          <a:noFill/>
        </p:spPr>
        <p:txBody>
          <a:bodyPr wrap="square">
            <a:spAutoFit/>
          </a:bodyPr>
          <a:lstStyle/>
          <a:p>
            <a:r>
              <a:rPr lang="en-US" altLang="zh-CN" sz="2000" b="1" dirty="0"/>
              <a:t>WebGPU: </a:t>
            </a:r>
            <a:r>
              <a:rPr lang="zh-CN" altLang="en-US" sz="2000" b="1" dirty="0"/>
              <a:t>tensor optimization </a:t>
            </a:r>
            <a:r>
              <a:rPr lang="zh-CN" altLang="en-US" sz="2000" b="1" dirty="0">
                <a:solidFill>
                  <a:srgbClr val="FF0000"/>
                </a:solidFill>
              </a:rPr>
              <a:t>space</a:t>
            </a:r>
            <a:r>
              <a:rPr lang="zh-CN" altLang="en-US" sz="2000" b="1" dirty="0"/>
              <a:t> design</a:t>
            </a:r>
          </a:p>
        </p:txBody>
      </p:sp>
      <p:pic>
        <p:nvPicPr>
          <p:cNvPr id="10" name="图片 9">
            <a:extLst>
              <a:ext uri="{FF2B5EF4-FFF2-40B4-BE49-F238E27FC236}">
                <a16:creationId xmlns:a16="http://schemas.microsoft.com/office/drawing/2014/main" id="{86B5371B-48F2-B623-5148-75913C3517B9}"/>
              </a:ext>
            </a:extLst>
          </p:cNvPr>
          <p:cNvPicPr>
            <a:picLocks noChangeAspect="1"/>
          </p:cNvPicPr>
          <p:nvPr/>
        </p:nvPicPr>
        <p:blipFill>
          <a:blip r:embed="rId4"/>
          <a:stretch>
            <a:fillRect/>
          </a:stretch>
        </p:blipFill>
        <p:spPr>
          <a:xfrm>
            <a:off x="210611" y="3459538"/>
            <a:ext cx="5325874" cy="2753761"/>
          </a:xfrm>
          <a:prstGeom prst="rect">
            <a:avLst/>
          </a:prstGeom>
        </p:spPr>
      </p:pic>
      <p:sp>
        <p:nvSpPr>
          <p:cNvPr id="13" name="箭头: 右 12">
            <a:extLst>
              <a:ext uri="{FF2B5EF4-FFF2-40B4-BE49-F238E27FC236}">
                <a16:creationId xmlns:a16="http://schemas.microsoft.com/office/drawing/2014/main" id="{27E7B6AE-C4BD-9AA1-3804-A6DB5C43132E}"/>
              </a:ext>
            </a:extLst>
          </p:cNvPr>
          <p:cNvSpPr/>
          <p:nvPr/>
        </p:nvSpPr>
        <p:spPr>
          <a:xfrm rot="5400000">
            <a:off x="2422485" y="1605720"/>
            <a:ext cx="527331" cy="2584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3048F287-607E-755D-1EE3-F87F9B0102C2}"/>
              </a:ext>
            </a:extLst>
          </p:cNvPr>
          <p:cNvSpPr/>
          <p:nvPr/>
        </p:nvSpPr>
        <p:spPr>
          <a:xfrm>
            <a:off x="4618104" y="5102198"/>
            <a:ext cx="934917" cy="10803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ECB1E417-20C6-69D1-44DC-F4F3B4A784AF}"/>
              </a:ext>
            </a:extLst>
          </p:cNvPr>
          <p:cNvSpPr/>
          <p:nvPr/>
        </p:nvSpPr>
        <p:spPr>
          <a:xfrm>
            <a:off x="5693869" y="2279816"/>
            <a:ext cx="3343342" cy="4100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EEC10A7-E66F-A760-E4CE-7D24A4EF8251}"/>
              </a:ext>
            </a:extLst>
          </p:cNvPr>
          <p:cNvSpPr txBox="1"/>
          <p:nvPr/>
        </p:nvSpPr>
        <p:spPr>
          <a:xfrm>
            <a:off x="7328785" y="2206075"/>
            <a:ext cx="3343342" cy="400110"/>
          </a:xfrm>
          <a:prstGeom prst="rect">
            <a:avLst/>
          </a:prstGeom>
          <a:noFill/>
        </p:spPr>
        <p:txBody>
          <a:bodyPr wrap="square" rtlCol="0">
            <a:spAutoFit/>
          </a:bodyPr>
          <a:lstStyle/>
          <a:p>
            <a:r>
              <a:rPr lang="en-US" altLang="zh-CN" sz="2000" b="1" dirty="0"/>
              <a:t>SPIR_V Language Ecosystem</a:t>
            </a:r>
            <a:endParaRPr lang="zh-CN" altLang="en-US" sz="2000" b="1" dirty="0"/>
          </a:p>
        </p:txBody>
      </p:sp>
      <p:sp>
        <p:nvSpPr>
          <p:cNvPr id="22" name="箭头: 右 21">
            <a:extLst>
              <a:ext uri="{FF2B5EF4-FFF2-40B4-BE49-F238E27FC236}">
                <a16:creationId xmlns:a16="http://schemas.microsoft.com/office/drawing/2014/main" id="{5E915573-CCB4-F64A-EBAC-62D07036E4BF}"/>
              </a:ext>
            </a:extLst>
          </p:cNvPr>
          <p:cNvSpPr/>
          <p:nvPr/>
        </p:nvSpPr>
        <p:spPr>
          <a:xfrm rot="5400000">
            <a:off x="4821896" y="4639039"/>
            <a:ext cx="527331" cy="2584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779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ACA9-9D9D-0980-F328-A1BC05C501B7}"/>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02DA6D7-4945-07CB-933E-CE90FCC07916}"/>
              </a:ext>
            </a:extLst>
          </p:cNvPr>
          <p:cNvSpPr>
            <a:spLocks noGrp="1"/>
          </p:cNvSpPr>
          <p:nvPr>
            <p:ph type="sldNum" sz="quarter" idx="4"/>
          </p:nvPr>
        </p:nvSpPr>
        <p:spPr/>
        <p:txBody>
          <a:bodyPr/>
          <a:lstStyle/>
          <a:p>
            <a:fld id="{32CC1993-4A58-5441-BC2A-C02768F05C35}" type="slidenum">
              <a:rPr kumimoji="1" lang="zh-CN" altLang="en-US" smtClean="0"/>
              <a:t>32</a:t>
            </a:fld>
            <a:endParaRPr kumimoji="1" lang="zh-CN" altLang="en-US" dirty="0"/>
          </a:p>
        </p:txBody>
      </p:sp>
      <p:sp>
        <p:nvSpPr>
          <p:cNvPr id="4" name="标题 3">
            <a:extLst>
              <a:ext uri="{FF2B5EF4-FFF2-40B4-BE49-F238E27FC236}">
                <a16:creationId xmlns:a16="http://schemas.microsoft.com/office/drawing/2014/main" id="{3ECF119C-4C6B-0EEF-687E-4C3830C1DA87}"/>
              </a:ext>
            </a:extLst>
          </p:cNvPr>
          <p:cNvSpPr>
            <a:spLocks noGrp="1"/>
          </p:cNvSpPr>
          <p:nvPr>
            <p:ph type="title"/>
          </p:nvPr>
        </p:nvSpPr>
        <p:spPr>
          <a:xfrm>
            <a:off x="355599" y="18511"/>
            <a:ext cx="11940391" cy="909224"/>
          </a:xfrm>
        </p:spPr>
        <p:txBody>
          <a:bodyPr>
            <a:normAutofit fontScale="90000"/>
          </a:bodyPr>
          <a:lstStyle/>
          <a:p>
            <a:r>
              <a:rPr lang="en-US" altLang="zh-CN" sz="4000" b="1" dirty="0"/>
              <a:t>Web-specific lite kernel optimization space design</a:t>
            </a:r>
            <a:endParaRPr lang="zh-CN" altLang="en-US" dirty="0"/>
          </a:p>
        </p:txBody>
      </p:sp>
      <p:sp>
        <p:nvSpPr>
          <p:cNvPr id="3" name="AutoShape 2">
            <a:extLst>
              <a:ext uri="{FF2B5EF4-FFF2-40B4-BE49-F238E27FC236}">
                <a16:creationId xmlns:a16="http://schemas.microsoft.com/office/drawing/2014/main" id="{B20729FB-1B87-4D4A-F7A2-47BA2B3F5EC7}"/>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8D79AD08-89A9-F3D4-8D46-74A3A290FCB9}"/>
              </a:ext>
            </a:extLst>
          </p:cNvPr>
          <p:cNvSpPr txBox="1"/>
          <p:nvPr/>
        </p:nvSpPr>
        <p:spPr>
          <a:xfrm>
            <a:off x="355599" y="1121432"/>
            <a:ext cx="6147994" cy="461665"/>
          </a:xfrm>
          <a:prstGeom prst="rect">
            <a:avLst/>
          </a:prstGeom>
          <a:noFill/>
        </p:spPr>
        <p:txBody>
          <a:bodyPr wrap="square">
            <a:spAutoFit/>
          </a:bodyPr>
          <a:lstStyle/>
          <a:p>
            <a:r>
              <a:rPr lang="zh-CN" altLang="en-US" sz="2400" b="1" dirty="0"/>
              <a:t>Web-guided Offline Space Reduction</a:t>
            </a:r>
            <a:r>
              <a:rPr lang="en-US" altLang="zh-CN" sz="2400" b="1" dirty="0"/>
              <a:t>:</a:t>
            </a:r>
            <a:endParaRPr lang="zh-CN" altLang="en-US" sz="2400" b="1" dirty="0"/>
          </a:p>
        </p:txBody>
      </p:sp>
      <p:sp>
        <p:nvSpPr>
          <p:cNvPr id="15" name="文本框 14">
            <a:extLst>
              <a:ext uri="{FF2B5EF4-FFF2-40B4-BE49-F238E27FC236}">
                <a16:creationId xmlns:a16="http://schemas.microsoft.com/office/drawing/2014/main" id="{7F496A68-0166-90F1-0385-3A34A8216D6D}"/>
              </a:ext>
            </a:extLst>
          </p:cNvPr>
          <p:cNvSpPr txBox="1"/>
          <p:nvPr/>
        </p:nvSpPr>
        <p:spPr>
          <a:xfrm>
            <a:off x="438375" y="2073479"/>
            <a:ext cx="6147994" cy="400110"/>
          </a:xfrm>
          <a:prstGeom prst="rect">
            <a:avLst/>
          </a:prstGeom>
          <a:noFill/>
        </p:spPr>
        <p:txBody>
          <a:bodyPr wrap="square">
            <a:spAutoFit/>
          </a:bodyPr>
          <a:lstStyle/>
          <a:p>
            <a:pPr marL="457200" indent="-457200">
              <a:buFont typeface="+mj-lt"/>
              <a:buAutoNum type="arabicPeriod"/>
            </a:pPr>
            <a:r>
              <a:rPr lang="zh-CN" altLang="en-US" sz="2000" b="1" dirty="0"/>
              <a:t>Performance pattern of Web programming.</a:t>
            </a:r>
          </a:p>
        </p:txBody>
      </p:sp>
      <p:pic>
        <p:nvPicPr>
          <p:cNvPr id="9" name="图片 8">
            <a:extLst>
              <a:ext uri="{FF2B5EF4-FFF2-40B4-BE49-F238E27FC236}">
                <a16:creationId xmlns:a16="http://schemas.microsoft.com/office/drawing/2014/main" id="{7E494611-08A0-B3B7-35DA-EBA7C771DDB0}"/>
              </a:ext>
            </a:extLst>
          </p:cNvPr>
          <p:cNvPicPr>
            <a:picLocks noChangeAspect="1"/>
          </p:cNvPicPr>
          <p:nvPr/>
        </p:nvPicPr>
        <p:blipFill>
          <a:blip r:embed="rId3"/>
          <a:stretch>
            <a:fillRect/>
          </a:stretch>
        </p:blipFill>
        <p:spPr>
          <a:xfrm>
            <a:off x="6158826" y="1719476"/>
            <a:ext cx="6019048" cy="3419048"/>
          </a:xfrm>
          <a:prstGeom prst="rect">
            <a:avLst/>
          </a:prstGeom>
        </p:spPr>
      </p:pic>
      <p:sp>
        <p:nvSpPr>
          <p:cNvPr id="5" name="文本框 4">
            <a:extLst>
              <a:ext uri="{FF2B5EF4-FFF2-40B4-BE49-F238E27FC236}">
                <a16:creationId xmlns:a16="http://schemas.microsoft.com/office/drawing/2014/main" id="{D6B91A09-7DD0-3D52-9469-927502523564}"/>
              </a:ext>
            </a:extLst>
          </p:cNvPr>
          <p:cNvSpPr txBox="1"/>
          <p:nvPr/>
        </p:nvSpPr>
        <p:spPr>
          <a:xfrm>
            <a:off x="949364" y="2548848"/>
            <a:ext cx="6147994"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t>Web-consistent</a:t>
            </a:r>
            <a:endParaRPr lang="zh-CN" altLang="en-US" sz="2000" b="1" dirty="0"/>
          </a:p>
        </p:txBody>
      </p:sp>
    </p:spTree>
    <p:extLst>
      <p:ext uri="{BB962C8B-B14F-4D97-AF65-F5344CB8AC3E}">
        <p14:creationId xmlns:p14="http://schemas.microsoft.com/office/powerpoint/2010/main" val="8912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33</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a:xfrm>
            <a:off x="355599" y="18511"/>
            <a:ext cx="11940391" cy="909224"/>
          </a:xfrm>
        </p:spPr>
        <p:txBody>
          <a:bodyPr>
            <a:normAutofit fontScale="90000"/>
          </a:bodyPr>
          <a:lstStyle/>
          <a:p>
            <a:r>
              <a:rPr lang="en-US" altLang="zh-CN" sz="4000" b="1" dirty="0"/>
              <a:t>Web-specific lite kernel optimization space design</a:t>
            </a:r>
            <a:endParaRPr lang="zh-CN" altLang="en-US" dirty="0"/>
          </a:p>
        </p:txBody>
      </p:sp>
      <p:sp>
        <p:nvSpPr>
          <p:cNvPr id="3" name="AutoShape 2">
            <a:extLst>
              <a:ext uri="{FF2B5EF4-FFF2-40B4-BE49-F238E27FC236}">
                <a16:creationId xmlns:a16="http://schemas.microsoft.com/office/drawing/2014/main" id="{328E98DB-A2BC-479E-8D0A-A3CC5D2B5680}"/>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73D425A0-B39C-4D8E-8EE7-B9EC5059722E}"/>
              </a:ext>
            </a:extLst>
          </p:cNvPr>
          <p:cNvSpPr txBox="1"/>
          <p:nvPr/>
        </p:nvSpPr>
        <p:spPr>
          <a:xfrm>
            <a:off x="355599" y="1121432"/>
            <a:ext cx="6147994" cy="461665"/>
          </a:xfrm>
          <a:prstGeom prst="rect">
            <a:avLst/>
          </a:prstGeom>
          <a:noFill/>
        </p:spPr>
        <p:txBody>
          <a:bodyPr wrap="square">
            <a:spAutoFit/>
          </a:bodyPr>
          <a:lstStyle/>
          <a:p>
            <a:r>
              <a:rPr lang="zh-CN" altLang="en-US" sz="2400" b="1" dirty="0"/>
              <a:t>Web-guided Offline Space Reduction</a:t>
            </a:r>
            <a:r>
              <a:rPr lang="en-US" altLang="zh-CN" sz="2400" b="1" dirty="0"/>
              <a:t>:</a:t>
            </a:r>
            <a:endParaRPr lang="zh-CN" altLang="en-US" sz="2400" b="1" dirty="0"/>
          </a:p>
        </p:txBody>
      </p:sp>
      <p:sp>
        <p:nvSpPr>
          <p:cNvPr id="15" name="文本框 14">
            <a:extLst>
              <a:ext uri="{FF2B5EF4-FFF2-40B4-BE49-F238E27FC236}">
                <a16:creationId xmlns:a16="http://schemas.microsoft.com/office/drawing/2014/main" id="{25D65BA9-2801-4003-8EB2-A8E0290F4690}"/>
              </a:ext>
            </a:extLst>
          </p:cNvPr>
          <p:cNvSpPr txBox="1"/>
          <p:nvPr/>
        </p:nvSpPr>
        <p:spPr>
          <a:xfrm>
            <a:off x="438375" y="2073479"/>
            <a:ext cx="6147994" cy="400110"/>
          </a:xfrm>
          <a:prstGeom prst="rect">
            <a:avLst/>
          </a:prstGeom>
          <a:noFill/>
        </p:spPr>
        <p:txBody>
          <a:bodyPr wrap="square">
            <a:spAutoFit/>
          </a:bodyPr>
          <a:lstStyle/>
          <a:p>
            <a:pPr marL="457200" indent="-457200">
              <a:buFont typeface="+mj-lt"/>
              <a:buAutoNum type="arabicPeriod"/>
            </a:pPr>
            <a:r>
              <a:rPr lang="zh-CN" altLang="en-US" sz="2000" b="1" dirty="0"/>
              <a:t>Performance pattern of Web programming.</a:t>
            </a:r>
          </a:p>
        </p:txBody>
      </p:sp>
      <p:pic>
        <p:nvPicPr>
          <p:cNvPr id="9" name="图片 8">
            <a:extLst>
              <a:ext uri="{FF2B5EF4-FFF2-40B4-BE49-F238E27FC236}">
                <a16:creationId xmlns:a16="http://schemas.microsoft.com/office/drawing/2014/main" id="{69DBC555-3A59-481B-90EC-F1A33726B715}"/>
              </a:ext>
            </a:extLst>
          </p:cNvPr>
          <p:cNvPicPr>
            <a:picLocks noChangeAspect="1"/>
          </p:cNvPicPr>
          <p:nvPr/>
        </p:nvPicPr>
        <p:blipFill>
          <a:blip r:embed="rId3"/>
          <a:stretch>
            <a:fillRect/>
          </a:stretch>
        </p:blipFill>
        <p:spPr>
          <a:xfrm>
            <a:off x="6158826" y="1719476"/>
            <a:ext cx="6019048" cy="3419048"/>
          </a:xfrm>
          <a:prstGeom prst="rect">
            <a:avLst/>
          </a:prstGeom>
        </p:spPr>
      </p:pic>
      <p:sp>
        <p:nvSpPr>
          <p:cNvPr id="19" name="文本框 18">
            <a:extLst>
              <a:ext uri="{FF2B5EF4-FFF2-40B4-BE49-F238E27FC236}">
                <a16:creationId xmlns:a16="http://schemas.microsoft.com/office/drawing/2014/main" id="{FB1BE768-2782-4196-BA82-48A0B29BC71C}"/>
              </a:ext>
            </a:extLst>
          </p:cNvPr>
          <p:cNvSpPr txBox="1"/>
          <p:nvPr/>
        </p:nvSpPr>
        <p:spPr>
          <a:xfrm>
            <a:off x="949364" y="4066061"/>
            <a:ext cx="6147994"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t>M</a:t>
            </a:r>
            <a:r>
              <a:rPr lang="zh-CN" altLang="en-US" sz="2000" b="1" dirty="0"/>
              <a:t>icrobenchmark suite</a:t>
            </a:r>
            <a:r>
              <a:rPr lang="en-US" altLang="zh-CN" sz="2000" b="1" dirty="0"/>
              <a:t>: One-time effort </a:t>
            </a:r>
            <a:endParaRPr lang="zh-CN" altLang="en-US" sz="2000" b="1" dirty="0"/>
          </a:p>
        </p:txBody>
      </p:sp>
      <p:sp>
        <p:nvSpPr>
          <p:cNvPr id="20" name="文本框 19">
            <a:extLst>
              <a:ext uri="{FF2B5EF4-FFF2-40B4-BE49-F238E27FC236}">
                <a16:creationId xmlns:a16="http://schemas.microsoft.com/office/drawing/2014/main" id="{5349B6EF-2D02-49FB-A97C-FC7E014D1DFE}"/>
              </a:ext>
            </a:extLst>
          </p:cNvPr>
          <p:cNvSpPr txBox="1"/>
          <p:nvPr/>
        </p:nvSpPr>
        <p:spPr>
          <a:xfrm>
            <a:off x="438375" y="3424328"/>
            <a:ext cx="6147994" cy="400110"/>
          </a:xfrm>
          <a:prstGeom prst="rect">
            <a:avLst/>
          </a:prstGeom>
          <a:noFill/>
        </p:spPr>
        <p:txBody>
          <a:bodyPr wrap="square">
            <a:spAutoFit/>
          </a:bodyPr>
          <a:lstStyle/>
          <a:p>
            <a:pPr marL="457200" indent="-457200">
              <a:buFont typeface="+mj-lt"/>
              <a:buAutoNum type="arabicPeriod" startAt="2"/>
            </a:pPr>
            <a:r>
              <a:rPr lang="en-US" altLang="zh-CN" sz="2000" b="1" dirty="0"/>
              <a:t>Discovery of Web-consistent primitive settings.</a:t>
            </a:r>
            <a:endParaRPr lang="zh-CN" altLang="en-US" sz="2000" b="1" dirty="0"/>
          </a:p>
        </p:txBody>
      </p:sp>
      <p:sp>
        <p:nvSpPr>
          <p:cNvPr id="21" name="文本框 20">
            <a:extLst>
              <a:ext uri="{FF2B5EF4-FFF2-40B4-BE49-F238E27FC236}">
                <a16:creationId xmlns:a16="http://schemas.microsoft.com/office/drawing/2014/main" id="{3A416D7B-231A-4627-837A-F0DD6697756B}"/>
              </a:ext>
            </a:extLst>
          </p:cNvPr>
          <p:cNvSpPr txBox="1"/>
          <p:nvPr/>
        </p:nvSpPr>
        <p:spPr>
          <a:xfrm>
            <a:off x="949364" y="4642838"/>
            <a:ext cx="6147994" cy="400110"/>
          </a:xfrm>
          <a:prstGeom prst="rect">
            <a:avLst/>
          </a:prstGeom>
          <a:noFill/>
        </p:spPr>
        <p:txBody>
          <a:bodyPr wrap="square">
            <a:spAutoFit/>
          </a:bodyPr>
          <a:lstStyle/>
          <a:p>
            <a:pPr marL="285750" indent="-285750">
              <a:buFont typeface="Arial" panose="020B0604020202020204" pitchFamily="34" charset="0"/>
              <a:buChar char="•"/>
            </a:pPr>
            <a:r>
              <a:rPr lang="en-US" altLang="zh-CN" sz="2000" b="1" dirty="0"/>
              <a:t>Change one variable at a time</a:t>
            </a:r>
            <a:endParaRPr lang="zh-CN" altLang="en-US" sz="2000" b="1" dirty="0"/>
          </a:p>
        </p:txBody>
      </p:sp>
      <p:sp>
        <p:nvSpPr>
          <p:cNvPr id="23" name="文本框 22">
            <a:extLst>
              <a:ext uri="{FF2B5EF4-FFF2-40B4-BE49-F238E27FC236}">
                <a16:creationId xmlns:a16="http://schemas.microsoft.com/office/drawing/2014/main" id="{3FC44B4B-5824-465B-9A5D-9DF42D0378A7}"/>
              </a:ext>
            </a:extLst>
          </p:cNvPr>
          <p:cNvSpPr txBox="1"/>
          <p:nvPr/>
        </p:nvSpPr>
        <p:spPr>
          <a:xfrm>
            <a:off x="949364" y="5258152"/>
            <a:ext cx="6147994" cy="400110"/>
          </a:xfrm>
          <a:prstGeom prst="rect">
            <a:avLst/>
          </a:prstGeom>
          <a:noFill/>
        </p:spPr>
        <p:txBody>
          <a:bodyPr wrap="square">
            <a:spAutoFit/>
          </a:bodyPr>
          <a:lstStyle/>
          <a:p>
            <a:pPr marL="285750" indent="-285750">
              <a:buFont typeface="Arial" panose="020B0604020202020204" pitchFamily="34" charset="0"/>
              <a:buChar char="•"/>
            </a:pPr>
            <a:r>
              <a:rPr lang="en-US" altLang="zh-CN" sz="2000" b="1"/>
              <a:t>I</a:t>
            </a:r>
            <a:r>
              <a:rPr lang="zh-CN" altLang="en-US" sz="2000" b="1"/>
              <a:t>nconsistent</a:t>
            </a:r>
            <a:endParaRPr lang="zh-CN" altLang="en-US" sz="2000" b="1" dirty="0"/>
          </a:p>
        </p:txBody>
      </p:sp>
      <p:sp>
        <p:nvSpPr>
          <p:cNvPr id="24" name="箭头: 右 23">
            <a:extLst>
              <a:ext uri="{FF2B5EF4-FFF2-40B4-BE49-F238E27FC236}">
                <a16:creationId xmlns:a16="http://schemas.microsoft.com/office/drawing/2014/main" id="{2983398A-7BC6-4410-B09C-983D484C6257}"/>
              </a:ext>
            </a:extLst>
          </p:cNvPr>
          <p:cNvSpPr/>
          <p:nvPr/>
        </p:nvSpPr>
        <p:spPr>
          <a:xfrm>
            <a:off x="2681927" y="5350514"/>
            <a:ext cx="386691" cy="2584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0F3DDF36-87AC-48E9-A222-37415DDE1D63}"/>
              </a:ext>
            </a:extLst>
          </p:cNvPr>
          <p:cNvSpPr txBox="1"/>
          <p:nvPr/>
        </p:nvSpPr>
        <p:spPr>
          <a:xfrm>
            <a:off x="3023650" y="5269182"/>
            <a:ext cx="6147994" cy="400110"/>
          </a:xfrm>
          <a:prstGeom prst="rect">
            <a:avLst/>
          </a:prstGeom>
          <a:noFill/>
        </p:spPr>
        <p:txBody>
          <a:bodyPr wrap="square">
            <a:spAutoFit/>
          </a:bodyPr>
          <a:lstStyle/>
          <a:p>
            <a:r>
              <a:rPr lang="zh-CN" altLang="en-US" sz="2000" b="1" dirty="0"/>
              <a:t>device-dependent primitives</a:t>
            </a:r>
          </a:p>
        </p:txBody>
      </p:sp>
      <p:sp>
        <p:nvSpPr>
          <p:cNvPr id="5" name="文本框 4">
            <a:extLst>
              <a:ext uri="{FF2B5EF4-FFF2-40B4-BE49-F238E27FC236}">
                <a16:creationId xmlns:a16="http://schemas.microsoft.com/office/drawing/2014/main" id="{74593A84-769E-F8E9-4491-49A740C3EC49}"/>
              </a:ext>
            </a:extLst>
          </p:cNvPr>
          <p:cNvSpPr txBox="1"/>
          <p:nvPr/>
        </p:nvSpPr>
        <p:spPr>
          <a:xfrm>
            <a:off x="949364" y="2548848"/>
            <a:ext cx="6147994"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t>Web-consistent</a:t>
            </a:r>
            <a:endParaRPr lang="zh-CN" altLang="en-US" sz="2000" b="1" dirty="0"/>
          </a:p>
        </p:txBody>
      </p:sp>
    </p:spTree>
    <p:extLst>
      <p:ext uri="{BB962C8B-B14F-4D97-AF65-F5344CB8AC3E}">
        <p14:creationId xmlns:p14="http://schemas.microsoft.com/office/powerpoint/2010/main" val="746706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34</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a:xfrm>
            <a:off x="355599" y="18511"/>
            <a:ext cx="11940391" cy="909224"/>
          </a:xfrm>
        </p:spPr>
        <p:txBody>
          <a:bodyPr>
            <a:normAutofit fontScale="90000"/>
          </a:bodyPr>
          <a:lstStyle/>
          <a:p>
            <a:r>
              <a:rPr lang="en-US" altLang="zh-CN" sz="4000" b="1" dirty="0"/>
              <a:t>Web-specific lite kernel optimization space design</a:t>
            </a:r>
            <a:endParaRPr lang="zh-CN" altLang="en-US" dirty="0"/>
          </a:p>
        </p:txBody>
      </p:sp>
      <p:sp>
        <p:nvSpPr>
          <p:cNvPr id="3" name="AutoShape 2">
            <a:extLst>
              <a:ext uri="{FF2B5EF4-FFF2-40B4-BE49-F238E27FC236}">
                <a16:creationId xmlns:a16="http://schemas.microsoft.com/office/drawing/2014/main" id="{328E98DB-A2BC-479E-8D0A-A3CC5D2B5680}"/>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73D425A0-B39C-4D8E-8EE7-B9EC5059722E}"/>
              </a:ext>
            </a:extLst>
          </p:cNvPr>
          <p:cNvSpPr txBox="1"/>
          <p:nvPr/>
        </p:nvSpPr>
        <p:spPr>
          <a:xfrm>
            <a:off x="355599" y="1121432"/>
            <a:ext cx="6147994" cy="461665"/>
          </a:xfrm>
          <a:prstGeom prst="rect">
            <a:avLst/>
          </a:prstGeom>
          <a:noFill/>
        </p:spPr>
        <p:txBody>
          <a:bodyPr wrap="square">
            <a:spAutoFit/>
          </a:bodyPr>
          <a:lstStyle/>
          <a:p>
            <a:r>
              <a:rPr lang="en-US" altLang="zh-CN" sz="2400" b="1" dirty="0"/>
              <a:t>Device-guided Lite Space Building:</a:t>
            </a:r>
            <a:endParaRPr lang="zh-CN" altLang="en-US" sz="2400" b="1" dirty="0"/>
          </a:p>
        </p:txBody>
      </p:sp>
      <p:sp>
        <p:nvSpPr>
          <p:cNvPr id="15" name="文本框 14">
            <a:extLst>
              <a:ext uri="{FF2B5EF4-FFF2-40B4-BE49-F238E27FC236}">
                <a16:creationId xmlns:a16="http://schemas.microsoft.com/office/drawing/2014/main" id="{25D65BA9-2801-4003-8EB2-A8E0290F4690}"/>
              </a:ext>
            </a:extLst>
          </p:cNvPr>
          <p:cNvSpPr txBox="1"/>
          <p:nvPr/>
        </p:nvSpPr>
        <p:spPr>
          <a:xfrm>
            <a:off x="933227" y="1784805"/>
            <a:ext cx="6147994" cy="400110"/>
          </a:xfrm>
          <a:prstGeom prst="rect">
            <a:avLst/>
          </a:prstGeom>
          <a:noFill/>
        </p:spPr>
        <p:txBody>
          <a:bodyPr wrap="square">
            <a:spAutoFit/>
          </a:bodyPr>
          <a:lstStyle/>
          <a:p>
            <a:pPr marL="457200" indent="-457200">
              <a:buFont typeface="+mj-lt"/>
              <a:buAutoNum type="arabicPeriod"/>
            </a:pPr>
            <a:r>
              <a:rPr lang="en-US" altLang="zh-CN" sz="2000" b="1" dirty="0"/>
              <a:t>Rational for heuristics and formulation.</a:t>
            </a:r>
            <a:endParaRPr lang="zh-CN" altLang="en-US" sz="2000" b="1" dirty="0"/>
          </a:p>
        </p:txBody>
      </p:sp>
      <p:pic>
        <p:nvPicPr>
          <p:cNvPr id="6" name="图片 5">
            <a:extLst>
              <a:ext uri="{FF2B5EF4-FFF2-40B4-BE49-F238E27FC236}">
                <a16:creationId xmlns:a16="http://schemas.microsoft.com/office/drawing/2014/main" id="{E4091B41-1F93-4F06-8111-4AF5B140BB6E}"/>
              </a:ext>
            </a:extLst>
          </p:cNvPr>
          <p:cNvPicPr>
            <a:picLocks noChangeAspect="1"/>
          </p:cNvPicPr>
          <p:nvPr/>
        </p:nvPicPr>
        <p:blipFill>
          <a:blip r:embed="rId3"/>
          <a:stretch>
            <a:fillRect/>
          </a:stretch>
        </p:blipFill>
        <p:spPr>
          <a:xfrm>
            <a:off x="3209013" y="2551078"/>
            <a:ext cx="6028571" cy="3666667"/>
          </a:xfrm>
          <a:prstGeom prst="rect">
            <a:avLst/>
          </a:prstGeom>
        </p:spPr>
      </p:pic>
    </p:spTree>
    <p:extLst>
      <p:ext uri="{BB962C8B-B14F-4D97-AF65-F5344CB8AC3E}">
        <p14:creationId xmlns:p14="http://schemas.microsoft.com/office/powerpoint/2010/main" val="3847186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35</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a:xfrm>
            <a:off x="355599" y="18511"/>
            <a:ext cx="11940391" cy="909224"/>
          </a:xfrm>
        </p:spPr>
        <p:txBody>
          <a:bodyPr>
            <a:normAutofit fontScale="90000"/>
          </a:bodyPr>
          <a:lstStyle/>
          <a:p>
            <a:r>
              <a:rPr lang="en-US" altLang="zh-CN" sz="4000" b="1" dirty="0"/>
              <a:t>Web-specific lite kernel optimization space design</a:t>
            </a:r>
            <a:endParaRPr lang="zh-CN" altLang="en-US" dirty="0"/>
          </a:p>
        </p:txBody>
      </p:sp>
      <p:sp>
        <p:nvSpPr>
          <p:cNvPr id="3" name="AutoShape 2">
            <a:extLst>
              <a:ext uri="{FF2B5EF4-FFF2-40B4-BE49-F238E27FC236}">
                <a16:creationId xmlns:a16="http://schemas.microsoft.com/office/drawing/2014/main" id="{328E98DB-A2BC-479E-8D0A-A3CC5D2B5680}"/>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73D425A0-B39C-4D8E-8EE7-B9EC5059722E}"/>
              </a:ext>
            </a:extLst>
          </p:cNvPr>
          <p:cNvSpPr txBox="1"/>
          <p:nvPr/>
        </p:nvSpPr>
        <p:spPr>
          <a:xfrm>
            <a:off x="355599" y="927735"/>
            <a:ext cx="6147994" cy="461665"/>
          </a:xfrm>
          <a:prstGeom prst="rect">
            <a:avLst/>
          </a:prstGeom>
          <a:noFill/>
        </p:spPr>
        <p:txBody>
          <a:bodyPr wrap="square">
            <a:spAutoFit/>
          </a:bodyPr>
          <a:lstStyle/>
          <a:p>
            <a:r>
              <a:rPr lang="en-US" altLang="zh-CN" sz="2400" b="1" dirty="0"/>
              <a:t>Device-guided Lite Space Building:</a:t>
            </a:r>
            <a:endParaRPr lang="zh-CN" altLang="en-US" sz="2400" b="1" dirty="0"/>
          </a:p>
        </p:txBody>
      </p:sp>
      <p:sp>
        <p:nvSpPr>
          <p:cNvPr id="15" name="文本框 14">
            <a:extLst>
              <a:ext uri="{FF2B5EF4-FFF2-40B4-BE49-F238E27FC236}">
                <a16:creationId xmlns:a16="http://schemas.microsoft.com/office/drawing/2014/main" id="{25D65BA9-2801-4003-8EB2-A8E0290F4690}"/>
              </a:ext>
            </a:extLst>
          </p:cNvPr>
          <p:cNvSpPr txBox="1"/>
          <p:nvPr/>
        </p:nvSpPr>
        <p:spPr>
          <a:xfrm>
            <a:off x="931700" y="1502002"/>
            <a:ext cx="6147994" cy="400110"/>
          </a:xfrm>
          <a:prstGeom prst="rect">
            <a:avLst/>
          </a:prstGeom>
          <a:noFill/>
        </p:spPr>
        <p:txBody>
          <a:bodyPr wrap="square">
            <a:spAutoFit/>
          </a:bodyPr>
          <a:lstStyle/>
          <a:p>
            <a:pPr marL="457200" indent="-457200">
              <a:buFont typeface="+mj-lt"/>
              <a:buAutoNum type="arabicPeriod" startAt="2"/>
            </a:pPr>
            <a:r>
              <a:rPr lang="en-US" altLang="zh-CN" sz="2000" b="1" dirty="0"/>
              <a:t>Heuristics for efficient hardware usage.</a:t>
            </a:r>
            <a:endParaRPr lang="zh-CN" altLang="en-US" sz="2000" b="1" dirty="0"/>
          </a:p>
        </p:txBody>
      </p:sp>
      <p:pic>
        <p:nvPicPr>
          <p:cNvPr id="9" name="图片 8">
            <a:extLst>
              <a:ext uri="{FF2B5EF4-FFF2-40B4-BE49-F238E27FC236}">
                <a16:creationId xmlns:a16="http://schemas.microsoft.com/office/drawing/2014/main" id="{10B6216F-6F37-449D-8504-E6A3C517D1F5}"/>
              </a:ext>
            </a:extLst>
          </p:cNvPr>
          <p:cNvPicPr>
            <a:picLocks noChangeAspect="1"/>
          </p:cNvPicPr>
          <p:nvPr/>
        </p:nvPicPr>
        <p:blipFill>
          <a:blip r:embed="rId3"/>
          <a:stretch>
            <a:fillRect/>
          </a:stretch>
        </p:blipFill>
        <p:spPr>
          <a:xfrm>
            <a:off x="6690681" y="2010277"/>
            <a:ext cx="5022251" cy="4369008"/>
          </a:xfrm>
          <a:prstGeom prst="rect">
            <a:avLst/>
          </a:prstGeom>
        </p:spPr>
      </p:pic>
      <p:pic>
        <p:nvPicPr>
          <p:cNvPr id="5" name="图片 4">
            <a:extLst>
              <a:ext uri="{FF2B5EF4-FFF2-40B4-BE49-F238E27FC236}">
                <a16:creationId xmlns:a16="http://schemas.microsoft.com/office/drawing/2014/main" id="{1232565E-BE2D-2433-7168-7E407109EDA5}"/>
              </a:ext>
            </a:extLst>
          </p:cNvPr>
          <p:cNvPicPr>
            <a:picLocks noChangeAspect="1"/>
          </p:cNvPicPr>
          <p:nvPr/>
        </p:nvPicPr>
        <p:blipFill>
          <a:blip r:embed="rId4"/>
          <a:stretch>
            <a:fillRect/>
          </a:stretch>
        </p:blipFill>
        <p:spPr>
          <a:xfrm>
            <a:off x="479068" y="2361447"/>
            <a:ext cx="6028571" cy="3666667"/>
          </a:xfrm>
          <a:prstGeom prst="rect">
            <a:avLst/>
          </a:prstGeom>
        </p:spPr>
      </p:pic>
    </p:spTree>
    <p:extLst>
      <p:ext uri="{BB962C8B-B14F-4D97-AF65-F5344CB8AC3E}">
        <p14:creationId xmlns:p14="http://schemas.microsoft.com/office/powerpoint/2010/main" val="93542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18D233F-3BDD-D176-4659-E2F944D62EBE}"/>
              </a:ext>
            </a:extLst>
          </p:cNvPr>
          <p:cNvSpPr>
            <a:spLocks noGrp="1"/>
          </p:cNvSpPr>
          <p:nvPr>
            <p:ph type="sldNum" sz="quarter" idx="4"/>
          </p:nvPr>
        </p:nvSpPr>
        <p:spPr/>
        <p:txBody>
          <a:bodyPr/>
          <a:lstStyle/>
          <a:p>
            <a:fld id="{32CC1993-4A58-5441-BC2A-C02768F05C35}" type="slidenum">
              <a:rPr kumimoji="1" lang="zh-CN" altLang="en-US" smtClean="0"/>
              <a:t>36</a:t>
            </a:fld>
            <a:endParaRPr kumimoji="1" lang="zh-CN" altLang="en-US" dirty="0"/>
          </a:p>
        </p:txBody>
      </p:sp>
      <p:sp>
        <p:nvSpPr>
          <p:cNvPr id="4" name="标题 3">
            <a:extLst>
              <a:ext uri="{FF2B5EF4-FFF2-40B4-BE49-F238E27FC236}">
                <a16:creationId xmlns:a16="http://schemas.microsoft.com/office/drawing/2014/main" id="{05B6E7E2-7115-D19B-4768-88B8373083C8}"/>
              </a:ext>
            </a:extLst>
          </p:cNvPr>
          <p:cNvSpPr>
            <a:spLocks noGrp="1"/>
          </p:cNvSpPr>
          <p:nvPr>
            <p:ph type="title"/>
          </p:nvPr>
        </p:nvSpPr>
        <p:spPr>
          <a:xfrm>
            <a:off x="355599" y="18511"/>
            <a:ext cx="11940391" cy="909224"/>
          </a:xfrm>
        </p:spPr>
        <p:txBody>
          <a:bodyPr>
            <a:normAutofit fontScale="90000"/>
          </a:bodyPr>
          <a:lstStyle/>
          <a:p>
            <a:r>
              <a:rPr lang="en-US" altLang="zh-CN" sz="4000" b="1" dirty="0"/>
              <a:t>Web-specific lite kernel optimization space design</a:t>
            </a:r>
            <a:endParaRPr lang="zh-CN" altLang="en-US" dirty="0"/>
          </a:p>
        </p:txBody>
      </p:sp>
      <p:sp>
        <p:nvSpPr>
          <p:cNvPr id="3" name="AutoShape 2">
            <a:extLst>
              <a:ext uri="{FF2B5EF4-FFF2-40B4-BE49-F238E27FC236}">
                <a16:creationId xmlns:a16="http://schemas.microsoft.com/office/drawing/2014/main" id="{328E98DB-A2BC-479E-8D0A-A3CC5D2B5680}"/>
              </a:ext>
            </a:extLst>
          </p:cNvPr>
          <p:cNvSpPr>
            <a:spLocks noChangeAspect="1" noChangeArrowheads="1"/>
          </p:cNvSpPr>
          <p:nvPr/>
        </p:nvSpPr>
        <p:spPr bwMode="auto">
          <a:xfrm>
            <a:off x="5943600" y="3276600"/>
            <a:ext cx="4007224" cy="40072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文本框 12">
            <a:extLst>
              <a:ext uri="{FF2B5EF4-FFF2-40B4-BE49-F238E27FC236}">
                <a16:creationId xmlns:a16="http://schemas.microsoft.com/office/drawing/2014/main" id="{73D425A0-B39C-4D8E-8EE7-B9EC5059722E}"/>
              </a:ext>
            </a:extLst>
          </p:cNvPr>
          <p:cNvSpPr txBox="1"/>
          <p:nvPr/>
        </p:nvSpPr>
        <p:spPr>
          <a:xfrm>
            <a:off x="355599" y="1158567"/>
            <a:ext cx="6147994" cy="461665"/>
          </a:xfrm>
          <a:prstGeom prst="rect">
            <a:avLst/>
          </a:prstGeom>
          <a:noFill/>
        </p:spPr>
        <p:txBody>
          <a:bodyPr wrap="square">
            <a:spAutoFit/>
          </a:bodyPr>
          <a:lstStyle/>
          <a:p>
            <a:r>
              <a:rPr lang="en-US" altLang="zh-CN" sz="2400" b="1" dirty="0"/>
              <a:t>Crowdsourcing and Kernel Zoo:</a:t>
            </a:r>
            <a:endParaRPr lang="zh-CN" altLang="en-US" sz="2400" b="1" dirty="0"/>
          </a:p>
        </p:txBody>
      </p:sp>
      <p:sp>
        <p:nvSpPr>
          <p:cNvPr id="15" name="文本框 14">
            <a:extLst>
              <a:ext uri="{FF2B5EF4-FFF2-40B4-BE49-F238E27FC236}">
                <a16:creationId xmlns:a16="http://schemas.microsoft.com/office/drawing/2014/main" id="{25D65BA9-2801-4003-8EB2-A8E0290F4690}"/>
              </a:ext>
            </a:extLst>
          </p:cNvPr>
          <p:cNvSpPr txBox="1"/>
          <p:nvPr/>
        </p:nvSpPr>
        <p:spPr>
          <a:xfrm>
            <a:off x="628427" y="1878373"/>
            <a:ext cx="10021644" cy="1366143"/>
          </a:xfrm>
          <a:prstGeom prst="rect">
            <a:avLst/>
          </a:prstGeom>
          <a:noFill/>
        </p:spPr>
        <p:txBody>
          <a:bodyPr wrap="square">
            <a:spAutoFit/>
          </a:bodyPr>
          <a:lstStyle/>
          <a:p>
            <a:pPr marL="457200" indent="-457200">
              <a:buFont typeface="+mj-lt"/>
              <a:buAutoNum type="arabicPeriod"/>
            </a:pPr>
            <a:r>
              <a:rPr lang="en-US" altLang="zh-CN" sz="2000" b="1" dirty="0"/>
              <a:t>Extended kernel space.</a:t>
            </a:r>
          </a:p>
          <a:p>
            <a:pPr marL="914400" lvl="1" indent="-457200">
              <a:lnSpc>
                <a:spcPts val="4000"/>
              </a:lnSpc>
              <a:buFont typeface="Arial" panose="020B0604020202020204" pitchFamily="34" charset="0"/>
              <a:buChar char="•"/>
            </a:pPr>
            <a:r>
              <a:rPr lang="en-US" altLang="zh-CN" sz="2000" b="1" dirty="0"/>
              <a:t>The exploration set</a:t>
            </a:r>
            <a:r>
              <a:rPr lang="zh-CN" altLang="en-US" sz="2000" b="1" dirty="0"/>
              <a:t>：</a:t>
            </a:r>
            <a:r>
              <a:rPr lang="en-US" altLang="zh-CN" sz="2000" b="1" dirty="0"/>
              <a:t>Original lightweight kernel set.</a:t>
            </a:r>
          </a:p>
          <a:p>
            <a:pPr marL="914400" lvl="1" indent="-457200">
              <a:lnSpc>
                <a:spcPts val="4000"/>
              </a:lnSpc>
              <a:buFont typeface="Arial" panose="020B0604020202020204" pitchFamily="34" charset="0"/>
              <a:buChar char="•"/>
            </a:pPr>
            <a:r>
              <a:rPr lang="en-US" altLang="zh-CN" sz="2000" b="1" dirty="0"/>
              <a:t>The exploitation set</a:t>
            </a:r>
            <a:r>
              <a:rPr lang="zh-CN" altLang="en-US" sz="2000" b="1" dirty="0"/>
              <a:t>：</a:t>
            </a:r>
            <a:r>
              <a:rPr lang="en-US" altLang="zh-CN" sz="2000" b="1" dirty="0"/>
              <a:t>Crowdsourcing module</a:t>
            </a:r>
            <a:r>
              <a:rPr lang="zh-CN" altLang="en-US" sz="2000" b="1" dirty="0"/>
              <a:t>（</a:t>
            </a:r>
            <a:r>
              <a:rPr lang="en-US" altLang="zh-CN" sz="2000" b="1" dirty="0"/>
              <a:t>similar hardware</a:t>
            </a:r>
            <a:r>
              <a:rPr lang="zh-CN" altLang="en-US" sz="2000" b="1" dirty="0"/>
              <a:t>）</a:t>
            </a:r>
            <a:r>
              <a:rPr lang="en-US" altLang="zh-CN" sz="2000" b="1" dirty="0"/>
              <a:t>.</a:t>
            </a:r>
            <a:endParaRPr lang="zh-CN" altLang="en-US" sz="2000" b="1" dirty="0"/>
          </a:p>
        </p:txBody>
      </p:sp>
      <p:sp>
        <p:nvSpPr>
          <p:cNvPr id="11" name="文本框 10">
            <a:extLst>
              <a:ext uri="{FF2B5EF4-FFF2-40B4-BE49-F238E27FC236}">
                <a16:creationId xmlns:a16="http://schemas.microsoft.com/office/drawing/2014/main" id="{153A5A98-90B2-4F21-9DFA-2DE0C432A98E}"/>
              </a:ext>
            </a:extLst>
          </p:cNvPr>
          <p:cNvSpPr txBox="1"/>
          <p:nvPr/>
        </p:nvSpPr>
        <p:spPr>
          <a:xfrm>
            <a:off x="628427" y="3826129"/>
            <a:ext cx="6147994" cy="1570686"/>
          </a:xfrm>
          <a:prstGeom prst="rect">
            <a:avLst/>
          </a:prstGeom>
          <a:noFill/>
        </p:spPr>
        <p:txBody>
          <a:bodyPr wrap="square">
            <a:spAutoFit/>
          </a:bodyPr>
          <a:lstStyle/>
          <a:p>
            <a:pPr marL="457200" indent="-457200">
              <a:lnSpc>
                <a:spcPts val="4000"/>
              </a:lnSpc>
              <a:buFont typeface="+mj-lt"/>
              <a:buAutoNum type="arabicPeriod" startAt="2"/>
            </a:pPr>
            <a:r>
              <a:rPr lang="en-US" altLang="zh-CN" sz="2000" b="1" dirty="0"/>
              <a:t>Crowdsourcing and the kernel dataset.</a:t>
            </a:r>
          </a:p>
          <a:p>
            <a:pPr marL="914400" lvl="1" indent="-457200">
              <a:lnSpc>
                <a:spcPts val="4000"/>
              </a:lnSpc>
              <a:buFont typeface="Arial" panose="020B0604020202020204" pitchFamily="34" charset="0"/>
              <a:buChar char="•"/>
            </a:pPr>
            <a:r>
              <a:rPr lang="en-US" altLang="zh-CN" sz="2000" b="1" dirty="0"/>
              <a:t>Hardware ID + Profiled hardware primitives.</a:t>
            </a:r>
          </a:p>
          <a:p>
            <a:pPr marL="914400" lvl="1" indent="-457200">
              <a:lnSpc>
                <a:spcPts val="4000"/>
              </a:lnSpc>
              <a:buFont typeface="Arial" panose="020B0604020202020204" pitchFamily="34" charset="0"/>
              <a:buChar char="•"/>
            </a:pPr>
            <a:r>
              <a:rPr lang="en-US" altLang="zh-CN" sz="2000" b="1" dirty="0"/>
              <a:t>Majority voting (</a:t>
            </a:r>
            <a:r>
              <a:rPr lang="en-US" altLang="zh-CN" sz="2000" b="1" dirty="0">
                <a:solidFill>
                  <a:srgbClr val="1D2129"/>
                </a:solidFill>
              </a:rPr>
              <a:t>Top-N</a:t>
            </a:r>
            <a:r>
              <a:rPr lang="en-US" altLang="zh-CN" sz="2000" b="1" dirty="0"/>
              <a:t>)                Best kernel.</a:t>
            </a:r>
            <a:endParaRPr lang="zh-CN" altLang="en-US" sz="2000" b="1" dirty="0"/>
          </a:p>
        </p:txBody>
      </p:sp>
      <p:sp>
        <p:nvSpPr>
          <p:cNvPr id="5" name="箭头: 右 4">
            <a:extLst>
              <a:ext uri="{FF2B5EF4-FFF2-40B4-BE49-F238E27FC236}">
                <a16:creationId xmlns:a16="http://schemas.microsoft.com/office/drawing/2014/main" id="{CB2CF853-34F4-8466-A68A-DE08B253AFE6}"/>
              </a:ext>
            </a:extLst>
          </p:cNvPr>
          <p:cNvSpPr/>
          <p:nvPr/>
        </p:nvSpPr>
        <p:spPr>
          <a:xfrm>
            <a:off x="4287890" y="5100354"/>
            <a:ext cx="483894" cy="1960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2123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37</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提纲</a:t>
            </a:r>
          </a:p>
        </p:txBody>
      </p:sp>
      <p:sp>
        <p:nvSpPr>
          <p:cNvPr id="5" name="矩形 4"/>
          <p:cNvSpPr/>
          <p:nvPr/>
        </p:nvSpPr>
        <p:spPr>
          <a:xfrm>
            <a:off x="3953229" y="1276006"/>
            <a:ext cx="6630089" cy="3456524"/>
          </a:xfrm>
          <a:prstGeom prst="rect">
            <a:avLst/>
          </a:prstGeom>
        </p:spPr>
        <p:txBody>
          <a:bodyPr wrap="square">
            <a:spAutoFit/>
          </a:bodyPr>
          <a:lstStyle/>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研究背景</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模型设计</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实验评估</a:t>
            </a:r>
            <a:endParaRPr lang="en-US" altLang="zh-CN" sz="4000" b="1" dirty="0">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工作总结</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38</a:t>
            </a:fld>
            <a:endParaRPr kumimoji="1" lang="zh-CN" altLang="en-US" dirty="0"/>
          </a:p>
        </p:txBody>
      </p:sp>
      <p:sp>
        <p:nvSpPr>
          <p:cNvPr id="4" name="标题 3"/>
          <p:cNvSpPr>
            <a:spLocks noGrp="1"/>
          </p:cNvSpPr>
          <p:nvPr>
            <p:ph type="title"/>
          </p:nvPr>
        </p:nvSpPr>
        <p:spPr/>
        <p:txBody>
          <a:bodyPr/>
          <a:lstStyle/>
          <a:p>
            <a:r>
              <a:rPr kumimoji="1" lang="en-US" altLang="zh-CN" b="1" dirty="0">
                <a:latin typeface="+mn-lt"/>
              </a:rPr>
              <a:t>Experiment Setup</a:t>
            </a:r>
            <a:endParaRPr kumimoji="1" lang="zh-CN" altLang="en-US" b="1" dirty="0">
              <a:latin typeface="+mn-lt"/>
            </a:endParaRPr>
          </a:p>
        </p:txBody>
      </p:sp>
      <p:sp>
        <p:nvSpPr>
          <p:cNvPr id="3" name="文本框 2">
            <a:extLst>
              <a:ext uri="{FF2B5EF4-FFF2-40B4-BE49-F238E27FC236}">
                <a16:creationId xmlns:a16="http://schemas.microsoft.com/office/drawing/2014/main" id="{8FA5AC3D-74BF-088D-ED96-8E162262C7AD}"/>
              </a:ext>
            </a:extLst>
          </p:cNvPr>
          <p:cNvSpPr txBox="1"/>
          <p:nvPr/>
        </p:nvSpPr>
        <p:spPr>
          <a:xfrm>
            <a:off x="588502" y="1092633"/>
            <a:ext cx="8679483" cy="1231106"/>
          </a:xfrm>
          <a:prstGeom prst="rect">
            <a:avLst/>
          </a:prstGeom>
          <a:noFill/>
        </p:spPr>
        <p:txBody>
          <a:bodyPr wrap="square">
            <a:spAutoFit/>
          </a:bodyPr>
          <a:lstStyle/>
          <a:p>
            <a:pPr marL="0" marR="0">
              <a:spcBef>
                <a:spcPts val="0"/>
              </a:spcBef>
              <a:spcAft>
                <a:spcPts val="0"/>
              </a:spcAft>
            </a:pPr>
            <a:r>
              <a:rPr lang="en-US" altLang="zh-CN" sz="2000" b="1" dirty="0">
                <a:ea typeface="+mj-ea"/>
              </a:rPr>
              <a:t>1. Implementation</a:t>
            </a:r>
            <a:r>
              <a:rPr lang="zh-CN" altLang="en-US" sz="2000" b="1" dirty="0">
                <a:ea typeface="+mj-ea"/>
              </a:rPr>
              <a:t>：</a:t>
            </a:r>
            <a:r>
              <a:rPr lang="en-US" altLang="zh-CN" sz="2000" b="1" dirty="0" err="1">
                <a:effectLst/>
                <a:ea typeface="+mj-ea"/>
              </a:rPr>
              <a:t>WasmModuleNode</a:t>
            </a:r>
            <a:r>
              <a:rPr lang="zh-CN" altLang="en-US" sz="2000" b="1" dirty="0">
                <a:effectLst/>
                <a:ea typeface="+mj-ea"/>
              </a:rPr>
              <a:t>（</a:t>
            </a:r>
            <a:r>
              <a:rPr lang="en-US" altLang="zh-CN" sz="2000" b="1" dirty="0">
                <a:effectLst/>
                <a:ea typeface="+mj-ea"/>
              </a:rPr>
              <a:t>TVM</a:t>
            </a:r>
            <a:r>
              <a:rPr lang="zh-CN" altLang="en-US" sz="2000" b="1" dirty="0">
                <a:effectLst/>
                <a:ea typeface="+mj-ea"/>
              </a:rPr>
              <a:t>）</a:t>
            </a:r>
            <a:endParaRPr lang="zh-CN" altLang="en-US" sz="2000" dirty="0">
              <a:effectLst/>
              <a:ea typeface="+mj-ea"/>
            </a:endParaRPr>
          </a:p>
          <a:p>
            <a:pPr marL="742950" lvl="1" indent="-285750">
              <a:buFont typeface="Arial" panose="020B0604020202020204" pitchFamily="34" charset="0"/>
              <a:buChar char="•"/>
            </a:pPr>
            <a:r>
              <a:rPr lang="en-US" altLang="zh-CN" b="1" dirty="0" err="1">
                <a:effectLst/>
                <a:ea typeface="+mj-ea"/>
              </a:rPr>
              <a:t>wasm</a:t>
            </a:r>
            <a:r>
              <a:rPr lang="en-US" altLang="zh-CN" b="1" dirty="0">
                <a:effectLst/>
                <a:ea typeface="+mj-ea"/>
              </a:rPr>
              <a:t>::Builder</a:t>
            </a:r>
            <a:r>
              <a:rPr lang="en-US" altLang="zh-CN" b="1" dirty="0">
                <a:solidFill>
                  <a:srgbClr val="0D0D0D"/>
                </a:solidFill>
                <a:ea typeface="+mj-ea"/>
              </a:rPr>
              <a:t>:</a:t>
            </a:r>
            <a:r>
              <a:rPr lang="zh-CN" altLang="en-US" b="1" dirty="0">
                <a:solidFill>
                  <a:srgbClr val="0D0D0D"/>
                </a:solidFill>
                <a:ea typeface="+mj-ea"/>
              </a:rPr>
              <a:t> </a:t>
            </a:r>
            <a:r>
              <a:rPr lang="en-US" altLang="zh-CN" b="1" dirty="0">
                <a:solidFill>
                  <a:srgbClr val="0D0D0D"/>
                </a:solidFill>
                <a:ea typeface="+mj-ea"/>
              </a:rPr>
              <a:t>C</a:t>
            </a:r>
            <a:r>
              <a:rPr lang="en-US" altLang="zh-CN" b="1" dirty="0">
                <a:solidFill>
                  <a:srgbClr val="0D0D0D"/>
                </a:solidFill>
                <a:effectLst/>
                <a:ea typeface="+mj-ea"/>
              </a:rPr>
              <a:t>onstruct Wasm IR</a:t>
            </a:r>
          </a:p>
          <a:p>
            <a:pPr marL="742950" lvl="1" indent="-285750">
              <a:buFont typeface="Arial" panose="020B0604020202020204" pitchFamily="34" charset="0"/>
              <a:buChar char="•"/>
            </a:pPr>
            <a:r>
              <a:rPr lang="en-US" altLang="zh-CN" b="1" dirty="0" err="1">
                <a:effectLst/>
                <a:ea typeface="+mj-ea"/>
              </a:rPr>
              <a:t>wasm</a:t>
            </a:r>
            <a:r>
              <a:rPr lang="en-US" altLang="zh-CN" b="1" dirty="0">
                <a:effectLst/>
                <a:ea typeface="+mj-ea"/>
              </a:rPr>
              <a:t>::</a:t>
            </a:r>
            <a:r>
              <a:rPr lang="en-US" altLang="zh-CN" b="1" dirty="0" err="1">
                <a:effectLst/>
                <a:ea typeface="+mj-ea"/>
              </a:rPr>
              <a:t>ModuleWriter</a:t>
            </a:r>
            <a:r>
              <a:rPr lang="en-US" altLang="zh-CN" b="1" dirty="0">
                <a:ea typeface="+mj-ea"/>
              </a:rPr>
              <a:t>: </a:t>
            </a:r>
            <a:r>
              <a:rPr lang="en-US" altLang="zh-CN" b="1" dirty="0">
                <a:solidFill>
                  <a:srgbClr val="0D0D0D"/>
                </a:solidFill>
                <a:ea typeface="+mj-ea"/>
              </a:rPr>
              <a:t>C</a:t>
            </a:r>
            <a:r>
              <a:rPr lang="en-US" altLang="zh-CN" b="1" dirty="0">
                <a:solidFill>
                  <a:srgbClr val="0D0D0D"/>
                </a:solidFill>
                <a:effectLst/>
                <a:ea typeface="+mj-ea"/>
              </a:rPr>
              <a:t>ompile Wasm binary</a:t>
            </a:r>
            <a:endParaRPr lang="zh-CN" altLang="en-US" b="1" dirty="0">
              <a:effectLst/>
              <a:ea typeface="+mj-ea"/>
            </a:endParaRPr>
          </a:p>
          <a:p>
            <a:endParaRPr lang="en-US" altLang="zh-CN" dirty="0"/>
          </a:p>
        </p:txBody>
      </p:sp>
      <p:sp>
        <p:nvSpPr>
          <p:cNvPr id="7" name="文本框 6">
            <a:extLst>
              <a:ext uri="{FF2B5EF4-FFF2-40B4-BE49-F238E27FC236}">
                <a16:creationId xmlns:a16="http://schemas.microsoft.com/office/drawing/2014/main" id="{6DFF88F1-028C-BAC9-3B5D-FAB6D554F2C4}"/>
              </a:ext>
            </a:extLst>
          </p:cNvPr>
          <p:cNvSpPr txBox="1"/>
          <p:nvPr/>
        </p:nvSpPr>
        <p:spPr>
          <a:xfrm>
            <a:off x="588502" y="3837450"/>
            <a:ext cx="9669683" cy="369332"/>
          </a:xfrm>
          <a:prstGeom prst="rect">
            <a:avLst/>
          </a:prstGeom>
          <a:noFill/>
        </p:spPr>
        <p:txBody>
          <a:bodyPr wrap="square">
            <a:spAutoFit/>
          </a:bodyPr>
          <a:lstStyle/>
          <a:p>
            <a:r>
              <a:rPr lang="en-US" altLang="zh-CN" b="1" dirty="0"/>
              <a:t>4. Kernels and models</a:t>
            </a:r>
            <a:r>
              <a:rPr lang="zh-CN" altLang="en-US" b="1" dirty="0"/>
              <a:t>：</a:t>
            </a:r>
            <a:r>
              <a:rPr lang="en-US" altLang="zh-CN" b="1" dirty="0" err="1"/>
              <a:t>RoBERT</a:t>
            </a:r>
            <a:r>
              <a:rPr lang="zh-CN" altLang="en-US" b="1" dirty="0"/>
              <a:t>、</a:t>
            </a:r>
            <a:r>
              <a:rPr lang="en-US" altLang="zh-CN" b="1" dirty="0"/>
              <a:t>GPT-2</a:t>
            </a:r>
            <a:r>
              <a:rPr lang="zh-CN" altLang="en-US" b="1" dirty="0"/>
              <a:t>、</a:t>
            </a:r>
            <a:r>
              <a:rPr lang="en-US" altLang="zh-CN" b="1" dirty="0"/>
              <a:t>BART</a:t>
            </a:r>
            <a:r>
              <a:rPr lang="zh-CN" altLang="en-US" b="1" dirty="0"/>
              <a:t>、</a:t>
            </a:r>
            <a:r>
              <a:rPr lang="en-US" altLang="zh-CN" b="1" dirty="0"/>
              <a:t>T5</a:t>
            </a:r>
            <a:endParaRPr lang="zh-CN" altLang="en-US" dirty="0"/>
          </a:p>
        </p:txBody>
      </p:sp>
      <p:sp>
        <p:nvSpPr>
          <p:cNvPr id="19" name="文本框 18">
            <a:extLst>
              <a:ext uri="{FF2B5EF4-FFF2-40B4-BE49-F238E27FC236}">
                <a16:creationId xmlns:a16="http://schemas.microsoft.com/office/drawing/2014/main" id="{B30A9820-C2A0-7AEE-17FC-87B1070E9738}"/>
              </a:ext>
            </a:extLst>
          </p:cNvPr>
          <p:cNvSpPr txBox="1"/>
          <p:nvPr/>
        </p:nvSpPr>
        <p:spPr>
          <a:xfrm>
            <a:off x="588502" y="5567157"/>
            <a:ext cx="1509407" cy="369332"/>
          </a:xfrm>
          <a:prstGeom prst="rect">
            <a:avLst/>
          </a:prstGeom>
          <a:noFill/>
        </p:spPr>
        <p:txBody>
          <a:bodyPr wrap="square">
            <a:spAutoFit/>
          </a:bodyPr>
          <a:lstStyle/>
          <a:p>
            <a:r>
              <a:rPr lang="en-US" altLang="zh-CN" b="1" dirty="0"/>
              <a:t>5.Baseline</a:t>
            </a:r>
            <a:r>
              <a:rPr lang="zh-CN" altLang="en-US" b="1" dirty="0"/>
              <a:t>： </a:t>
            </a:r>
            <a:endParaRPr lang="zh-CN" altLang="en-US" dirty="0"/>
          </a:p>
        </p:txBody>
      </p:sp>
      <p:sp>
        <p:nvSpPr>
          <p:cNvPr id="21" name="文本框 20">
            <a:extLst>
              <a:ext uri="{FF2B5EF4-FFF2-40B4-BE49-F238E27FC236}">
                <a16:creationId xmlns:a16="http://schemas.microsoft.com/office/drawing/2014/main" id="{8FA78BBB-21A7-EB86-49BA-5CA162B441AC}"/>
              </a:ext>
            </a:extLst>
          </p:cNvPr>
          <p:cNvSpPr txBox="1"/>
          <p:nvPr/>
        </p:nvSpPr>
        <p:spPr>
          <a:xfrm>
            <a:off x="1552199" y="5990604"/>
            <a:ext cx="4825354" cy="442365"/>
          </a:xfrm>
          <a:prstGeom prst="rect">
            <a:avLst/>
          </a:prstGeom>
          <a:noFill/>
        </p:spPr>
        <p:txBody>
          <a:bodyPr wrap="square">
            <a:spAutoFit/>
          </a:bodyPr>
          <a:lstStyle/>
          <a:p>
            <a:pPr marL="285750" indent="-285750">
              <a:lnSpc>
                <a:spcPts val="3000"/>
              </a:lnSpc>
              <a:buFont typeface="Arial" panose="020B0604020202020204" pitchFamily="34" charset="0"/>
              <a:buChar char="•"/>
            </a:pPr>
            <a:r>
              <a:rPr lang="en-US" altLang="zh-CN" dirty="0"/>
              <a:t>TF.js </a:t>
            </a:r>
            <a:r>
              <a:rPr lang="zh-CN" altLang="en-US" dirty="0"/>
              <a:t>、</a:t>
            </a:r>
            <a:r>
              <a:rPr lang="en-US" altLang="zh-CN" dirty="0" err="1"/>
              <a:t>ORTweb</a:t>
            </a:r>
            <a:r>
              <a:rPr lang="en-US" altLang="zh-CN" dirty="0"/>
              <a:t> </a:t>
            </a:r>
            <a:r>
              <a:rPr lang="zh-CN" altLang="en-US" dirty="0"/>
              <a:t>、</a:t>
            </a:r>
            <a:r>
              <a:rPr lang="en-US" altLang="zh-CN" dirty="0"/>
              <a:t>pre-tuned </a:t>
            </a:r>
            <a:r>
              <a:rPr lang="en-US" altLang="zh-CN" dirty="0" err="1"/>
              <a:t>AutoTVM</a:t>
            </a:r>
            <a:endParaRPr lang="en-US" altLang="zh-CN" dirty="0"/>
          </a:p>
        </p:txBody>
      </p:sp>
      <p:sp>
        <p:nvSpPr>
          <p:cNvPr id="9" name="文本框 8">
            <a:extLst>
              <a:ext uri="{FF2B5EF4-FFF2-40B4-BE49-F238E27FC236}">
                <a16:creationId xmlns:a16="http://schemas.microsoft.com/office/drawing/2014/main" id="{76396158-68A1-2FBE-DB61-BFB3A7A25B79}"/>
              </a:ext>
            </a:extLst>
          </p:cNvPr>
          <p:cNvSpPr txBox="1"/>
          <p:nvPr/>
        </p:nvSpPr>
        <p:spPr>
          <a:xfrm>
            <a:off x="588502" y="2374219"/>
            <a:ext cx="9539223" cy="646331"/>
          </a:xfrm>
          <a:prstGeom prst="rect">
            <a:avLst/>
          </a:prstGeom>
          <a:noFill/>
        </p:spPr>
        <p:txBody>
          <a:bodyPr wrap="square">
            <a:spAutoFit/>
          </a:bodyPr>
          <a:lstStyle/>
          <a:p>
            <a:r>
              <a:rPr lang="en-US" altLang="zh-CN" b="1" dirty="0"/>
              <a:t>2. Hardware: AMD Ryzen 5800H CPU</a:t>
            </a:r>
            <a:r>
              <a:rPr lang="zh-CN" altLang="en-US" b="1" dirty="0"/>
              <a:t>、</a:t>
            </a:r>
            <a:r>
              <a:rPr lang="en-US" altLang="zh-CN" b="1" dirty="0"/>
              <a:t>Intel I9-12900 CPU</a:t>
            </a:r>
            <a:r>
              <a:rPr lang="zh-CN" altLang="en-US" b="1" dirty="0"/>
              <a:t>、</a:t>
            </a:r>
            <a:r>
              <a:rPr lang="en-US" altLang="zh-CN" b="1" dirty="0"/>
              <a:t>ARM Cortex-A78/A76 CPU</a:t>
            </a:r>
            <a:r>
              <a:rPr lang="zh-CN" altLang="en-US" b="1" dirty="0"/>
              <a:t>、</a:t>
            </a:r>
            <a:endParaRPr lang="en-US" altLang="zh-CN" b="1" dirty="0"/>
          </a:p>
          <a:p>
            <a:r>
              <a:rPr lang="en-US" altLang="zh-CN" b="1" dirty="0"/>
              <a:t>             </a:t>
            </a:r>
            <a:r>
              <a:rPr lang="zh-CN" altLang="en-US" b="1" dirty="0"/>
              <a:t>           </a:t>
            </a:r>
            <a:r>
              <a:rPr lang="en-US" altLang="zh-CN" b="1" dirty="0"/>
              <a:t>NVIDIA RTX 3000/3070 Ti GPU</a:t>
            </a:r>
            <a:r>
              <a:rPr lang="zh-CN" altLang="en-US" b="1" dirty="0"/>
              <a:t>、</a:t>
            </a:r>
            <a:r>
              <a:rPr lang="en-US" altLang="zh-CN" b="1" dirty="0"/>
              <a:t>AMD Radeon GPU</a:t>
            </a:r>
            <a:r>
              <a:rPr lang="zh-CN" altLang="en-US" b="1" dirty="0"/>
              <a:t>、</a:t>
            </a:r>
            <a:r>
              <a:rPr lang="en-US" altLang="zh-CN" b="1" dirty="0"/>
              <a:t>Intel HD 630 GPU</a:t>
            </a:r>
            <a:endParaRPr lang="zh-CN" altLang="en-US" b="1" dirty="0"/>
          </a:p>
        </p:txBody>
      </p:sp>
      <p:pic>
        <p:nvPicPr>
          <p:cNvPr id="12" name="图片 11">
            <a:extLst>
              <a:ext uri="{FF2B5EF4-FFF2-40B4-BE49-F238E27FC236}">
                <a16:creationId xmlns:a16="http://schemas.microsoft.com/office/drawing/2014/main" id="{4EB2CDC7-104C-D823-D186-7051A89DA9B0}"/>
              </a:ext>
            </a:extLst>
          </p:cNvPr>
          <p:cNvPicPr>
            <a:picLocks noChangeAspect="1"/>
          </p:cNvPicPr>
          <p:nvPr/>
        </p:nvPicPr>
        <p:blipFill>
          <a:blip r:embed="rId3"/>
          <a:stretch>
            <a:fillRect/>
          </a:stretch>
        </p:blipFill>
        <p:spPr>
          <a:xfrm>
            <a:off x="2834497" y="4206782"/>
            <a:ext cx="4308265" cy="1618811"/>
          </a:xfrm>
          <a:prstGeom prst="rect">
            <a:avLst/>
          </a:prstGeom>
        </p:spPr>
      </p:pic>
      <p:sp>
        <p:nvSpPr>
          <p:cNvPr id="6" name="文本框 5">
            <a:extLst>
              <a:ext uri="{FF2B5EF4-FFF2-40B4-BE49-F238E27FC236}">
                <a16:creationId xmlns:a16="http://schemas.microsoft.com/office/drawing/2014/main" id="{99275BF8-54CC-E6F3-B2D8-4A86B45A4F1C}"/>
              </a:ext>
            </a:extLst>
          </p:cNvPr>
          <p:cNvSpPr txBox="1"/>
          <p:nvPr/>
        </p:nvSpPr>
        <p:spPr>
          <a:xfrm>
            <a:off x="588502" y="3244334"/>
            <a:ext cx="6111764" cy="369332"/>
          </a:xfrm>
          <a:prstGeom prst="rect">
            <a:avLst/>
          </a:prstGeom>
          <a:noFill/>
        </p:spPr>
        <p:txBody>
          <a:bodyPr wrap="square">
            <a:spAutoFit/>
          </a:bodyPr>
          <a:lstStyle/>
          <a:p>
            <a:r>
              <a:rPr lang="en-US" altLang="zh-CN" b="1" i="0" dirty="0">
                <a:solidFill>
                  <a:srgbClr val="1D2129"/>
                </a:solidFill>
                <a:effectLst/>
                <a:latin typeface="PingFangSC-Regular"/>
              </a:rPr>
              <a:t>3. Browser</a:t>
            </a:r>
            <a:r>
              <a:rPr lang="en-US" altLang="zh-CN" b="1" dirty="0">
                <a:solidFill>
                  <a:srgbClr val="1D2129"/>
                </a:solidFill>
                <a:latin typeface="PingFangSC-Regular"/>
              </a:rPr>
              <a:t>:</a:t>
            </a:r>
            <a:r>
              <a:rPr lang="zh-CN" altLang="en-US" b="1" dirty="0">
                <a:solidFill>
                  <a:srgbClr val="1D2129"/>
                </a:solidFill>
                <a:latin typeface="PingFangSC-Regular"/>
              </a:rPr>
              <a:t> </a:t>
            </a:r>
            <a:r>
              <a:rPr lang="en-US" altLang="zh-CN" b="1" dirty="0">
                <a:solidFill>
                  <a:srgbClr val="1D2129"/>
                </a:solidFill>
                <a:latin typeface="PingFangSC-Regular"/>
              </a:rPr>
              <a:t>Google </a:t>
            </a:r>
            <a:r>
              <a:rPr lang="en-US" altLang="zh-CN" b="1" i="0" dirty="0">
                <a:solidFill>
                  <a:srgbClr val="1D2129"/>
                </a:solidFill>
                <a:effectLst/>
                <a:latin typeface="PingFangSC-Regular"/>
              </a:rPr>
              <a:t>Chrome Canary</a:t>
            </a:r>
            <a:endParaRPr lang="zh-CN" alt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39</a:t>
            </a:fld>
            <a:endParaRPr kumimoji="1" lang="zh-CN" altLang="en-US" dirty="0"/>
          </a:p>
        </p:txBody>
      </p:sp>
      <p:sp>
        <p:nvSpPr>
          <p:cNvPr id="4" name="标题 3"/>
          <p:cNvSpPr>
            <a:spLocks noGrp="1"/>
          </p:cNvSpPr>
          <p:nvPr>
            <p:ph type="title"/>
          </p:nvPr>
        </p:nvSpPr>
        <p:spPr/>
        <p:txBody>
          <a:bodyPr/>
          <a:lstStyle/>
          <a:p>
            <a:r>
              <a:rPr kumimoji="1" lang="en-US" altLang="zh-CN" b="1" dirty="0">
                <a:latin typeface="+mn-lt"/>
              </a:rPr>
              <a:t>Evaluation – Kernel performance</a:t>
            </a:r>
            <a:endParaRPr kumimoji="1" lang="zh-CN" altLang="en-US" b="1" dirty="0">
              <a:latin typeface="+mn-lt"/>
            </a:endParaRPr>
          </a:p>
        </p:txBody>
      </p:sp>
      <p:pic>
        <p:nvPicPr>
          <p:cNvPr id="5" name="图片 4">
            <a:extLst>
              <a:ext uri="{FF2B5EF4-FFF2-40B4-BE49-F238E27FC236}">
                <a16:creationId xmlns:a16="http://schemas.microsoft.com/office/drawing/2014/main" id="{DDF6059C-602D-634C-C9AB-E374B5CDB775}"/>
              </a:ext>
            </a:extLst>
          </p:cNvPr>
          <p:cNvPicPr>
            <a:picLocks noChangeAspect="1"/>
          </p:cNvPicPr>
          <p:nvPr/>
        </p:nvPicPr>
        <p:blipFill>
          <a:blip r:embed="rId3"/>
          <a:stretch>
            <a:fillRect/>
          </a:stretch>
        </p:blipFill>
        <p:spPr>
          <a:xfrm>
            <a:off x="0" y="2754802"/>
            <a:ext cx="12192000" cy="2735689"/>
          </a:xfrm>
          <a:prstGeom prst="rect">
            <a:avLst/>
          </a:prstGeom>
        </p:spPr>
      </p:pic>
      <p:sp>
        <p:nvSpPr>
          <p:cNvPr id="7" name="文本框 6">
            <a:extLst>
              <a:ext uri="{FF2B5EF4-FFF2-40B4-BE49-F238E27FC236}">
                <a16:creationId xmlns:a16="http://schemas.microsoft.com/office/drawing/2014/main" id="{6BB8CBE4-5F4A-5C11-74CD-9351A838D01E}"/>
              </a:ext>
            </a:extLst>
          </p:cNvPr>
          <p:cNvSpPr txBox="1"/>
          <p:nvPr/>
        </p:nvSpPr>
        <p:spPr>
          <a:xfrm>
            <a:off x="414936" y="1367509"/>
            <a:ext cx="6485325" cy="646331"/>
          </a:xfrm>
          <a:prstGeom prst="rect">
            <a:avLst/>
          </a:prstGeom>
          <a:noFill/>
        </p:spPr>
        <p:txBody>
          <a:bodyPr wrap="square">
            <a:spAutoFit/>
          </a:bodyPr>
          <a:lstStyle/>
          <a:p>
            <a:r>
              <a:rPr lang="en-US" altLang="zh-CN" dirty="0"/>
              <a:t>TF.js </a:t>
            </a:r>
            <a:r>
              <a:rPr lang="zh-CN" altLang="en-US" dirty="0"/>
              <a:t>、</a:t>
            </a:r>
            <a:r>
              <a:rPr lang="en-US" altLang="zh-CN" dirty="0" err="1"/>
              <a:t>ORTweb</a:t>
            </a:r>
            <a:r>
              <a:rPr lang="en-US" altLang="zh-CN" dirty="0"/>
              <a:t> </a:t>
            </a:r>
            <a:r>
              <a:rPr lang="zh-CN" altLang="en-US" dirty="0"/>
              <a:t>、</a:t>
            </a:r>
            <a:r>
              <a:rPr lang="en-US" altLang="zh-CN" dirty="0"/>
              <a:t>pre-tuned </a:t>
            </a:r>
            <a:r>
              <a:rPr lang="en-US" altLang="zh-CN" dirty="0" err="1"/>
              <a:t>AutoTVM</a:t>
            </a:r>
            <a:r>
              <a:rPr lang="en-US" altLang="zh-CN" dirty="0"/>
              <a:t>: </a:t>
            </a:r>
            <a:r>
              <a:rPr lang="en-US" altLang="zh-CN" b="1" dirty="0"/>
              <a:t>one-for-all</a:t>
            </a:r>
          </a:p>
          <a:p>
            <a:endParaRPr lang="en-US" altLang="zh-CN" dirty="0"/>
          </a:p>
        </p:txBody>
      </p:sp>
      <p:sp>
        <p:nvSpPr>
          <p:cNvPr id="10" name="文本框 9">
            <a:extLst>
              <a:ext uri="{FF2B5EF4-FFF2-40B4-BE49-F238E27FC236}">
                <a16:creationId xmlns:a16="http://schemas.microsoft.com/office/drawing/2014/main" id="{8AEF5360-4B02-8252-200B-C99A0CC07653}"/>
              </a:ext>
            </a:extLst>
          </p:cNvPr>
          <p:cNvSpPr txBox="1"/>
          <p:nvPr/>
        </p:nvSpPr>
        <p:spPr>
          <a:xfrm>
            <a:off x="414936" y="2076349"/>
            <a:ext cx="6116490" cy="369332"/>
          </a:xfrm>
          <a:prstGeom prst="rect">
            <a:avLst/>
          </a:prstGeom>
          <a:noFill/>
        </p:spPr>
        <p:txBody>
          <a:bodyPr wrap="square">
            <a:spAutoFit/>
          </a:bodyPr>
          <a:lstStyle/>
          <a:p>
            <a:r>
              <a:rPr lang="en-US" altLang="zh-CN" dirty="0" err="1"/>
              <a:t>nn-JIT.web</a:t>
            </a:r>
            <a:r>
              <a:rPr lang="en-US" altLang="zh-CN" dirty="0"/>
              <a:t>: kernel tuning for </a:t>
            </a:r>
            <a:r>
              <a:rPr lang="en-US" altLang="zh-CN" b="1" dirty="0"/>
              <a:t>specific hardware</a:t>
            </a:r>
            <a:endParaRPr lang="zh-CN" altLang="en-US" b="1" dirty="0"/>
          </a:p>
        </p:txBody>
      </p:sp>
      <p:cxnSp>
        <p:nvCxnSpPr>
          <p:cNvPr id="11" name="直接连接符 10">
            <a:extLst>
              <a:ext uri="{FF2B5EF4-FFF2-40B4-BE49-F238E27FC236}">
                <a16:creationId xmlns:a16="http://schemas.microsoft.com/office/drawing/2014/main" id="{A883F826-F58B-F46E-6691-9B437A7E07D0}"/>
              </a:ext>
            </a:extLst>
          </p:cNvPr>
          <p:cNvCxnSpPr>
            <a:cxnSpLocks/>
          </p:cNvCxnSpPr>
          <p:nvPr/>
        </p:nvCxnSpPr>
        <p:spPr>
          <a:xfrm>
            <a:off x="238205" y="3828570"/>
            <a:ext cx="5655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66895E6-CD08-A439-7DA4-345B0CBE674A}"/>
              </a:ext>
            </a:extLst>
          </p:cNvPr>
          <p:cNvCxnSpPr>
            <a:cxnSpLocks/>
          </p:cNvCxnSpPr>
          <p:nvPr/>
        </p:nvCxnSpPr>
        <p:spPr>
          <a:xfrm>
            <a:off x="6316276" y="3919498"/>
            <a:ext cx="58757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E907ADC8-0FB9-9E3B-31CF-8C3A67451100}"/>
              </a:ext>
            </a:extLst>
          </p:cNvPr>
          <p:cNvSpPr/>
          <p:nvPr/>
        </p:nvSpPr>
        <p:spPr>
          <a:xfrm>
            <a:off x="860612" y="2919935"/>
            <a:ext cx="5235388" cy="2278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28AB3FDC-8C87-DDC8-1182-80359B57C48A}"/>
              </a:ext>
            </a:extLst>
          </p:cNvPr>
          <p:cNvSpPr/>
          <p:nvPr/>
        </p:nvSpPr>
        <p:spPr>
          <a:xfrm>
            <a:off x="7899187" y="2835424"/>
            <a:ext cx="1444598" cy="2278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E573A8FB-4D47-75CF-CC75-37167B26431D}"/>
              </a:ext>
            </a:extLst>
          </p:cNvPr>
          <p:cNvSpPr/>
          <p:nvPr/>
        </p:nvSpPr>
        <p:spPr>
          <a:xfrm>
            <a:off x="414936" y="5102198"/>
            <a:ext cx="11564472" cy="5534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2F7FF5E-686F-C713-3E97-7B649A87359B}"/>
              </a:ext>
            </a:extLst>
          </p:cNvPr>
          <p:cNvSpPr txBox="1"/>
          <p:nvPr/>
        </p:nvSpPr>
        <p:spPr>
          <a:xfrm>
            <a:off x="714613" y="5203724"/>
            <a:ext cx="4525898" cy="369332"/>
          </a:xfrm>
          <a:prstGeom prst="rect">
            <a:avLst/>
          </a:prstGeom>
          <a:noFill/>
        </p:spPr>
        <p:txBody>
          <a:bodyPr wrap="square">
            <a:spAutoFit/>
          </a:bodyPr>
          <a:lstStyle/>
          <a:p>
            <a:r>
              <a:rPr lang="en-US" altLang="zh-CN" b="1" dirty="0"/>
              <a:t>CPU with WASM: </a:t>
            </a:r>
            <a:r>
              <a:rPr lang="zh-CN" altLang="en-US" b="1" dirty="0"/>
              <a:t>average speedup</a:t>
            </a:r>
            <a:r>
              <a:rPr lang="en-US" altLang="zh-CN" b="1" dirty="0"/>
              <a:t>: </a:t>
            </a:r>
            <a:r>
              <a:rPr lang="zh-CN" altLang="en-US" b="1" dirty="0">
                <a:solidFill>
                  <a:srgbClr val="FF0000"/>
                </a:solidFill>
              </a:rPr>
              <a:t>42.57×</a:t>
            </a:r>
          </a:p>
        </p:txBody>
      </p:sp>
      <p:sp>
        <p:nvSpPr>
          <p:cNvPr id="28" name="文本框 27">
            <a:extLst>
              <a:ext uri="{FF2B5EF4-FFF2-40B4-BE49-F238E27FC236}">
                <a16:creationId xmlns:a16="http://schemas.microsoft.com/office/drawing/2014/main" id="{984F97DB-2235-D6F0-49FC-9FC5869A6CA4}"/>
              </a:ext>
            </a:extLst>
          </p:cNvPr>
          <p:cNvSpPr txBox="1"/>
          <p:nvPr/>
        </p:nvSpPr>
        <p:spPr>
          <a:xfrm>
            <a:off x="6951491" y="5226008"/>
            <a:ext cx="4525898" cy="369332"/>
          </a:xfrm>
          <a:prstGeom prst="rect">
            <a:avLst/>
          </a:prstGeom>
          <a:noFill/>
        </p:spPr>
        <p:txBody>
          <a:bodyPr wrap="square">
            <a:spAutoFit/>
          </a:bodyPr>
          <a:lstStyle/>
          <a:p>
            <a:r>
              <a:rPr lang="en-US" altLang="zh-CN" b="1" dirty="0"/>
              <a:t>GPU with WebGPU: </a:t>
            </a:r>
            <a:r>
              <a:rPr lang="zh-CN" altLang="en-US" b="1" dirty="0"/>
              <a:t>average speedup</a:t>
            </a:r>
            <a:r>
              <a:rPr lang="en-US" altLang="zh-CN" b="1" dirty="0"/>
              <a:t>: </a:t>
            </a:r>
            <a:r>
              <a:rPr lang="en-US" altLang="zh-CN" b="1" dirty="0">
                <a:solidFill>
                  <a:srgbClr val="FF0000"/>
                </a:solidFill>
              </a:rPr>
              <a:t>2.77×</a:t>
            </a:r>
            <a:endParaRPr lang="zh-CN" altLang="en-US" b="1" dirty="0">
              <a:solidFill>
                <a:srgbClr val="FF0000"/>
              </a:solidFill>
            </a:endParaRPr>
          </a:p>
        </p:txBody>
      </p:sp>
      <p:sp>
        <p:nvSpPr>
          <p:cNvPr id="30" name="文本框 29">
            <a:extLst>
              <a:ext uri="{FF2B5EF4-FFF2-40B4-BE49-F238E27FC236}">
                <a16:creationId xmlns:a16="http://schemas.microsoft.com/office/drawing/2014/main" id="{52EC2938-0DDB-BFD8-E2AD-5DEA033E13C9}"/>
              </a:ext>
            </a:extLst>
          </p:cNvPr>
          <p:cNvSpPr txBox="1"/>
          <p:nvPr/>
        </p:nvSpPr>
        <p:spPr>
          <a:xfrm>
            <a:off x="7822346" y="5595340"/>
            <a:ext cx="2681728" cy="369332"/>
          </a:xfrm>
          <a:prstGeom prst="rect">
            <a:avLst/>
          </a:prstGeom>
          <a:noFill/>
        </p:spPr>
        <p:txBody>
          <a:bodyPr wrap="square">
            <a:spAutoFit/>
          </a:bodyPr>
          <a:lstStyle/>
          <a:p>
            <a:r>
              <a:rPr lang="en-US" altLang="zh-CN" sz="1800" b="1" dirty="0"/>
              <a:t>(Lower tensor IR to SPIR-V)</a:t>
            </a:r>
            <a:endParaRPr lang="zh-CN" altLang="en-US" dirty="0"/>
          </a:p>
        </p:txBody>
      </p:sp>
    </p:spTree>
    <p:extLst>
      <p:ext uri="{BB962C8B-B14F-4D97-AF65-F5344CB8AC3E}">
        <p14:creationId xmlns:p14="http://schemas.microsoft.com/office/powerpoint/2010/main" val="422477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研究背景</a:t>
            </a:r>
          </a:p>
        </p:txBody>
      </p:sp>
      <p:sp>
        <p:nvSpPr>
          <p:cNvPr id="7" name="文本框 6">
            <a:extLst>
              <a:ext uri="{FF2B5EF4-FFF2-40B4-BE49-F238E27FC236}">
                <a16:creationId xmlns:a16="http://schemas.microsoft.com/office/drawing/2014/main" id="{A2DECBA9-5CC8-C8A7-86C2-E959AB68F176}"/>
              </a:ext>
            </a:extLst>
          </p:cNvPr>
          <p:cNvSpPr txBox="1"/>
          <p:nvPr/>
        </p:nvSpPr>
        <p:spPr>
          <a:xfrm>
            <a:off x="355600" y="1120270"/>
            <a:ext cx="1779090" cy="400110"/>
          </a:xfrm>
          <a:prstGeom prst="rect">
            <a:avLst/>
          </a:prstGeom>
          <a:noFill/>
        </p:spPr>
        <p:txBody>
          <a:bodyPr wrap="square">
            <a:spAutoFit/>
          </a:bodyPr>
          <a:lstStyle/>
          <a:p>
            <a:r>
              <a:rPr lang="en-US" altLang="zh-CN" sz="2000" b="1" dirty="0"/>
              <a:t>Web AI         </a:t>
            </a:r>
            <a:r>
              <a:rPr lang="zh-CN" altLang="en-US" sz="2000" b="1" dirty="0"/>
              <a:t>：</a:t>
            </a:r>
          </a:p>
        </p:txBody>
      </p:sp>
      <p:sp>
        <p:nvSpPr>
          <p:cNvPr id="9" name="文本框 8">
            <a:extLst>
              <a:ext uri="{FF2B5EF4-FFF2-40B4-BE49-F238E27FC236}">
                <a16:creationId xmlns:a16="http://schemas.microsoft.com/office/drawing/2014/main" id="{63E12BD7-A0F3-4FC2-E16C-9C9949B36077}"/>
              </a:ext>
            </a:extLst>
          </p:cNvPr>
          <p:cNvSpPr txBox="1"/>
          <p:nvPr/>
        </p:nvSpPr>
        <p:spPr>
          <a:xfrm>
            <a:off x="355600" y="1583158"/>
            <a:ext cx="7474057" cy="369332"/>
          </a:xfrm>
          <a:prstGeom prst="rect">
            <a:avLst/>
          </a:prstGeom>
          <a:noFill/>
        </p:spPr>
        <p:txBody>
          <a:bodyPr wrap="square">
            <a:spAutoFit/>
          </a:bodyPr>
          <a:lstStyle/>
          <a:p>
            <a:pPr marL="285750" indent="-285750">
              <a:buFont typeface="Arial" panose="020B0604020202020204" pitchFamily="34" charset="0"/>
              <a:buChar char="•"/>
            </a:pPr>
            <a:r>
              <a:rPr lang="en-US" altLang="zh-CN" dirty="0"/>
              <a:t>Cross platform</a:t>
            </a:r>
            <a:r>
              <a:rPr lang="zh-CN" altLang="en-US" dirty="0"/>
              <a:t>；</a:t>
            </a:r>
            <a:r>
              <a:rPr lang="en-US" altLang="zh-CN" dirty="0"/>
              <a:t>Click and run. </a:t>
            </a:r>
            <a:endParaRPr lang="zh-CN" altLang="en-US" dirty="0"/>
          </a:p>
        </p:txBody>
      </p:sp>
      <p:sp>
        <p:nvSpPr>
          <p:cNvPr id="6" name="文本框 5">
            <a:extLst>
              <a:ext uri="{FF2B5EF4-FFF2-40B4-BE49-F238E27FC236}">
                <a16:creationId xmlns:a16="http://schemas.microsoft.com/office/drawing/2014/main" id="{54AF470C-D5E0-42AB-B122-52BA08AE18E5}"/>
              </a:ext>
            </a:extLst>
          </p:cNvPr>
          <p:cNvSpPr txBox="1"/>
          <p:nvPr/>
        </p:nvSpPr>
        <p:spPr>
          <a:xfrm>
            <a:off x="355600" y="5081180"/>
            <a:ext cx="10539562" cy="400110"/>
          </a:xfrm>
          <a:prstGeom prst="rect">
            <a:avLst/>
          </a:prstGeom>
          <a:noFill/>
        </p:spPr>
        <p:txBody>
          <a:bodyPr wrap="square">
            <a:spAutoFit/>
          </a:bodyPr>
          <a:lstStyle/>
          <a:p>
            <a:r>
              <a:rPr lang="en-US" altLang="zh-CN" sz="2000" b="1" dirty="0"/>
              <a:t>In-browser inference is essential</a:t>
            </a:r>
            <a:r>
              <a:rPr lang="zh-CN" altLang="en-US" sz="2000" b="1" dirty="0"/>
              <a:t>：</a:t>
            </a:r>
            <a:r>
              <a:rPr lang="en-US" altLang="zh-CN" sz="2000" b="1" dirty="0"/>
              <a:t>Avoid round-trips to the cloud</a:t>
            </a:r>
            <a:endParaRPr lang="zh-CN" altLang="en-US" sz="2000" b="1" dirty="0"/>
          </a:p>
        </p:txBody>
      </p:sp>
      <p:sp>
        <p:nvSpPr>
          <p:cNvPr id="8" name="文本框 7">
            <a:extLst>
              <a:ext uri="{FF2B5EF4-FFF2-40B4-BE49-F238E27FC236}">
                <a16:creationId xmlns:a16="http://schemas.microsoft.com/office/drawing/2014/main" id="{FFCD1559-E223-3595-8A17-4EE5D7467DA3}"/>
              </a:ext>
            </a:extLst>
          </p:cNvPr>
          <p:cNvSpPr txBox="1"/>
          <p:nvPr/>
        </p:nvSpPr>
        <p:spPr>
          <a:xfrm>
            <a:off x="355600" y="5607379"/>
            <a:ext cx="8610169" cy="646331"/>
          </a:xfrm>
          <a:prstGeom prst="rect">
            <a:avLst/>
          </a:prstGeom>
          <a:noFill/>
        </p:spPr>
        <p:txBody>
          <a:bodyPr wrap="square">
            <a:spAutoFit/>
          </a:bodyPr>
          <a:lstStyle/>
          <a:p>
            <a:pPr marL="285750" indent="-285750">
              <a:buFont typeface="Arial" panose="020B0604020202020204" pitchFamily="34" charset="0"/>
              <a:buChar char="•"/>
            </a:pPr>
            <a:r>
              <a:rPr lang="en-US" altLang="zh-CN" dirty="0"/>
              <a:t>Privacy protection.</a:t>
            </a:r>
          </a:p>
          <a:p>
            <a:pPr marL="285750" indent="-285750">
              <a:buFont typeface="Arial" panose="020B0604020202020204" pitchFamily="34" charset="0"/>
              <a:buChar char="•"/>
            </a:pPr>
            <a:r>
              <a:rPr lang="en-US" altLang="zh-CN" dirty="0"/>
              <a:t>Reduce the expense of cloud computing resources.</a:t>
            </a:r>
            <a:endParaRPr lang="zh-CN" altLang="en-US" dirty="0"/>
          </a:p>
        </p:txBody>
      </p:sp>
      <p:pic>
        <p:nvPicPr>
          <p:cNvPr id="3" name="图片 2">
            <a:extLst>
              <a:ext uri="{FF2B5EF4-FFF2-40B4-BE49-F238E27FC236}">
                <a16:creationId xmlns:a16="http://schemas.microsoft.com/office/drawing/2014/main" id="{AFD50CED-0307-80CF-877A-025FFF25EC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84219" y="953586"/>
            <a:ext cx="369258" cy="528101"/>
          </a:xfrm>
          <a:prstGeom prst="rect">
            <a:avLst/>
          </a:prstGeom>
        </p:spPr>
      </p:pic>
      <p:pic>
        <p:nvPicPr>
          <p:cNvPr id="23" name="图片 22">
            <a:extLst>
              <a:ext uri="{FF2B5EF4-FFF2-40B4-BE49-F238E27FC236}">
                <a16:creationId xmlns:a16="http://schemas.microsoft.com/office/drawing/2014/main" id="{8327D707-EBDF-6474-248C-53D449A871DF}"/>
              </a:ext>
            </a:extLst>
          </p:cNvPr>
          <p:cNvPicPr>
            <a:picLocks noChangeAspect="1"/>
          </p:cNvPicPr>
          <p:nvPr/>
        </p:nvPicPr>
        <p:blipFill>
          <a:blip r:embed="rId5"/>
          <a:stretch>
            <a:fillRect/>
          </a:stretch>
        </p:blipFill>
        <p:spPr>
          <a:xfrm>
            <a:off x="8235123" y="3265774"/>
            <a:ext cx="432670" cy="389403"/>
          </a:xfrm>
          <a:prstGeom prst="rect">
            <a:avLst/>
          </a:prstGeom>
        </p:spPr>
      </p:pic>
      <p:pic>
        <p:nvPicPr>
          <p:cNvPr id="25" name="图片 24">
            <a:extLst>
              <a:ext uri="{FF2B5EF4-FFF2-40B4-BE49-F238E27FC236}">
                <a16:creationId xmlns:a16="http://schemas.microsoft.com/office/drawing/2014/main" id="{59FA7680-BC95-30B2-2F15-ED5ABC7656D2}"/>
              </a:ext>
            </a:extLst>
          </p:cNvPr>
          <p:cNvPicPr>
            <a:picLocks noChangeAspect="1"/>
          </p:cNvPicPr>
          <p:nvPr/>
        </p:nvPicPr>
        <p:blipFill>
          <a:blip r:embed="rId6"/>
          <a:stretch>
            <a:fillRect/>
          </a:stretch>
        </p:blipFill>
        <p:spPr>
          <a:xfrm>
            <a:off x="8679851" y="2197717"/>
            <a:ext cx="2844936" cy="2149507"/>
          </a:xfrm>
          <a:prstGeom prst="rect">
            <a:avLst/>
          </a:prstGeom>
        </p:spPr>
      </p:pic>
      <p:pic>
        <p:nvPicPr>
          <p:cNvPr id="27" name="图片 26">
            <a:extLst>
              <a:ext uri="{FF2B5EF4-FFF2-40B4-BE49-F238E27FC236}">
                <a16:creationId xmlns:a16="http://schemas.microsoft.com/office/drawing/2014/main" id="{FB94CFD7-ADBF-CAB0-5C8F-108C8267941D}"/>
              </a:ext>
            </a:extLst>
          </p:cNvPr>
          <p:cNvPicPr>
            <a:picLocks noChangeAspect="1"/>
          </p:cNvPicPr>
          <p:nvPr/>
        </p:nvPicPr>
        <p:blipFill>
          <a:blip r:embed="rId7"/>
          <a:stretch>
            <a:fillRect/>
          </a:stretch>
        </p:blipFill>
        <p:spPr>
          <a:xfrm>
            <a:off x="352396" y="2370490"/>
            <a:ext cx="3419104" cy="2011793"/>
          </a:xfrm>
          <a:prstGeom prst="rect">
            <a:avLst/>
          </a:prstGeom>
        </p:spPr>
      </p:pic>
      <p:pic>
        <p:nvPicPr>
          <p:cNvPr id="20" name="图片 19">
            <a:extLst>
              <a:ext uri="{FF2B5EF4-FFF2-40B4-BE49-F238E27FC236}">
                <a16:creationId xmlns:a16="http://schemas.microsoft.com/office/drawing/2014/main" id="{C5800165-2620-B102-3820-6E2AA65A457C}"/>
              </a:ext>
            </a:extLst>
          </p:cNvPr>
          <p:cNvPicPr>
            <a:picLocks noChangeAspect="1"/>
          </p:cNvPicPr>
          <p:nvPr/>
        </p:nvPicPr>
        <p:blipFill>
          <a:blip r:embed="rId8"/>
          <a:stretch>
            <a:fillRect/>
          </a:stretch>
        </p:blipFill>
        <p:spPr>
          <a:xfrm>
            <a:off x="4377055" y="2447296"/>
            <a:ext cx="3437889" cy="1934987"/>
          </a:xfrm>
          <a:prstGeom prst="rect">
            <a:avLst/>
          </a:prstGeom>
        </p:spPr>
      </p:pic>
    </p:spTree>
    <p:extLst>
      <p:ext uri="{BB962C8B-B14F-4D97-AF65-F5344CB8AC3E}">
        <p14:creationId xmlns:p14="http://schemas.microsoft.com/office/powerpoint/2010/main" val="3062837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40</a:t>
            </a:fld>
            <a:endParaRPr kumimoji="1" lang="zh-CN" altLang="en-US" dirty="0"/>
          </a:p>
        </p:txBody>
      </p:sp>
      <p:sp>
        <p:nvSpPr>
          <p:cNvPr id="4" name="标题 3"/>
          <p:cNvSpPr>
            <a:spLocks noGrp="1"/>
          </p:cNvSpPr>
          <p:nvPr>
            <p:ph type="title"/>
          </p:nvPr>
        </p:nvSpPr>
        <p:spPr/>
        <p:txBody>
          <a:bodyPr/>
          <a:lstStyle/>
          <a:p>
            <a:r>
              <a:rPr kumimoji="1" lang="en-US" altLang="zh-CN" b="1" dirty="0">
                <a:latin typeface="+mn-lt"/>
              </a:rPr>
              <a:t>Evaluation – Kernel performance</a:t>
            </a:r>
            <a:endParaRPr kumimoji="1" lang="zh-CN" altLang="en-US" b="1" dirty="0">
              <a:latin typeface="+mn-lt"/>
            </a:endParaRPr>
          </a:p>
        </p:txBody>
      </p:sp>
      <p:pic>
        <p:nvPicPr>
          <p:cNvPr id="13" name="图片 12">
            <a:extLst>
              <a:ext uri="{FF2B5EF4-FFF2-40B4-BE49-F238E27FC236}">
                <a16:creationId xmlns:a16="http://schemas.microsoft.com/office/drawing/2014/main" id="{A88556FC-ADAD-9A6B-7D18-9CBD0D743105}"/>
              </a:ext>
            </a:extLst>
          </p:cNvPr>
          <p:cNvPicPr>
            <a:picLocks noChangeAspect="1"/>
          </p:cNvPicPr>
          <p:nvPr/>
        </p:nvPicPr>
        <p:blipFill>
          <a:blip r:embed="rId3"/>
          <a:stretch>
            <a:fillRect/>
          </a:stretch>
        </p:blipFill>
        <p:spPr>
          <a:xfrm>
            <a:off x="1247823" y="1714791"/>
            <a:ext cx="4609524" cy="3990476"/>
          </a:xfrm>
          <a:prstGeom prst="rect">
            <a:avLst/>
          </a:prstGeom>
        </p:spPr>
      </p:pic>
      <p:sp>
        <p:nvSpPr>
          <p:cNvPr id="19" name="文本框 18">
            <a:extLst>
              <a:ext uri="{FF2B5EF4-FFF2-40B4-BE49-F238E27FC236}">
                <a16:creationId xmlns:a16="http://schemas.microsoft.com/office/drawing/2014/main" id="{5A51FE3B-7D85-236E-25C1-A9D7E3408822}"/>
              </a:ext>
            </a:extLst>
          </p:cNvPr>
          <p:cNvSpPr txBox="1"/>
          <p:nvPr/>
        </p:nvSpPr>
        <p:spPr>
          <a:xfrm>
            <a:off x="1137237" y="5976328"/>
            <a:ext cx="6116490" cy="369332"/>
          </a:xfrm>
          <a:prstGeom prst="rect">
            <a:avLst/>
          </a:prstGeom>
          <a:noFill/>
        </p:spPr>
        <p:txBody>
          <a:bodyPr wrap="square">
            <a:spAutoFit/>
          </a:bodyPr>
          <a:lstStyle/>
          <a:p>
            <a:r>
              <a:rPr lang="en-US" altLang="zh-CN" b="1" i="0" dirty="0">
                <a:solidFill>
                  <a:srgbClr val="4D4D4D"/>
                </a:solidFill>
                <a:effectLst/>
              </a:rPr>
              <a:t>(GFLOPS:</a:t>
            </a:r>
            <a:r>
              <a:rPr lang="en-US" altLang="zh-CN" b="0" i="0" dirty="0">
                <a:solidFill>
                  <a:srgbClr val="4D4D4D"/>
                </a:solidFill>
                <a:effectLst/>
              </a:rPr>
              <a:t> </a:t>
            </a:r>
            <a:r>
              <a:rPr lang="en-US" altLang="zh-CN" b="1" i="0" dirty="0">
                <a:solidFill>
                  <a:srgbClr val="4D4D4D"/>
                </a:solidFill>
                <a:effectLst/>
              </a:rPr>
              <a:t>Giga Floating-point Operations Per Second)</a:t>
            </a:r>
            <a:endParaRPr lang="zh-CN" altLang="en-US" b="1" dirty="0"/>
          </a:p>
        </p:txBody>
      </p:sp>
      <p:sp>
        <p:nvSpPr>
          <p:cNvPr id="21" name="文本框 20">
            <a:extLst>
              <a:ext uri="{FF2B5EF4-FFF2-40B4-BE49-F238E27FC236}">
                <a16:creationId xmlns:a16="http://schemas.microsoft.com/office/drawing/2014/main" id="{79932F49-6309-7EFA-43A2-3B1F31D430BD}"/>
              </a:ext>
            </a:extLst>
          </p:cNvPr>
          <p:cNvSpPr txBox="1"/>
          <p:nvPr/>
        </p:nvSpPr>
        <p:spPr>
          <a:xfrm>
            <a:off x="1869781" y="1142333"/>
            <a:ext cx="3365607" cy="461665"/>
          </a:xfrm>
          <a:prstGeom prst="rect">
            <a:avLst/>
          </a:prstGeom>
          <a:noFill/>
        </p:spPr>
        <p:txBody>
          <a:bodyPr wrap="square">
            <a:spAutoFit/>
          </a:bodyPr>
          <a:lstStyle/>
          <a:p>
            <a:r>
              <a:rPr lang="en-US" altLang="zh-CN" sz="2400" b="1" dirty="0"/>
              <a:t>Compare to one-for-all</a:t>
            </a:r>
          </a:p>
        </p:txBody>
      </p:sp>
      <p:cxnSp>
        <p:nvCxnSpPr>
          <p:cNvPr id="24" name="直接连接符 23">
            <a:extLst>
              <a:ext uri="{FF2B5EF4-FFF2-40B4-BE49-F238E27FC236}">
                <a16:creationId xmlns:a16="http://schemas.microsoft.com/office/drawing/2014/main" id="{45F62BFF-4983-0FEC-37F9-99EC0409FF2C}"/>
              </a:ext>
            </a:extLst>
          </p:cNvPr>
          <p:cNvCxnSpPr/>
          <p:nvPr/>
        </p:nvCxnSpPr>
        <p:spPr>
          <a:xfrm>
            <a:off x="2382051" y="1936377"/>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A4200A3-36D0-7205-9C3B-05F3F252DC0B}"/>
              </a:ext>
            </a:extLst>
          </p:cNvPr>
          <p:cNvCxnSpPr/>
          <p:nvPr/>
        </p:nvCxnSpPr>
        <p:spPr>
          <a:xfrm>
            <a:off x="4332515" y="191332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C16E993-EEB0-D21F-52FE-EF5BE66988F3}"/>
              </a:ext>
            </a:extLst>
          </p:cNvPr>
          <p:cNvCxnSpPr/>
          <p:nvPr/>
        </p:nvCxnSpPr>
        <p:spPr>
          <a:xfrm>
            <a:off x="1933816" y="349495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70E636C-B16A-D6F1-A8BA-3FEC2247280D}"/>
              </a:ext>
            </a:extLst>
          </p:cNvPr>
          <p:cNvCxnSpPr/>
          <p:nvPr/>
        </p:nvCxnSpPr>
        <p:spPr>
          <a:xfrm>
            <a:off x="4422162" y="3429000"/>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747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41</a:t>
            </a:fld>
            <a:endParaRPr kumimoji="1" lang="zh-CN" altLang="en-US" dirty="0"/>
          </a:p>
        </p:txBody>
      </p:sp>
      <p:sp>
        <p:nvSpPr>
          <p:cNvPr id="4" name="标题 3"/>
          <p:cNvSpPr>
            <a:spLocks noGrp="1"/>
          </p:cNvSpPr>
          <p:nvPr>
            <p:ph type="title"/>
          </p:nvPr>
        </p:nvSpPr>
        <p:spPr/>
        <p:txBody>
          <a:bodyPr/>
          <a:lstStyle/>
          <a:p>
            <a:r>
              <a:rPr kumimoji="1" lang="en-US" altLang="zh-CN" b="1" dirty="0">
                <a:latin typeface="+mn-lt"/>
              </a:rPr>
              <a:t>Evaluation – Kernel performance</a:t>
            </a:r>
            <a:endParaRPr kumimoji="1" lang="zh-CN" altLang="en-US" b="1" dirty="0">
              <a:latin typeface="+mn-lt"/>
            </a:endParaRPr>
          </a:p>
        </p:txBody>
      </p:sp>
      <p:pic>
        <p:nvPicPr>
          <p:cNvPr id="13" name="图片 12">
            <a:extLst>
              <a:ext uri="{FF2B5EF4-FFF2-40B4-BE49-F238E27FC236}">
                <a16:creationId xmlns:a16="http://schemas.microsoft.com/office/drawing/2014/main" id="{A88556FC-ADAD-9A6B-7D18-9CBD0D743105}"/>
              </a:ext>
            </a:extLst>
          </p:cNvPr>
          <p:cNvPicPr>
            <a:picLocks noChangeAspect="1"/>
          </p:cNvPicPr>
          <p:nvPr/>
        </p:nvPicPr>
        <p:blipFill>
          <a:blip r:embed="rId3"/>
          <a:stretch>
            <a:fillRect/>
          </a:stretch>
        </p:blipFill>
        <p:spPr>
          <a:xfrm>
            <a:off x="1247823" y="1714791"/>
            <a:ext cx="4609524" cy="3990476"/>
          </a:xfrm>
          <a:prstGeom prst="rect">
            <a:avLst/>
          </a:prstGeom>
        </p:spPr>
      </p:pic>
      <p:pic>
        <p:nvPicPr>
          <p:cNvPr id="15" name="图片 14">
            <a:extLst>
              <a:ext uri="{FF2B5EF4-FFF2-40B4-BE49-F238E27FC236}">
                <a16:creationId xmlns:a16="http://schemas.microsoft.com/office/drawing/2014/main" id="{0AFF43B2-AF2C-1671-B9DE-FD58B6E1B54A}"/>
              </a:ext>
            </a:extLst>
          </p:cNvPr>
          <p:cNvPicPr>
            <a:picLocks noChangeAspect="1"/>
          </p:cNvPicPr>
          <p:nvPr/>
        </p:nvPicPr>
        <p:blipFill>
          <a:blip r:embed="rId4"/>
          <a:stretch>
            <a:fillRect/>
          </a:stretch>
        </p:blipFill>
        <p:spPr>
          <a:xfrm>
            <a:off x="6436495" y="2930735"/>
            <a:ext cx="5066667" cy="2923809"/>
          </a:xfrm>
          <a:prstGeom prst="rect">
            <a:avLst/>
          </a:prstGeom>
        </p:spPr>
      </p:pic>
      <p:sp>
        <p:nvSpPr>
          <p:cNvPr id="17" name="文本框 16">
            <a:extLst>
              <a:ext uri="{FF2B5EF4-FFF2-40B4-BE49-F238E27FC236}">
                <a16:creationId xmlns:a16="http://schemas.microsoft.com/office/drawing/2014/main" id="{71940618-C46F-C65C-B753-10935078AB8D}"/>
              </a:ext>
            </a:extLst>
          </p:cNvPr>
          <p:cNvSpPr txBox="1"/>
          <p:nvPr/>
        </p:nvSpPr>
        <p:spPr>
          <a:xfrm>
            <a:off x="7345936" y="2300940"/>
            <a:ext cx="3744686" cy="461665"/>
          </a:xfrm>
          <a:prstGeom prst="rect">
            <a:avLst/>
          </a:prstGeom>
          <a:noFill/>
        </p:spPr>
        <p:txBody>
          <a:bodyPr wrap="square">
            <a:spAutoFit/>
          </a:bodyPr>
          <a:lstStyle/>
          <a:p>
            <a:r>
              <a:rPr lang="en-US" altLang="zh-CN" sz="2400" b="1" dirty="0"/>
              <a:t>Compare to </a:t>
            </a:r>
            <a:r>
              <a:rPr lang="zh-CN" altLang="en-US" sz="2400" b="1" dirty="0"/>
              <a:t>one-for-each</a:t>
            </a:r>
          </a:p>
        </p:txBody>
      </p:sp>
      <p:sp>
        <p:nvSpPr>
          <p:cNvPr id="19" name="文本框 18">
            <a:extLst>
              <a:ext uri="{FF2B5EF4-FFF2-40B4-BE49-F238E27FC236}">
                <a16:creationId xmlns:a16="http://schemas.microsoft.com/office/drawing/2014/main" id="{5A51FE3B-7D85-236E-25C1-A9D7E3408822}"/>
              </a:ext>
            </a:extLst>
          </p:cNvPr>
          <p:cNvSpPr txBox="1"/>
          <p:nvPr/>
        </p:nvSpPr>
        <p:spPr>
          <a:xfrm>
            <a:off x="1137237" y="5976328"/>
            <a:ext cx="6116490" cy="369332"/>
          </a:xfrm>
          <a:prstGeom prst="rect">
            <a:avLst/>
          </a:prstGeom>
          <a:noFill/>
        </p:spPr>
        <p:txBody>
          <a:bodyPr wrap="square">
            <a:spAutoFit/>
          </a:bodyPr>
          <a:lstStyle/>
          <a:p>
            <a:r>
              <a:rPr lang="en-US" altLang="zh-CN" b="1" i="0" dirty="0">
                <a:solidFill>
                  <a:srgbClr val="4D4D4D"/>
                </a:solidFill>
                <a:effectLst/>
              </a:rPr>
              <a:t>(GFLOPS:</a:t>
            </a:r>
            <a:r>
              <a:rPr lang="en-US" altLang="zh-CN" b="0" i="0" dirty="0">
                <a:solidFill>
                  <a:srgbClr val="4D4D4D"/>
                </a:solidFill>
                <a:effectLst/>
              </a:rPr>
              <a:t> </a:t>
            </a:r>
            <a:r>
              <a:rPr lang="en-US" altLang="zh-CN" b="1" i="0" dirty="0">
                <a:solidFill>
                  <a:srgbClr val="4D4D4D"/>
                </a:solidFill>
                <a:effectLst/>
              </a:rPr>
              <a:t>Giga Floating-point Operations Per Second)</a:t>
            </a:r>
            <a:endParaRPr lang="zh-CN" altLang="en-US" b="1" dirty="0"/>
          </a:p>
        </p:txBody>
      </p:sp>
      <p:sp>
        <p:nvSpPr>
          <p:cNvPr id="21" name="文本框 20">
            <a:extLst>
              <a:ext uri="{FF2B5EF4-FFF2-40B4-BE49-F238E27FC236}">
                <a16:creationId xmlns:a16="http://schemas.microsoft.com/office/drawing/2014/main" id="{79932F49-6309-7EFA-43A2-3B1F31D430BD}"/>
              </a:ext>
            </a:extLst>
          </p:cNvPr>
          <p:cNvSpPr txBox="1"/>
          <p:nvPr/>
        </p:nvSpPr>
        <p:spPr>
          <a:xfrm>
            <a:off x="1869781" y="1142333"/>
            <a:ext cx="3365607" cy="461665"/>
          </a:xfrm>
          <a:prstGeom prst="rect">
            <a:avLst/>
          </a:prstGeom>
          <a:noFill/>
        </p:spPr>
        <p:txBody>
          <a:bodyPr wrap="square">
            <a:spAutoFit/>
          </a:bodyPr>
          <a:lstStyle/>
          <a:p>
            <a:r>
              <a:rPr lang="en-US" altLang="zh-CN" sz="2400" b="1" dirty="0"/>
              <a:t>Compare to one-for-all</a:t>
            </a:r>
          </a:p>
        </p:txBody>
      </p:sp>
      <p:cxnSp>
        <p:nvCxnSpPr>
          <p:cNvPr id="24" name="直接连接符 23">
            <a:extLst>
              <a:ext uri="{FF2B5EF4-FFF2-40B4-BE49-F238E27FC236}">
                <a16:creationId xmlns:a16="http://schemas.microsoft.com/office/drawing/2014/main" id="{45F62BFF-4983-0FEC-37F9-99EC0409FF2C}"/>
              </a:ext>
            </a:extLst>
          </p:cNvPr>
          <p:cNvCxnSpPr/>
          <p:nvPr/>
        </p:nvCxnSpPr>
        <p:spPr>
          <a:xfrm>
            <a:off x="2382051" y="1936377"/>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A4200A3-36D0-7205-9C3B-05F3F252DC0B}"/>
              </a:ext>
            </a:extLst>
          </p:cNvPr>
          <p:cNvCxnSpPr/>
          <p:nvPr/>
        </p:nvCxnSpPr>
        <p:spPr>
          <a:xfrm>
            <a:off x="4332515" y="191332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C16E993-EEB0-D21F-52FE-EF5BE66988F3}"/>
              </a:ext>
            </a:extLst>
          </p:cNvPr>
          <p:cNvCxnSpPr/>
          <p:nvPr/>
        </p:nvCxnSpPr>
        <p:spPr>
          <a:xfrm>
            <a:off x="1933816" y="349495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70E636C-B16A-D6F1-A8BA-3FEC2247280D}"/>
              </a:ext>
            </a:extLst>
          </p:cNvPr>
          <p:cNvCxnSpPr/>
          <p:nvPr/>
        </p:nvCxnSpPr>
        <p:spPr>
          <a:xfrm>
            <a:off x="4422162" y="3429000"/>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FDF1705-1CDF-70C7-8D65-38CE38678D73}"/>
              </a:ext>
            </a:extLst>
          </p:cNvPr>
          <p:cNvCxnSpPr/>
          <p:nvPr/>
        </p:nvCxnSpPr>
        <p:spPr>
          <a:xfrm>
            <a:off x="7965783" y="326699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54B20405-5892-F2FE-32BA-0D69493CE244}"/>
              </a:ext>
            </a:extLst>
          </p:cNvPr>
          <p:cNvCxnSpPr/>
          <p:nvPr/>
        </p:nvCxnSpPr>
        <p:spPr>
          <a:xfrm>
            <a:off x="9876545" y="3266995"/>
            <a:ext cx="0" cy="11218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102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42</a:t>
            </a:fld>
            <a:endParaRPr kumimoji="1" lang="zh-CN" altLang="en-US" dirty="0"/>
          </a:p>
        </p:txBody>
      </p:sp>
      <p:sp>
        <p:nvSpPr>
          <p:cNvPr id="4" name="标题 3"/>
          <p:cNvSpPr>
            <a:spLocks noGrp="1"/>
          </p:cNvSpPr>
          <p:nvPr>
            <p:ph type="title"/>
          </p:nvPr>
        </p:nvSpPr>
        <p:spPr/>
        <p:txBody>
          <a:bodyPr/>
          <a:lstStyle/>
          <a:p>
            <a:r>
              <a:rPr kumimoji="1" lang="en-US" altLang="zh-CN" b="1" dirty="0">
                <a:latin typeface="+mn-lt"/>
              </a:rPr>
              <a:t>Evaluation – Model performance</a:t>
            </a:r>
            <a:endParaRPr kumimoji="1" lang="zh-CN" altLang="en-US" b="1" dirty="0">
              <a:latin typeface="+mn-lt"/>
            </a:endParaRPr>
          </a:p>
        </p:txBody>
      </p:sp>
      <p:pic>
        <p:nvPicPr>
          <p:cNvPr id="8" name="图片 7">
            <a:extLst>
              <a:ext uri="{FF2B5EF4-FFF2-40B4-BE49-F238E27FC236}">
                <a16:creationId xmlns:a16="http://schemas.microsoft.com/office/drawing/2014/main" id="{10FEE6F6-0903-17BE-71A5-D161357A6DE7}"/>
              </a:ext>
            </a:extLst>
          </p:cNvPr>
          <p:cNvPicPr>
            <a:picLocks noChangeAspect="1"/>
          </p:cNvPicPr>
          <p:nvPr/>
        </p:nvPicPr>
        <p:blipFill>
          <a:blip r:embed="rId3"/>
          <a:stretch>
            <a:fillRect/>
          </a:stretch>
        </p:blipFill>
        <p:spPr>
          <a:xfrm>
            <a:off x="6892768" y="1329762"/>
            <a:ext cx="5112063" cy="4616832"/>
          </a:xfrm>
          <a:prstGeom prst="rect">
            <a:avLst/>
          </a:prstGeom>
        </p:spPr>
      </p:pic>
      <p:pic>
        <p:nvPicPr>
          <p:cNvPr id="16" name="图片 15">
            <a:extLst>
              <a:ext uri="{FF2B5EF4-FFF2-40B4-BE49-F238E27FC236}">
                <a16:creationId xmlns:a16="http://schemas.microsoft.com/office/drawing/2014/main" id="{60F7EC6E-A994-9442-E7AC-2F93AD5ECE77}"/>
              </a:ext>
            </a:extLst>
          </p:cNvPr>
          <p:cNvPicPr>
            <a:picLocks noChangeAspect="1"/>
          </p:cNvPicPr>
          <p:nvPr/>
        </p:nvPicPr>
        <p:blipFill>
          <a:blip r:embed="rId4"/>
          <a:stretch>
            <a:fillRect/>
          </a:stretch>
        </p:blipFill>
        <p:spPr>
          <a:xfrm>
            <a:off x="145620" y="1419130"/>
            <a:ext cx="6142857" cy="2219048"/>
          </a:xfrm>
          <a:prstGeom prst="rect">
            <a:avLst/>
          </a:prstGeom>
        </p:spPr>
      </p:pic>
      <p:pic>
        <p:nvPicPr>
          <p:cNvPr id="18" name="图片 17">
            <a:extLst>
              <a:ext uri="{FF2B5EF4-FFF2-40B4-BE49-F238E27FC236}">
                <a16:creationId xmlns:a16="http://schemas.microsoft.com/office/drawing/2014/main" id="{8FBB19E0-8A09-FA29-FB4D-8AA71B167CFC}"/>
              </a:ext>
            </a:extLst>
          </p:cNvPr>
          <p:cNvPicPr>
            <a:picLocks noChangeAspect="1"/>
          </p:cNvPicPr>
          <p:nvPr/>
        </p:nvPicPr>
        <p:blipFill>
          <a:blip r:embed="rId5"/>
          <a:stretch>
            <a:fillRect/>
          </a:stretch>
        </p:blipFill>
        <p:spPr>
          <a:xfrm>
            <a:off x="543059" y="3910503"/>
            <a:ext cx="5742857" cy="2095238"/>
          </a:xfrm>
          <a:prstGeom prst="rect">
            <a:avLst/>
          </a:prstGeom>
        </p:spPr>
      </p:pic>
      <p:cxnSp>
        <p:nvCxnSpPr>
          <p:cNvPr id="19" name="直接连接符 18">
            <a:extLst>
              <a:ext uri="{FF2B5EF4-FFF2-40B4-BE49-F238E27FC236}">
                <a16:creationId xmlns:a16="http://schemas.microsoft.com/office/drawing/2014/main" id="{43AB42E4-C759-78B0-1749-6871EFFB37A5}"/>
              </a:ext>
            </a:extLst>
          </p:cNvPr>
          <p:cNvCxnSpPr>
            <a:cxnSpLocks/>
          </p:cNvCxnSpPr>
          <p:nvPr/>
        </p:nvCxnSpPr>
        <p:spPr>
          <a:xfrm>
            <a:off x="630467" y="2545336"/>
            <a:ext cx="5655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79390CFC-9B05-E5F3-7B43-5AD568AA65C1}"/>
              </a:ext>
            </a:extLst>
          </p:cNvPr>
          <p:cNvSpPr/>
          <p:nvPr/>
        </p:nvSpPr>
        <p:spPr>
          <a:xfrm>
            <a:off x="1436913" y="1675119"/>
            <a:ext cx="2028585" cy="1701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41B606F9-ADFB-D521-975E-44EDD7E2A037}"/>
              </a:ext>
            </a:extLst>
          </p:cNvPr>
          <p:cNvCxnSpPr>
            <a:cxnSpLocks/>
          </p:cNvCxnSpPr>
          <p:nvPr/>
        </p:nvCxnSpPr>
        <p:spPr>
          <a:xfrm>
            <a:off x="782867" y="4887685"/>
            <a:ext cx="5655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295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56CA-B6FB-6DC0-A0A7-339B8857906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ABB033F-D2B5-F3FE-4BF5-552D1B4A5D39}"/>
              </a:ext>
            </a:extLst>
          </p:cNvPr>
          <p:cNvSpPr>
            <a:spLocks noGrp="1"/>
          </p:cNvSpPr>
          <p:nvPr>
            <p:ph type="sldNum" sz="quarter" idx="4"/>
          </p:nvPr>
        </p:nvSpPr>
        <p:spPr/>
        <p:txBody>
          <a:bodyPr/>
          <a:lstStyle/>
          <a:p>
            <a:fld id="{32CC1993-4A58-5441-BC2A-C02768F05C35}" type="slidenum">
              <a:rPr kumimoji="1" lang="zh-CN" altLang="en-US" smtClean="0"/>
              <a:t>43</a:t>
            </a:fld>
            <a:endParaRPr kumimoji="1" lang="zh-CN" altLang="en-US" dirty="0"/>
          </a:p>
        </p:txBody>
      </p:sp>
      <p:sp>
        <p:nvSpPr>
          <p:cNvPr id="4" name="标题 3">
            <a:extLst>
              <a:ext uri="{FF2B5EF4-FFF2-40B4-BE49-F238E27FC236}">
                <a16:creationId xmlns:a16="http://schemas.microsoft.com/office/drawing/2014/main" id="{71465F78-D6A7-4DDB-EFCE-07F56EE45E80}"/>
              </a:ext>
            </a:extLst>
          </p:cNvPr>
          <p:cNvSpPr>
            <a:spLocks noGrp="1"/>
          </p:cNvSpPr>
          <p:nvPr>
            <p:ph type="title"/>
          </p:nvPr>
        </p:nvSpPr>
        <p:spPr/>
        <p:txBody>
          <a:bodyPr>
            <a:normAutofit fontScale="90000"/>
          </a:bodyPr>
          <a:lstStyle/>
          <a:p>
            <a:r>
              <a:rPr kumimoji="1" lang="en-US" altLang="zh-CN" b="1" dirty="0">
                <a:latin typeface="+mn-lt"/>
              </a:rPr>
              <a:t>Evaluation – Tensor-Web Co-Designed Compilation Pipeline</a:t>
            </a:r>
            <a:endParaRPr kumimoji="1" lang="zh-CN" altLang="en-US" b="1" dirty="0">
              <a:latin typeface="+mn-lt"/>
            </a:endParaRPr>
          </a:p>
        </p:txBody>
      </p:sp>
      <p:pic>
        <p:nvPicPr>
          <p:cNvPr id="5" name="图片 4">
            <a:extLst>
              <a:ext uri="{FF2B5EF4-FFF2-40B4-BE49-F238E27FC236}">
                <a16:creationId xmlns:a16="http://schemas.microsoft.com/office/drawing/2014/main" id="{97114196-C8ED-996B-245A-34145EEEE6B7}"/>
              </a:ext>
            </a:extLst>
          </p:cNvPr>
          <p:cNvPicPr>
            <a:picLocks noChangeAspect="1"/>
          </p:cNvPicPr>
          <p:nvPr/>
        </p:nvPicPr>
        <p:blipFill>
          <a:blip r:embed="rId3"/>
          <a:stretch>
            <a:fillRect/>
          </a:stretch>
        </p:blipFill>
        <p:spPr>
          <a:xfrm>
            <a:off x="4454990" y="2704445"/>
            <a:ext cx="5849299" cy="2836023"/>
          </a:xfrm>
          <a:prstGeom prst="rect">
            <a:avLst/>
          </a:prstGeom>
        </p:spPr>
      </p:pic>
      <p:sp>
        <p:nvSpPr>
          <p:cNvPr id="9" name="文本框 8">
            <a:extLst>
              <a:ext uri="{FF2B5EF4-FFF2-40B4-BE49-F238E27FC236}">
                <a16:creationId xmlns:a16="http://schemas.microsoft.com/office/drawing/2014/main" id="{F1EB894E-5149-5F58-44A7-EF89C85D87FD}"/>
              </a:ext>
            </a:extLst>
          </p:cNvPr>
          <p:cNvSpPr txBox="1"/>
          <p:nvPr/>
        </p:nvSpPr>
        <p:spPr>
          <a:xfrm>
            <a:off x="355600" y="1194275"/>
            <a:ext cx="6116490" cy="461665"/>
          </a:xfrm>
          <a:prstGeom prst="rect">
            <a:avLst/>
          </a:prstGeom>
          <a:noFill/>
        </p:spPr>
        <p:txBody>
          <a:bodyPr wrap="square">
            <a:spAutoFit/>
          </a:bodyPr>
          <a:lstStyle/>
          <a:p>
            <a:r>
              <a:rPr lang="en-US" altLang="zh-CN" sz="2400" b="1" dirty="0"/>
              <a:t>Hardware:</a:t>
            </a:r>
            <a:r>
              <a:rPr lang="zh-CN" altLang="en-US" sz="2400" b="1" dirty="0"/>
              <a:t> AMD 5800H CPU</a:t>
            </a:r>
            <a:endParaRPr lang="en-US" altLang="zh-CN" sz="2400" b="1" dirty="0"/>
          </a:p>
        </p:txBody>
      </p:sp>
      <p:sp>
        <p:nvSpPr>
          <p:cNvPr id="11" name="文本框 10">
            <a:extLst>
              <a:ext uri="{FF2B5EF4-FFF2-40B4-BE49-F238E27FC236}">
                <a16:creationId xmlns:a16="http://schemas.microsoft.com/office/drawing/2014/main" id="{5C118A3A-4312-31CC-7225-5F75D15DD70C}"/>
              </a:ext>
            </a:extLst>
          </p:cNvPr>
          <p:cNvSpPr txBox="1"/>
          <p:nvPr/>
        </p:nvSpPr>
        <p:spPr>
          <a:xfrm>
            <a:off x="2944804" y="3392305"/>
            <a:ext cx="1304152" cy="369332"/>
          </a:xfrm>
          <a:prstGeom prst="rect">
            <a:avLst/>
          </a:prstGeom>
          <a:noFill/>
        </p:spPr>
        <p:txBody>
          <a:bodyPr wrap="square">
            <a:spAutoFit/>
          </a:bodyPr>
          <a:lstStyle/>
          <a:p>
            <a:r>
              <a:rPr lang="en-US" altLang="zh-CN" b="1" dirty="0" err="1"/>
              <a:t>AutoTVM</a:t>
            </a:r>
            <a:endParaRPr lang="en-US" altLang="zh-CN" b="1" dirty="0"/>
          </a:p>
        </p:txBody>
      </p:sp>
      <p:sp>
        <p:nvSpPr>
          <p:cNvPr id="12" name="箭头: 上 11">
            <a:extLst>
              <a:ext uri="{FF2B5EF4-FFF2-40B4-BE49-F238E27FC236}">
                <a16:creationId xmlns:a16="http://schemas.microsoft.com/office/drawing/2014/main" id="{4D9728E3-B192-0EAF-317E-CAEC5FE53168}"/>
              </a:ext>
            </a:extLst>
          </p:cNvPr>
          <p:cNvSpPr/>
          <p:nvPr/>
        </p:nvSpPr>
        <p:spPr>
          <a:xfrm rot="7433675">
            <a:off x="4307873" y="3465468"/>
            <a:ext cx="99892" cy="69161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FAEE9B4C-F90A-256A-D03C-C785FEE67D61}"/>
              </a:ext>
            </a:extLst>
          </p:cNvPr>
          <p:cNvSpPr txBox="1"/>
          <p:nvPr/>
        </p:nvSpPr>
        <p:spPr>
          <a:xfrm>
            <a:off x="1887711" y="4340939"/>
            <a:ext cx="2264657" cy="369332"/>
          </a:xfrm>
          <a:prstGeom prst="rect">
            <a:avLst/>
          </a:prstGeom>
          <a:noFill/>
        </p:spPr>
        <p:txBody>
          <a:bodyPr wrap="square">
            <a:spAutoFit/>
          </a:bodyPr>
          <a:lstStyle/>
          <a:p>
            <a:r>
              <a:rPr lang="en-US" altLang="zh-CN" b="1" dirty="0">
                <a:solidFill>
                  <a:srgbClr val="0D0D0D"/>
                </a:solidFill>
                <a:latin typeface="Söhne"/>
              </a:rPr>
              <a:t>W</a:t>
            </a:r>
            <a:r>
              <a:rPr lang="en-US" altLang="zh-CN" b="1" i="0" dirty="0">
                <a:solidFill>
                  <a:srgbClr val="0D0D0D"/>
                </a:solidFill>
                <a:effectLst/>
                <a:latin typeface="Söhne"/>
              </a:rPr>
              <a:t>ithout optimization</a:t>
            </a:r>
            <a:endParaRPr lang="en-US" altLang="zh-CN" b="1" dirty="0"/>
          </a:p>
        </p:txBody>
      </p:sp>
      <p:sp>
        <p:nvSpPr>
          <p:cNvPr id="14" name="箭头: 上 13">
            <a:extLst>
              <a:ext uri="{FF2B5EF4-FFF2-40B4-BE49-F238E27FC236}">
                <a16:creationId xmlns:a16="http://schemas.microsoft.com/office/drawing/2014/main" id="{0FA47C66-3A2B-6E8D-7E3D-FDA9FA4CE658}"/>
              </a:ext>
            </a:extLst>
          </p:cNvPr>
          <p:cNvSpPr/>
          <p:nvPr/>
        </p:nvSpPr>
        <p:spPr>
          <a:xfrm rot="3417341">
            <a:off x="4310084" y="4032118"/>
            <a:ext cx="99892" cy="69161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4B0E452-F88E-9DB6-5ECB-941AAC49873E}"/>
              </a:ext>
            </a:extLst>
          </p:cNvPr>
          <p:cNvSpPr/>
          <p:nvPr/>
        </p:nvSpPr>
        <p:spPr>
          <a:xfrm>
            <a:off x="8452437" y="3880437"/>
            <a:ext cx="1767328" cy="3918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184FBBA2-F9E1-B629-8A0A-F18A3AAD4EB9}"/>
              </a:ext>
            </a:extLst>
          </p:cNvPr>
          <p:cNvSpPr/>
          <p:nvPr/>
        </p:nvSpPr>
        <p:spPr>
          <a:xfrm>
            <a:off x="8452437" y="4928942"/>
            <a:ext cx="1767328" cy="3918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EDC3469-D7D0-C29A-6859-4490C43B9AFC}"/>
              </a:ext>
            </a:extLst>
          </p:cNvPr>
          <p:cNvSpPr/>
          <p:nvPr/>
        </p:nvSpPr>
        <p:spPr>
          <a:xfrm>
            <a:off x="7087005" y="3856099"/>
            <a:ext cx="758393" cy="2355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10EA932-CA00-3A29-7721-6B004419C798}"/>
              </a:ext>
            </a:extLst>
          </p:cNvPr>
          <p:cNvSpPr/>
          <p:nvPr/>
        </p:nvSpPr>
        <p:spPr>
          <a:xfrm>
            <a:off x="7087004" y="5007092"/>
            <a:ext cx="758393" cy="2355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1844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0AEB-DD02-86E6-969F-9615B2AA3DB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ECF8CFC-EBD1-697F-5218-46FB9FA43D22}"/>
              </a:ext>
            </a:extLst>
          </p:cNvPr>
          <p:cNvSpPr>
            <a:spLocks noGrp="1"/>
          </p:cNvSpPr>
          <p:nvPr>
            <p:ph type="sldNum" sz="quarter" idx="4"/>
          </p:nvPr>
        </p:nvSpPr>
        <p:spPr/>
        <p:txBody>
          <a:bodyPr/>
          <a:lstStyle/>
          <a:p>
            <a:fld id="{32CC1993-4A58-5441-BC2A-C02768F05C35}" type="slidenum">
              <a:rPr kumimoji="1" lang="zh-CN" altLang="en-US" smtClean="0"/>
              <a:t>44</a:t>
            </a:fld>
            <a:endParaRPr kumimoji="1" lang="zh-CN" altLang="en-US" dirty="0"/>
          </a:p>
        </p:txBody>
      </p:sp>
      <p:sp>
        <p:nvSpPr>
          <p:cNvPr id="4" name="标题 3">
            <a:extLst>
              <a:ext uri="{FF2B5EF4-FFF2-40B4-BE49-F238E27FC236}">
                <a16:creationId xmlns:a16="http://schemas.microsoft.com/office/drawing/2014/main" id="{3C9BAA4B-F293-149A-BFD2-1B5C081C2F10}"/>
              </a:ext>
            </a:extLst>
          </p:cNvPr>
          <p:cNvSpPr>
            <a:spLocks noGrp="1"/>
          </p:cNvSpPr>
          <p:nvPr>
            <p:ph type="title"/>
          </p:nvPr>
        </p:nvSpPr>
        <p:spPr/>
        <p:txBody>
          <a:bodyPr/>
          <a:lstStyle/>
          <a:p>
            <a:r>
              <a:rPr kumimoji="1" lang="en-US" altLang="zh-CN" b="1" dirty="0">
                <a:latin typeface="+mn-lt"/>
              </a:rPr>
              <a:t>Evaluation – Web-Specific Lite Space</a:t>
            </a:r>
            <a:endParaRPr kumimoji="1" lang="zh-CN" altLang="en-US" b="1" dirty="0">
              <a:latin typeface="+mn-lt"/>
            </a:endParaRPr>
          </a:p>
        </p:txBody>
      </p:sp>
      <p:pic>
        <p:nvPicPr>
          <p:cNvPr id="5" name="图片 4">
            <a:extLst>
              <a:ext uri="{FF2B5EF4-FFF2-40B4-BE49-F238E27FC236}">
                <a16:creationId xmlns:a16="http://schemas.microsoft.com/office/drawing/2014/main" id="{0EE5411D-AB5B-85E5-1E9A-45FE636D2106}"/>
              </a:ext>
            </a:extLst>
          </p:cNvPr>
          <p:cNvPicPr>
            <a:picLocks noChangeAspect="1"/>
          </p:cNvPicPr>
          <p:nvPr/>
        </p:nvPicPr>
        <p:blipFill>
          <a:blip r:embed="rId3"/>
          <a:stretch>
            <a:fillRect/>
          </a:stretch>
        </p:blipFill>
        <p:spPr>
          <a:xfrm>
            <a:off x="2174266" y="2165865"/>
            <a:ext cx="7028960" cy="2696503"/>
          </a:xfrm>
          <a:prstGeom prst="rect">
            <a:avLst/>
          </a:prstGeom>
        </p:spPr>
      </p:pic>
      <p:sp>
        <p:nvSpPr>
          <p:cNvPr id="12" name="文本框 11">
            <a:extLst>
              <a:ext uri="{FF2B5EF4-FFF2-40B4-BE49-F238E27FC236}">
                <a16:creationId xmlns:a16="http://schemas.microsoft.com/office/drawing/2014/main" id="{8B23113E-86B5-D54F-92E2-AB8EAF44E22E}"/>
              </a:ext>
            </a:extLst>
          </p:cNvPr>
          <p:cNvSpPr txBox="1"/>
          <p:nvPr/>
        </p:nvSpPr>
        <p:spPr>
          <a:xfrm>
            <a:off x="5843408" y="5418372"/>
            <a:ext cx="1021976" cy="369332"/>
          </a:xfrm>
          <a:prstGeom prst="rect">
            <a:avLst/>
          </a:prstGeom>
          <a:noFill/>
        </p:spPr>
        <p:txBody>
          <a:bodyPr wrap="square">
            <a:spAutoFit/>
          </a:bodyPr>
          <a:lstStyle/>
          <a:p>
            <a:r>
              <a:rPr lang="en-US" altLang="zh-CN" b="1" dirty="0">
                <a:solidFill>
                  <a:srgbClr val="FF0000"/>
                </a:solidFill>
              </a:rPr>
              <a:t>0.0013% </a:t>
            </a:r>
          </a:p>
        </p:txBody>
      </p:sp>
      <p:sp>
        <p:nvSpPr>
          <p:cNvPr id="14" name="文本框 13">
            <a:extLst>
              <a:ext uri="{FF2B5EF4-FFF2-40B4-BE49-F238E27FC236}">
                <a16:creationId xmlns:a16="http://schemas.microsoft.com/office/drawing/2014/main" id="{3EC46B6F-1930-6F93-796C-70AAE324A5C2}"/>
              </a:ext>
            </a:extLst>
          </p:cNvPr>
          <p:cNvSpPr txBox="1"/>
          <p:nvPr/>
        </p:nvSpPr>
        <p:spPr>
          <a:xfrm>
            <a:off x="7178301" y="5410585"/>
            <a:ext cx="1367758" cy="369332"/>
          </a:xfrm>
          <a:prstGeom prst="rect">
            <a:avLst/>
          </a:prstGeom>
          <a:noFill/>
        </p:spPr>
        <p:txBody>
          <a:bodyPr wrap="square">
            <a:spAutoFit/>
          </a:bodyPr>
          <a:lstStyle/>
          <a:p>
            <a:r>
              <a:rPr lang="en-US" altLang="zh-CN" b="1" dirty="0">
                <a:solidFill>
                  <a:srgbClr val="00B050"/>
                </a:solidFill>
              </a:rPr>
              <a:t>0.000068% </a:t>
            </a:r>
            <a:endParaRPr lang="zh-CN" altLang="en-US" b="1" dirty="0">
              <a:solidFill>
                <a:srgbClr val="00B050"/>
              </a:solidFill>
            </a:endParaRPr>
          </a:p>
        </p:txBody>
      </p:sp>
      <p:sp>
        <p:nvSpPr>
          <p:cNvPr id="26" name="箭头: 上弧形 25">
            <a:extLst>
              <a:ext uri="{FF2B5EF4-FFF2-40B4-BE49-F238E27FC236}">
                <a16:creationId xmlns:a16="http://schemas.microsoft.com/office/drawing/2014/main" id="{91C50FB6-9674-CD60-7A6A-8C3BAB412A8D}"/>
              </a:ext>
            </a:extLst>
          </p:cNvPr>
          <p:cNvSpPr/>
          <p:nvPr/>
        </p:nvSpPr>
        <p:spPr>
          <a:xfrm rot="10800000">
            <a:off x="5053019" y="4558632"/>
            <a:ext cx="2602753" cy="909224"/>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上弧形 26">
            <a:extLst>
              <a:ext uri="{FF2B5EF4-FFF2-40B4-BE49-F238E27FC236}">
                <a16:creationId xmlns:a16="http://schemas.microsoft.com/office/drawing/2014/main" id="{25DEF859-81EC-A738-22D2-502A1D24B527}"/>
              </a:ext>
            </a:extLst>
          </p:cNvPr>
          <p:cNvSpPr/>
          <p:nvPr/>
        </p:nvSpPr>
        <p:spPr>
          <a:xfrm rot="10800000">
            <a:off x="6264230" y="4573284"/>
            <a:ext cx="2602753" cy="909224"/>
          </a:xfrm>
          <a:prstGeom prst="curved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8844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45</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提纲</a:t>
            </a:r>
          </a:p>
        </p:txBody>
      </p:sp>
      <p:sp>
        <p:nvSpPr>
          <p:cNvPr id="5" name="矩形 4"/>
          <p:cNvSpPr/>
          <p:nvPr/>
        </p:nvSpPr>
        <p:spPr>
          <a:xfrm>
            <a:off x="3953229" y="1276006"/>
            <a:ext cx="6630089" cy="4305987"/>
          </a:xfrm>
          <a:prstGeom prst="rect">
            <a:avLst/>
          </a:prstGeom>
        </p:spPr>
        <p:txBody>
          <a:bodyPr wrap="square">
            <a:spAutoFit/>
          </a:bodyPr>
          <a:lstStyle/>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研究背景</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研究动机</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模型设计</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solidFill>
                  <a:schemeClr val="bg2">
                    <a:lumMod val="90000"/>
                  </a:schemeClr>
                </a:solidFill>
                <a:ea typeface="微软雅黑" panose="020B0503020204020204" pitchFamily="34" charset="-122"/>
                <a:cs typeface="Times New Roman" panose="02020603050405020304" pitchFamily="18" charset="0"/>
              </a:rPr>
              <a:t>实验评估</a:t>
            </a:r>
            <a:endParaRPr lang="en-US" altLang="zh-CN" sz="4000" b="1" dirty="0">
              <a:solidFill>
                <a:schemeClr val="bg2">
                  <a:lumMod val="90000"/>
                </a:schemeClr>
              </a:solidFill>
              <a:ea typeface="微软雅黑" panose="020B0503020204020204" pitchFamily="34" charset="-122"/>
              <a:cs typeface="Times New Roman" panose="02020603050405020304" pitchFamily="18" charset="0"/>
            </a:endParaRPr>
          </a:p>
          <a:p>
            <a:pPr marL="457200" indent="-457200">
              <a:lnSpc>
                <a:spcPct val="140000"/>
              </a:lnSpc>
              <a:buFont typeface="Arial" panose="020B0604020202020204" pitchFamily="34" charset="0"/>
              <a:buChar char="•"/>
            </a:pPr>
            <a:r>
              <a:rPr lang="zh-CN" altLang="en-US" sz="4000" b="1" dirty="0">
                <a:ea typeface="微软雅黑" panose="020B0503020204020204" pitchFamily="34" charset="-122"/>
                <a:cs typeface="Times New Roman" panose="02020603050405020304" pitchFamily="18" charset="0"/>
              </a:rPr>
              <a:t>工作总结</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46</a:t>
            </a:fld>
            <a:endParaRPr kumimoji="1" lang="zh-CN" altLang="en-US" dirty="0"/>
          </a:p>
        </p:txBody>
      </p:sp>
      <p:sp>
        <p:nvSpPr>
          <p:cNvPr id="4" name="标题 3"/>
          <p:cNvSpPr>
            <a:spLocks noGrp="1"/>
          </p:cNvSpPr>
          <p:nvPr>
            <p:ph type="title"/>
          </p:nvPr>
        </p:nvSpPr>
        <p:spPr/>
        <p:txBody>
          <a:bodyPr/>
          <a:lstStyle/>
          <a:p>
            <a:r>
              <a:rPr kumimoji="1" lang="zh-CN" altLang="en-US" b="1" dirty="0">
                <a:latin typeface="+mn-lt"/>
              </a:rPr>
              <a:t>总结</a:t>
            </a:r>
          </a:p>
        </p:txBody>
      </p:sp>
      <p:sp>
        <p:nvSpPr>
          <p:cNvPr id="6" name="文本框 5">
            <a:extLst>
              <a:ext uri="{FF2B5EF4-FFF2-40B4-BE49-F238E27FC236}">
                <a16:creationId xmlns:a16="http://schemas.microsoft.com/office/drawing/2014/main" id="{4C784928-ED47-4FEE-88B2-819D90236320}"/>
              </a:ext>
            </a:extLst>
          </p:cNvPr>
          <p:cNvSpPr txBox="1"/>
          <p:nvPr/>
        </p:nvSpPr>
        <p:spPr>
          <a:xfrm>
            <a:off x="735785" y="1506409"/>
            <a:ext cx="10889480" cy="4776436"/>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概念上：提出</a:t>
            </a:r>
            <a:r>
              <a:rPr lang="en-US" altLang="zh-CN" sz="2000" dirty="0">
                <a:solidFill>
                  <a:srgbClr val="FF0000"/>
                </a:solidFill>
                <a:latin typeface="微软雅黑" panose="020B0503020204020204" pitchFamily="34" charset="-122"/>
                <a:ea typeface="微软雅黑" panose="020B0503020204020204" pitchFamily="34" charset="-122"/>
              </a:rPr>
              <a:t>customize kernels </a:t>
            </a:r>
            <a:r>
              <a:rPr lang="en-US" altLang="zh-CN" sz="2000" dirty="0">
                <a:latin typeface="微软雅黑" panose="020B0503020204020204" pitchFamily="34" charset="-122"/>
                <a:ea typeface="微软雅黑" panose="020B0503020204020204" pitchFamily="34" charset="-122"/>
              </a:rPr>
              <a:t>for various client devices for </a:t>
            </a:r>
            <a:r>
              <a:rPr lang="en-US" altLang="zh-CN" sz="2000" dirty="0">
                <a:solidFill>
                  <a:srgbClr val="FF0000"/>
                </a:solidFill>
                <a:latin typeface="微软雅黑" panose="020B0503020204020204" pitchFamily="34" charset="-122"/>
                <a:ea typeface="微软雅黑" panose="020B0503020204020204" pitchFamily="34" charset="-122"/>
              </a:rPr>
              <a:t>JIT</a:t>
            </a:r>
            <a:r>
              <a:rPr lang="en-US" altLang="zh-CN" sz="2000" dirty="0">
                <a:latin typeface="微软雅黑" panose="020B0503020204020204" pitchFamily="34" charset="-122"/>
                <a:ea typeface="微软雅黑" panose="020B0503020204020204" pitchFamily="34" charset="-122"/>
              </a:rPr>
              <a:t> </a:t>
            </a:r>
            <a:r>
              <a:rPr lang="en-US" altLang="zh-CN" sz="2000" dirty="0">
                <a:solidFill>
                  <a:srgbClr val="FF0000"/>
                </a:solidFill>
                <a:latin typeface="微软雅黑" panose="020B0503020204020204" pitchFamily="34" charset="-122"/>
                <a:ea typeface="微软雅黑" panose="020B0503020204020204" pitchFamily="34" charset="-122"/>
              </a:rPr>
              <a:t>inference on Web </a:t>
            </a: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设计上：</a:t>
            </a:r>
            <a:endParaRPr lang="en-US" altLang="zh-CN" sz="2000" dirty="0">
              <a:latin typeface="微软雅黑" panose="020B0503020204020204" pitchFamily="34" charset="-122"/>
              <a:ea typeface="微软雅黑" panose="020B0503020204020204" pitchFamily="34" charset="-122"/>
            </a:endParaRPr>
          </a:p>
          <a:p>
            <a:pPr marL="914400" lvl="1" indent="-457200">
              <a:lnSpc>
                <a:spcPts val="3800"/>
              </a:lnSpc>
              <a:buFont typeface="+mj-lt"/>
              <a:buAutoNum type="arabicPeriod"/>
            </a:pPr>
            <a:r>
              <a:rPr lang="en-US" altLang="zh-CN" sz="2000" dirty="0">
                <a:latin typeface="微软雅黑" panose="020B0503020204020204" pitchFamily="34" charset="-122"/>
                <a:ea typeface="微软雅黑" panose="020B0503020204020204" pitchFamily="34" charset="-122"/>
              </a:rPr>
              <a:t>Tensor-Web compiling codesign. </a:t>
            </a:r>
            <a:r>
              <a:rPr lang="en-US" altLang="zh-CN" sz="2000" dirty="0">
                <a:solidFill>
                  <a:srgbClr val="FF0000"/>
                </a:solidFill>
                <a:latin typeface="微软雅黑" panose="020B0503020204020204" pitchFamily="34" charset="-122"/>
                <a:ea typeface="微软雅黑" panose="020B0503020204020204" pitchFamily="34" charset="-122"/>
              </a:rPr>
              <a:t>(tensor IR -&gt;</a:t>
            </a:r>
            <a:r>
              <a:rPr lang="en-US" altLang="zh-CN" sz="2000" dirty="0" err="1">
                <a:solidFill>
                  <a:srgbClr val="FF0000"/>
                </a:solidFill>
                <a:latin typeface="微软雅黑" panose="020B0503020204020204" pitchFamily="34" charset="-122"/>
                <a:ea typeface="微软雅黑" panose="020B0503020204020204" pitchFamily="34" charset="-122"/>
              </a:rPr>
              <a:t>wasm</a:t>
            </a:r>
            <a:r>
              <a:rPr lang="en-US" altLang="zh-CN" sz="2000" dirty="0">
                <a:solidFill>
                  <a:srgbClr val="FF0000"/>
                </a:solidFill>
                <a:latin typeface="微软雅黑" panose="020B0503020204020204" pitchFamily="34" charset="-122"/>
                <a:ea typeface="微软雅黑" panose="020B0503020204020204" pitchFamily="34" charset="-122"/>
              </a:rPr>
              <a:t> IR)</a:t>
            </a:r>
          </a:p>
          <a:p>
            <a:pPr marL="914400" lvl="1" indent="-457200">
              <a:lnSpc>
                <a:spcPts val="3800"/>
              </a:lnSpc>
              <a:buFont typeface="+mj-lt"/>
              <a:buAutoNum type="arabicPeriod"/>
            </a:pPr>
            <a:r>
              <a:rPr lang="en-US" altLang="zh-CN" sz="2000" dirty="0">
                <a:latin typeface="微软雅黑" panose="020B0503020204020204" pitchFamily="34" charset="-122"/>
                <a:ea typeface="微软雅黑" panose="020B0503020204020204" pitchFamily="34" charset="-122"/>
              </a:rPr>
              <a:t>Web-specific lite kernel optimization space design.</a:t>
            </a:r>
            <a:r>
              <a:rPr lang="en-US" altLang="zh-CN" sz="2000" dirty="0">
                <a:solidFill>
                  <a:srgbClr val="FF0000"/>
                </a:solidFill>
                <a:latin typeface="微软雅黑" panose="020B0503020204020204" pitchFamily="34" charset="-122"/>
                <a:ea typeface="微软雅黑" panose="020B0503020204020204" pitchFamily="34" charset="-122"/>
              </a:rPr>
              <a:t>(Consistent, Hardware)</a:t>
            </a:r>
          </a:p>
          <a:p>
            <a:pPr marL="914400" lvl="1" indent="-457200">
              <a:lnSpc>
                <a:spcPts val="3800"/>
              </a:lnSpc>
              <a:buFont typeface="+mj-lt"/>
              <a:buAutoNum type="arabicPeriod"/>
            </a:pPr>
            <a:r>
              <a:rPr lang="en-US" altLang="zh-CN" sz="2000" dirty="0">
                <a:latin typeface="微软雅黑" panose="020B0503020204020204" pitchFamily="34" charset="-122"/>
                <a:ea typeface="微软雅黑" panose="020B0503020204020204" pitchFamily="34" charset="-122"/>
              </a:rPr>
              <a:t>Crowdsourcing and the kernel dataset.</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Cloud + Client</a:t>
            </a:r>
            <a:r>
              <a:rPr lang="zh-CN" altLang="en-US" sz="2000" dirty="0">
                <a:solidFill>
                  <a:srgbClr val="FF0000"/>
                </a:solidFill>
                <a:latin typeface="微软雅黑" panose="020B0503020204020204" pitchFamily="34" charset="-122"/>
                <a:ea typeface="微软雅黑" panose="020B0503020204020204" pitchFamily="34" charset="-122"/>
              </a:rPr>
              <a:t>）</a:t>
            </a:r>
            <a:endParaRPr lang="en-US" altLang="zh-CN" sz="2000" dirty="0">
              <a:solidFill>
                <a:srgbClr val="FF0000"/>
              </a:solidFill>
              <a:latin typeface="微软雅黑" panose="020B0503020204020204" pitchFamily="34" charset="-122"/>
              <a:ea typeface="微软雅黑" panose="020B0503020204020204" pitchFamily="34" charset="-122"/>
            </a:endParaRPr>
          </a:p>
          <a:p>
            <a:pPr lvl="1">
              <a:lnSpc>
                <a:spcPts val="3800"/>
              </a:lnSpc>
            </a:pP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实验上：</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TVM-</a:t>
            </a:r>
            <a:r>
              <a:rPr lang="en-US" altLang="zh-CN" sz="2000" dirty="0" err="1">
                <a:latin typeface="微软雅黑" panose="020B0503020204020204" pitchFamily="34" charset="-122"/>
                <a:ea typeface="微软雅黑" panose="020B0503020204020204" pitchFamily="34" charset="-122"/>
              </a:rPr>
              <a:t>WasmModuleNode</a:t>
            </a:r>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wasm</a:t>
            </a:r>
            <a:r>
              <a:rPr lang="en-US" altLang="zh-CN" sz="2000" dirty="0">
                <a:latin typeface="微软雅黑" panose="020B0503020204020204" pitchFamily="34" charset="-122"/>
                <a:ea typeface="微软雅黑" panose="020B0503020204020204" pitchFamily="34" charset="-122"/>
              </a:rPr>
              <a:t>::Builder + </a:t>
            </a:r>
            <a:r>
              <a:rPr lang="en-US" altLang="zh-CN" sz="2000" dirty="0" err="1">
                <a:latin typeface="微软雅黑" panose="020B0503020204020204" pitchFamily="34" charset="-122"/>
                <a:ea typeface="微软雅黑" panose="020B0503020204020204" pitchFamily="34" charset="-122"/>
              </a:rPr>
              <a:t>wasm</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ModuleWriter</a:t>
            </a:r>
            <a:r>
              <a:rPr lang="en-US" altLang="zh-CN" sz="2000" dirty="0">
                <a:latin typeface="微软雅黑" panose="020B0503020204020204" pitchFamily="34" charset="-122"/>
                <a:ea typeface="微软雅黑" panose="020B0503020204020204" pitchFamily="34" charset="-122"/>
              </a:rPr>
              <a:t>.</a:t>
            </a:r>
          </a:p>
          <a:p>
            <a:pPr marL="800100" lvl="1" indent="-342900">
              <a:lnSpc>
                <a:spcPts val="3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8 desktop + mobile devices + 4 transformer models.</a:t>
            </a:r>
          </a:p>
          <a:p>
            <a:pPr marL="800100" lvl="1" indent="-342900">
              <a:lnSpc>
                <a:spcPts val="3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Evaluate each design component.</a:t>
            </a:r>
          </a:p>
        </p:txBody>
      </p:sp>
      <p:sp>
        <p:nvSpPr>
          <p:cNvPr id="7" name="文本框 6">
            <a:extLst>
              <a:ext uri="{FF2B5EF4-FFF2-40B4-BE49-F238E27FC236}">
                <a16:creationId xmlns:a16="http://schemas.microsoft.com/office/drawing/2014/main" id="{71931D12-6A86-41A7-AE3F-1735C7FF134F}"/>
              </a:ext>
            </a:extLst>
          </p:cNvPr>
          <p:cNvSpPr txBox="1"/>
          <p:nvPr/>
        </p:nvSpPr>
        <p:spPr>
          <a:xfrm>
            <a:off x="279874" y="1067825"/>
            <a:ext cx="6114516" cy="369332"/>
          </a:xfrm>
          <a:prstGeom prst="rect">
            <a:avLst/>
          </a:prstGeom>
          <a:noFill/>
        </p:spPr>
        <p:txBody>
          <a:bodyPr wrap="square">
            <a:spAutoFit/>
          </a:bodyPr>
          <a:lstStyle/>
          <a:p>
            <a:r>
              <a:rPr lang="en-US" altLang="zh-CN" b="1" dirty="0" err="1">
                <a:latin typeface="微软雅黑" panose="020B0503020204020204" pitchFamily="34" charset="-122"/>
                <a:ea typeface="微软雅黑" panose="020B0503020204020204" pitchFamily="34" charset="-122"/>
              </a:rPr>
              <a:t>nn-JIT.web</a:t>
            </a:r>
            <a:r>
              <a:rPr lang="zh-CN" altLang="en-US" sz="1800" b="1" dirty="0">
                <a:latin typeface="微软雅黑" panose="020B0503020204020204" pitchFamily="34" charset="-122"/>
                <a:ea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55" y="2177292"/>
            <a:ext cx="12192000" cy="1501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ctrTitle"/>
          </p:nvPr>
        </p:nvSpPr>
        <p:spPr>
          <a:xfrm>
            <a:off x="325464" y="2000474"/>
            <a:ext cx="11326749" cy="1510380"/>
          </a:xfrm>
        </p:spPr>
        <p:txBody>
          <a:bodyPr>
            <a:normAutofit/>
          </a:bodyPr>
          <a:lstStyle/>
          <a:p>
            <a:r>
              <a:rPr lang="zh-CN" altLang="en-US" sz="6600" b="1" dirty="0">
                <a:latin typeface="微软雅黑" panose="020B0503020204020204" pitchFamily="34" charset="-122"/>
                <a:ea typeface="微软雅黑" panose="020B0503020204020204" pitchFamily="34" charset="-122"/>
              </a:rPr>
              <a:t> </a:t>
            </a:r>
            <a:r>
              <a:rPr lang="en-US" altLang="zh-CN" sz="6600" b="1" dirty="0">
                <a:latin typeface="微软雅黑" panose="020B0503020204020204" pitchFamily="34" charset="-122"/>
                <a:ea typeface="微软雅黑" panose="020B0503020204020204" pitchFamily="34" charset="-122"/>
              </a:rPr>
              <a:t>Q&amp;A</a:t>
            </a:r>
            <a:endParaRPr lang="en-US" sz="6600" b="1">
              <a:latin typeface="微软雅黑" panose="020B0503020204020204" pitchFamily="34" charset="-122"/>
              <a:ea typeface="微软雅黑" panose="020B0503020204020204" pitchFamily="34" charset="-122"/>
            </a:endParaRPr>
          </a:p>
        </p:txBody>
      </p:sp>
      <p:pic>
        <p:nvPicPr>
          <p:cNvPr id="1026" name="Picture 2" descr="Southeast Universit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37" y="147830"/>
            <a:ext cx="965206" cy="95813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1910153" y="4405362"/>
            <a:ext cx="8371694" cy="707886"/>
          </a:xfrm>
        </p:spPr>
        <p:txBody>
          <a:bodyPr>
            <a:normAutofit/>
          </a:bodyPr>
          <a:lstStyle/>
          <a:p>
            <a:r>
              <a:rPr 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2023</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17</a:t>
            </a:r>
            <a:r>
              <a:rPr lang="zh-CN" altLang="en-US" b="1" dirty="0">
                <a:latin typeface="微软雅黑" panose="020B0503020204020204" pitchFamily="34" charset="-122"/>
                <a:ea typeface="微软雅黑" panose="020B0503020204020204" pitchFamily="34" charset="-122"/>
              </a:rPr>
              <a:t>日</a:t>
            </a:r>
            <a:endParaRPr lang="en-US" baseline="30000" dirty="0">
              <a:latin typeface="微软雅黑" panose="020B0503020204020204" pitchFamily="34" charset="-122"/>
              <a:ea typeface="微软雅黑" panose="020B0503020204020204" pitchFamily="34" charset="-122"/>
            </a:endParaRPr>
          </a:p>
        </p:txBody>
      </p:sp>
      <p:sp>
        <p:nvSpPr>
          <p:cNvPr id="9" name="Rectangle 10"/>
          <p:cNvSpPr/>
          <p:nvPr/>
        </p:nvSpPr>
        <p:spPr>
          <a:xfrm>
            <a:off x="2385054" y="5001353"/>
            <a:ext cx="7421892" cy="830997"/>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董兵</a:t>
            </a:r>
            <a:endParaRPr lang="en-US" altLang="zh-CN" sz="2400" b="1" dirty="0">
              <a:latin typeface="微软雅黑" panose="020B0503020204020204" pitchFamily="34" charset="-122"/>
              <a:ea typeface="微软雅黑" panose="020B0503020204020204" pitchFamily="34" charset="-122"/>
            </a:endParaRPr>
          </a:p>
          <a:p>
            <a:pPr algn="ct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50FE-9E9D-2747-4AC9-A60EB81F71D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5019415-A165-E925-5F35-1AADCD51151A}"/>
              </a:ext>
            </a:extLst>
          </p:cNvPr>
          <p:cNvSpPr>
            <a:spLocks noGrp="1"/>
          </p:cNvSpPr>
          <p:nvPr>
            <p:ph type="sldNum" sz="quarter" idx="4"/>
          </p:nvPr>
        </p:nvSpPr>
        <p:spPr/>
        <p:txBody>
          <a:bodyPr/>
          <a:lstStyle/>
          <a:p>
            <a:fld id="{32CC1993-4A58-5441-BC2A-C02768F05C35}" type="slidenum">
              <a:rPr kumimoji="1" lang="zh-CN" altLang="en-US" smtClean="0"/>
              <a:t>5</a:t>
            </a:fld>
            <a:endParaRPr kumimoji="1" lang="zh-CN" altLang="en-US" dirty="0"/>
          </a:p>
        </p:txBody>
      </p:sp>
      <p:sp>
        <p:nvSpPr>
          <p:cNvPr id="4" name="标题 3">
            <a:extLst>
              <a:ext uri="{FF2B5EF4-FFF2-40B4-BE49-F238E27FC236}">
                <a16:creationId xmlns:a16="http://schemas.microsoft.com/office/drawing/2014/main" id="{3E103A2D-5191-233F-CAF1-2EE10033ACBC}"/>
              </a:ext>
            </a:extLst>
          </p:cNvPr>
          <p:cNvSpPr>
            <a:spLocks noGrp="1"/>
          </p:cNvSpPr>
          <p:nvPr>
            <p:ph type="title"/>
          </p:nvPr>
        </p:nvSpPr>
        <p:spPr/>
        <p:txBody>
          <a:bodyPr>
            <a:normAutofit/>
          </a:bodyPr>
          <a:lstStyle/>
          <a:p>
            <a:r>
              <a:rPr kumimoji="1" lang="zh-CN" altLang="en-US" b="1" dirty="0">
                <a:latin typeface="+mn-lt"/>
              </a:rPr>
              <a:t>研究背景：</a:t>
            </a:r>
            <a:r>
              <a:rPr lang="en-US" altLang="zh-CN" sz="2800" b="1" dirty="0"/>
              <a:t> DL Inference in Web Browsers</a:t>
            </a:r>
            <a:endParaRPr kumimoji="1" lang="zh-CN" altLang="en-US" b="1" dirty="0">
              <a:latin typeface="+mn-lt"/>
            </a:endParaRPr>
          </a:p>
        </p:txBody>
      </p:sp>
      <p:sp>
        <p:nvSpPr>
          <p:cNvPr id="7" name="文本框 6">
            <a:extLst>
              <a:ext uri="{FF2B5EF4-FFF2-40B4-BE49-F238E27FC236}">
                <a16:creationId xmlns:a16="http://schemas.microsoft.com/office/drawing/2014/main" id="{822B590E-876B-E94E-FBBC-E38A906B7E30}"/>
              </a:ext>
            </a:extLst>
          </p:cNvPr>
          <p:cNvSpPr txBox="1"/>
          <p:nvPr/>
        </p:nvSpPr>
        <p:spPr>
          <a:xfrm>
            <a:off x="1841595" y="1127710"/>
            <a:ext cx="7082308" cy="400110"/>
          </a:xfrm>
          <a:prstGeom prst="rect">
            <a:avLst/>
          </a:prstGeom>
          <a:noFill/>
        </p:spPr>
        <p:txBody>
          <a:bodyPr wrap="square">
            <a:spAutoFit/>
          </a:bodyPr>
          <a:lstStyle/>
          <a:p>
            <a:r>
              <a:rPr lang="en-US" altLang="zh-CN" sz="2000" b="1" dirty="0"/>
              <a:t>Sandbox mechanism</a:t>
            </a:r>
            <a:r>
              <a:rPr lang="zh-CN" altLang="en-US" sz="2000" b="1" dirty="0"/>
              <a:t>           </a:t>
            </a:r>
            <a:r>
              <a:rPr lang="en-US" altLang="zh-CN" sz="2000" b="1" dirty="0"/>
              <a:t>Native DNN inference libraries</a:t>
            </a:r>
            <a:endParaRPr lang="zh-CN" altLang="en-US" sz="2000" b="1" dirty="0">
              <a:solidFill>
                <a:srgbClr val="FF0000"/>
              </a:solidFill>
            </a:endParaRPr>
          </a:p>
        </p:txBody>
      </p:sp>
      <p:sp>
        <p:nvSpPr>
          <p:cNvPr id="3" name="箭头: 右 2">
            <a:extLst>
              <a:ext uri="{FF2B5EF4-FFF2-40B4-BE49-F238E27FC236}">
                <a16:creationId xmlns:a16="http://schemas.microsoft.com/office/drawing/2014/main" id="{E8C99516-EBF2-3420-67C1-2644A0881938}"/>
              </a:ext>
            </a:extLst>
          </p:cNvPr>
          <p:cNvSpPr/>
          <p:nvPr/>
        </p:nvSpPr>
        <p:spPr>
          <a:xfrm>
            <a:off x="4188002" y="1228783"/>
            <a:ext cx="456413" cy="19796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3ADF81E-DCFA-D7D0-4382-0072054B45B8}"/>
              </a:ext>
            </a:extLst>
          </p:cNvPr>
          <p:cNvSpPr txBox="1"/>
          <p:nvPr/>
        </p:nvSpPr>
        <p:spPr>
          <a:xfrm>
            <a:off x="7847758" y="1004599"/>
            <a:ext cx="446417" cy="646331"/>
          </a:xfrm>
          <a:prstGeom prst="rect">
            <a:avLst/>
          </a:prstGeom>
          <a:noFill/>
        </p:spPr>
        <p:txBody>
          <a:bodyPr wrap="square">
            <a:spAutoFit/>
          </a:bodyPr>
          <a:lstStyle/>
          <a:p>
            <a:r>
              <a:rPr lang="en-US" altLang="zh-CN" sz="3600" b="1" dirty="0">
                <a:solidFill>
                  <a:srgbClr val="FF0000"/>
                </a:solidFill>
              </a:rPr>
              <a:t>×</a:t>
            </a:r>
            <a:endParaRPr lang="zh-CN" altLang="en-US" sz="3600" b="1" dirty="0"/>
          </a:p>
        </p:txBody>
      </p:sp>
    </p:spTree>
    <p:extLst>
      <p:ext uri="{BB962C8B-B14F-4D97-AF65-F5344CB8AC3E}">
        <p14:creationId xmlns:p14="http://schemas.microsoft.com/office/powerpoint/2010/main" val="114424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E008-82B9-7F6E-C54D-6096F38D1770}"/>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0FB79C9-1B85-3824-14D3-A0A13AA06627}"/>
              </a:ext>
            </a:extLst>
          </p:cNvPr>
          <p:cNvSpPr>
            <a:spLocks noGrp="1"/>
          </p:cNvSpPr>
          <p:nvPr>
            <p:ph type="sldNum" sz="quarter" idx="4"/>
          </p:nvPr>
        </p:nvSpPr>
        <p:spPr/>
        <p:txBody>
          <a:bodyPr/>
          <a:lstStyle/>
          <a:p>
            <a:fld id="{32CC1993-4A58-5441-BC2A-C02768F05C35}" type="slidenum">
              <a:rPr kumimoji="1" lang="zh-CN" altLang="en-US" smtClean="0"/>
              <a:t>6</a:t>
            </a:fld>
            <a:endParaRPr kumimoji="1" lang="zh-CN" altLang="en-US" dirty="0"/>
          </a:p>
        </p:txBody>
      </p:sp>
      <p:sp>
        <p:nvSpPr>
          <p:cNvPr id="4" name="标题 3">
            <a:extLst>
              <a:ext uri="{FF2B5EF4-FFF2-40B4-BE49-F238E27FC236}">
                <a16:creationId xmlns:a16="http://schemas.microsoft.com/office/drawing/2014/main" id="{6F487939-C026-56C2-FB97-77C6FE5A2356}"/>
              </a:ext>
            </a:extLst>
          </p:cNvPr>
          <p:cNvSpPr>
            <a:spLocks noGrp="1"/>
          </p:cNvSpPr>
          <p:nvPr>
            <p:ph type="title"/>
          </p:nvPr>
        </p:nvSpPr>
        <p:spPr/>
        <p:txBody>
          <a:bodyPr>
            <a:normAutofit/>
          </a:bodyPr>
          <a:lstStyle/>
          <a:p>
            <a:r>
              <a:rPr kumimoji="1" lang="zh-CN" altLang="en-US" b="1" dirty="0">
                <a:latin typeface="+mn-lt"/>
              </a:rPr>
              <a:t>研究背景：</a:t>
            </a:r>
            <a:r>
              <a:rPr lang="en-US" altLang="zh-CN" sz="2800" b="1" dirty="0"/>
              <a:t> DL Inference in Web Browsers</a:t>
            </a:r>
            <a:endParaRPr kumimoji="1" lang="zh-CN" altLang="en-US" b="1" dirty="0">
              <a:latin typeface="+mn-lt"/>
            </a:endParaRPr>
          </a:p>
        </p:txBody>
      </p:sp>
      <p:sp>
        <p:nvSpPr>
          <p:cNvPr id="7" name="文本框 6">
            <a:extLst>
              <a:ext uri="{FF2B5EF4-FFF2-40B4-BE49-F238E27FC236}">
                <a16:creationId xmlns:a16="http://schemas.microsoft.com/office/drawing/2014/main" id="{D673496A-A023-AE48-3E18-140728C7CD72}"/>
              </a:ext>
            </a:extLst>
          </p:cNvPr>
          <p:cNvSpPr txBox="1"/>
          <p:nvPr/>
        </p:nvSpPr>
        <p:spPr>
          <a:xfrm>
            <a:off x="1841595" y="1127710"/>
            <a:ext cx="7082308" cy="400110"/>
          </a:xfrm>
          <a:prstGeom prst="rect">
            <a:avLst/>
          </a:prstGeom>
          <a:noFill/>
        </p:spPr>
        <p:txBody>
          <a:bodyPr wrap="square">
            <a:spAutoFit/>
          </a:bodyPr>
          <a:lstStyle/>
          <a:p>
            <a:r>
              <a:rPr lang="en-US" altLang="zh-CN" sz="2000" b="1" dirty="0"/>
              <a:t>Sandbox mechanism</a:t>
            </a:r>
            <a:r>
              <a:rPr lang="zh-CN" altLang="en-US" sz="2000" b="1" dirty="0"/>
              <a:t>           </a:t>
            </a:r>
            <a:r>
              <a:rPr lang="en-US" altLang="zh-CN" sz="2000" b="1" dirty="0"/>
              <a:t>Native DNN inference libraries</a:t>
            </a:r>
            <a:endParaRPr lang="zh-CN" altLang="en-US" sz="2000" b="1" dirty="0">
              <a:solidFill>
                <a:srgbClr val="FF0000"/>
              </a:solidFill>
            </a:endParaRPr>
          </a:p>
        </p:txBody>
      </p:sp>
      <p:sp>
        <p:nvSpPr>
          <p:cNvPr id="3" name="箭头: 右 2">
            <a:extLst>
              <a:ext uri="{FF2B5EF4-FFF2-40B4-BE49-F238E27FC236}">
                <a16:creationId xmlns:a16="http://schemas.microsoft.com/office/drawing/2014/main" id="{CC9AD923-AF24-3CD4-C793-724E9388E93F}"/>
              </a:ext>
            </a:extLst>
          </p:cNvPr>
          <p:cNvSpPr/>
          <p:nvPr/>
        </p:nvSpPr>
        <p:spPr>
          <a:xfrm>
            <a:off x="4188002" y="1228783"/>
            <a:ext cx="456413" cy="19796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A727A7A-A436-2934-DB8D-27DEF71BF9FA}"/>
              </a:ext>
            </a:extLst>
          </p:cNvPr>
          <p:cNvSpPr txBox="1"/>
          <p:nvPr/>
        </p:nvSpPr>
        <p:spPr>
          <a:xfrm>
            <a:off x="7847758" y="1004599"/>
            <a:ext cx="446417" cy="646331"/>
          </a:xfrm>
          <a:prstGeom prst="rect">
            <a:avLst/>
          </a:prstGeom>
          <a:noFill/>
        </p:spPr>
        <p:txBody>
          <a:bodyPr wrap="square">
            <a:spAutoFit/>
          </a:bodyPr>
          <a:lstStyle/>
          <a:p>
            <a:r>
              <a:rPr lang="en-US" altLang="zh-CN" sz="3600" b="1" dirty="0">
                <a:solidFill>
                  <a:srgbClr val="FF0000"/>
                </a:solidFill>
              </a:rPr>
              <a:t>×</a:t>
            </a:r>
            <a:endParaRPr lang="zh-CN" altLang="en-US" sz="3600" b="1" dirty="0"/>
          </a:p>
        </p:txBody>
      </p:sp>
      <p:sp>
        <p:nvSpPr>
          <p:cNvPr id="9" name="文本框 8">
            <a:extLst>
              <a:ext uri="{FF2B5EF4-FFF2-40B4-BE49-F238E27FC236}">
                <a16:creationId xmlns:a16="http://schemas.microsoft.com/office/drawing/2014/main" id="{258A9691-84D8-7C8B-9952-CAC79C4162B4}"/>
              </a:ext>
            </a:extLst>
          </p:cNvPr>
          <p:cNvSpPr txBox="1"/>
          <p:nvPr/>
        </p:nvSpPr>
        <p:spPr>
          <a:xfrm>
            <a:off x="2272916" y="2126943"/>
            <a:ext cx="6111814" cy="400110"/>
          </a:xfrm>
          <a:prstGeom prst="rect">
            <a:avLst/>
          </a:prstGeom>
          <a:noFill/>
        </p:spPr>
        <p:txBody>
          <a:bodyPr wrap="square">
            <a:spAutoFit/>
          </a:bodyPr>
          <a:lstStyle/>
          <a:p>
            <a:r>
              <a:rPr lang="en-US" altLang="zh-CN" sz="2000" b="1" dirty="0"/>
              <a:t>Alternative</a:t>
            </a:r>
            <a:r>
              <a:rPr lang="zh-CN" altLang="en-US" sz="2000" b="1" dirty="0"/>
              <a:t>：</a:t>
            </a:r>
            <a:r>
              <a:rPr lang="en-US" altLang="zh-CN" sz="2000" b="1" dirty="0"/>
              <a:t> TensorFlow.js</a:t>
            </a:r>
            <a:r>
              <a:rPr lang="zh-CN" altLang="en-US" sz="2000" b="1" dirty="0"/>
              <a:t>，</a:t>
            </a:r>
            <a:r>
              <a:rPr lang="en-US" altLang="zh-CN" sz="2000" b="1" dirty="0"/>
              <a:t>ONNX Runtime Web</a:t>
            </a:r>
            <a:endParaRPr lang="zh-CN" altLang="en-US" sz="2000" b="1" dirty="0"/>
          </a:p>
        </p:txBody>
      </p:sp>
      <p:sp>
        <p:nvSpPr>
          <p:cNvPr id="11" name="箭头: 右 10">
            <a:extLst>
              <a:ext uri="{FF2B5EF4-FFF2-40B4-BE49-F238E27FC236}">
                <a16:creationId xmlns:a16="http://schemas.microsoft.com/office/drawing/2014/main" id="{E4A749A9-A834-A438-2351-8472B842123D}"/>
              </a:ext>
            </a:extLst>
          </p:cNvPr>
          <p:cNvSpPr/>
          <p:nvPr/>
        </p:nvSpPr>
        <p:spPr>
          <a:xfrm rot="5400000">
            <a:off x="4515190" y="1738406"/>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313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EFD16-1461-4126-EC0F-3CE362695273}"/>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7EF2EB0-B7D6-4B11-2134-E41CD0A0DB0D}"/>
              </a:ext>
            </a:extLst>
          </p:cNvPr>
          <p:cNvSpPr>
            <a:spLocks noGrp="1"/>
          </p:cNvSpPr>
          <p:nvPr>
            <p:ph type="sldNum" sz="quarter" idx="4"/>
          </p:nvPr>
        </p:nvSpPr>
        <p:spPr/>
        <p:txBody>
          <a:bodyPr/>
          <a:lstStyle/>
          <a:p>
            <a:fld id="{32CC1993-4A58-5441-BC2A-C02768F05C35}" type="slidenum">
              <a:rPr kumimoji="1" lang="zh-CN" altLang="en-US" smtClean="0"/>
              <a:t>7</a:t>
            </a:fld>
            <a:endParaRPr kumimoji="1" lang="zh-CN" altLang="en-US" dirty="0"/>
          </a:p>
        </p:txBody>
      </p:sp>
      <p:sp>
        <p:nvSpPr>
          <p:cNvPr id="4" name="标题 3">
            <a:extLst>
              <a:ext uri="{FF2B5EF4-FFF2-40B4-BE49-F238E27FC236}">
                <a16:creationId xmlns:a16="http://schemas.microsoft.com/office/drawing/2014/main" id="{52092C52-1F95-5AF4-F69A-59E0550F60F8}"/>
              </a:ext>
            </a:extLst>
          </p:cNvPr>
          <p:cNvSpPr>
            <a:spLocks noGrp="1"/>
          </p:cNvSpPr>
          <p:nvPr>
            <p:ph type="title"/>
          </p:nvPr>
        </p:nvSpPr>
        <p:spPr/>
        <p:txBody>
          <a:bodyPr>
            <a:normAutofit/>
          </a:bodyPr>
          <a:lstStyle/>
          <a:p>
            <a:r>
              <a:rPr kumimoji="1" lang="zh-CN" altLang="en-US" b="1" dirty="0">
                <a:latin typeface="+mn-lt"/>
              </a:rPr>
              <a:t>研究背景：</a:t>
            </a:r>
            <a:r>
              <a:rPr lang="en-US" altLang="zh-CN" sz="2800" b="1" dirty="0"/>
              <a:t> DL Inference in Web Browsers</a:t>
            </a:r>
            <a:endParaRPr kumimoji="1" lang="zh-CN" altLang="en-US" b="1" dirty="0">
              <a:latin typeface="+mn-lt"/>
            </a:endParaRPr>
          </a:p>
        </p:txBody>
      </p:sp>
      <p:sp>
        <p:nvSpPr>
          <p:cNvPr id="7" name="文本框 6">
            <a:extLst>
              <a:ext uri="{FF2B5EF4-FFF2-40B4-BE49-F238E27FC236}">
                <a16:creationId xmlns:a16="http://schemas.microsoft.com/office/drawing/2014/main" id="{BB7242C3-7D91-23E8-F4BB-E3FEB10B38CF}"/>
              </a:ext>
            </a:extLst>
          </p:cNvPr>
          <p:cNvSpPr txBox="1"/>
          <p:nvPr/>
        </p:nvSpPr>
        <p:spPr>
          <a:xfrm>
            <a:off x="1841595" y="1127710"/>
            <a:ext cx="7082308" cy="400110"/>
          </a:xfrm>
          <a:prstGeom prst="rect">
            <a:avLst/>
          </a:prstGeom>
          <a:noFill/>
        </p:spPr>
        <p:txBody>
          <a:bodyPr wrap="square">
            <a:spAutoFit/>
          </a:bodyPr>
          <a:lstStyle/>
          <a:p>
            <a:r>
              <a:rPr lang="en-US" altLang="zh-CN" sz="2000" b="1" dirty="0"/>
              <a:t>Sandbox mechanism</a:t>
            </a:r>
            <a:r>
              <a:rPr lang="zh-CN" altLang="en-US" sz="2000" b="1" dirty="0"/>
              <a:t>           </a:t>
            </a:r>
            <a:r>
              <a:rPr lang="en-US" altLang="zh-CN" sz="2000" b="1" dirty="0"/>
              <a:t>Native DNN inference libraries</a:t>
            </a:r>
            <a:endParaRPr lang="zh-CN" altLang="en-US" sz="2000" b="1" dirty="0">
              <a:solidFill>
                <a:srgbClr val="FF0000"/>
              </a:solidFill>
            </a:endParaRPr>
          </a:p>
        </p:txBody>
      </p:sp>
      <p:sp>
        <p:nvSpPr>
          <p:cNvPr id="3" name="箭头: 右 2">
            <a:extLst>
              <a:ext uri="{FF2B5EF4-FFF2-40B4-BE49-F238E27FC236}">
                <a16:creationId xmlns:a16="http://schemas.microsoft.com/office/drawing/2014/main" id="{81332AA4-0E98-A6CD-C014-9B3F27E629EE}"/>
              </a:ext>
            </a:extLst>
          </p:cNvPr>
          <p:cNvSpPr/>
          <p:nvPr/>
        </p:nvSpPr>
        <p:spPr>
          <a:xfrm>
            <a:off x="4188002" y="1228783"/>
            <a:ext cx="456413" cy="19796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D9F8FE45-C993-0160-F527-09C827CDD083}"/>
              </a:ext>
            </a:extLst>
          </p:cNvPr>
          <p:cNvSpPr txBox="1"/>
          <p:nvPr/>
        </p:nvSpPr>
        <p:spPr>
          <a:xfrm>
            <a:off x="7847758" y="1004599"/>
            <a:ext cx="446417" cy="646331"/>
          </a:xfrm>
          <a:prstGeom prst="rect">
            <a:avLst/>
          </a:prstGeom>
          <a:noFill/>
        </p:spPr>
        <p:txBody>
          <a:bodyPr wrap="square">
            <a:spAutoFit/>
          </a:bodyPr>
          <a:lstStyle/>
          <a:p>
            <a:r>
              <a:rPr lang="en-US" altLang="zh-CN" sz="3600" b="1" dirty="0">
                <a:solidFill>
                  <a:srgbClr val="FF0000"/>
                </a:solidFill>
              </a:rPr>
              <a:t>×</a:t>
            </a:r>
            <a:endParaRPr lang="zh-CN" altLang="en-US" sz="3600" b="1" dirty="0"/>
          </a:p>
        </p:txBody>
      </p:sp>
      <p:sp>
        <p:nvSpPr>
          <p:cNvPr id="9" name="文本框 8">
            <a:extLst>
              <a:ext uri="{FF2B5EF4-FFF2-40B4-BE49-F238E27FC236}">
                <a16:creationId xmlns:a16="http://schemas.microsoft.com/office/drawing/2014/main" id="{96DB619C-1B2C-4298-21A3-01FB56FAE1F4}"/>
              </a:ext>
            </a:extLst>
          </p:cNvPr>
          <p:cNvSpPr txBox="1"/>
          <p:nvPr/>
        </p:nvSpPr>
        <p:spPr>
          <a:xfrm>
            <a:off x="2272916" y="2126943"/>
            <a:ext cx="6111814" cy="400110"/>
          </a:xfrm>
          <a:prstGeom prst="rect">
            <a:avLst/>
          </a:prstGeom>
          <a:noFill/>
        </p:spPr>
        <p:txBody>
          <a:bodyPr wrap="square">
            <a:spAutoFit/>
          </a:bodyPr>
          <a:lstStyle/>
          <a:p>
            <a:r>
              <a:rPr lang="en-US" altLang="zh-CN" sz="2000" b="1" dirty="0"/>
              <a:t>Alternative</a:t>
            </a:r>
            <a:r>
              <a:rPr lang="zh-CN" altLang="en-US" sz="2000" b="1" dirty="0"/>
              <a:t>：</a:t>
            </a:r>
            <a:r>
              <a:rPr lang="en-US" altLang="zh-CN" sz="2000" b="1" dirty="0"/>
              <a:t> TensorFlow.js</a:t>
            </a:r>
            <a:r>
              <a:rPr lang="zh-CN" altLang="en-US" sz="2000" b="1" dirty="0"/>
              <a:t>，</a:t>
            </a:r>
            <a:r>
              <a:rPr lang="en-US" altLang="zh-CN" sz="2000" b="1" dirty="0"/>
              <a:t>ONNX Runtime Web</a:t>
            </a:r>
            <a:endParaRPr lang="zh-CN" altLang="en-US" sz="2000" b="1" dirty="0"/>
          </a:p>
        </p:txBody>
      </p:sp>
      <p:sp>
        <p:nvSpPr>
          <p:cNvPr id="11" name="箭头: 右 10">
            <a:extLst>
              <a:ext uri="{FF2B5EF4-FFF2-40B4-BE49-F238E27FC236}">
                <a16:creationId xmlns:a16="http://schemas.microsoft.com/office/drawing/2014/main" id="{041AF661-6876-4058-4FBC-E92716A0CE93}"/>
              </a:ext>
            </a:extLst>
          </p:cNvPr>
          <p:cNvSpPr/>
          <p:nvPr/>
        </p:nvSpPr>
        <p:spPr>
          <a:xfrm rot="5400000">
            <a:off x="4515190" y="1738406"/>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AB25F5BB-ECA2-2C0D-6F03-3C0D8A9ABA15}"/>
              </a:ext>
            </a:extLst>
          </p:cNvPr>
          <p:cNvSpPr txBox="1"/>
          <p:nvPr/>
        </p:nvSpPr>
        <p:spPr>
          <a:xfrm>
            <a:off x="1981796" y="3041570"/>
            <a:ext cx="6942107" cy="400110"/>
          </a:xfrm>
          <a:prstGeom prst="rect">
            <a:avLst/>
          </a:prstGeom>
          <a:noFill/>
        </p:spPr>
        <p:txBody>
          <a:bodyPr wrap="square">
            <a:spAutoFit/>
          </a:bodyPr>
          <a:lstStyle/>
          <a:p>
            <a:r>
              <a:rPr lang="en-US" altLang="zh-CN" sz="2000" b="1" dirty="0"/>
              <a:t>JavaScript</a:t>
            </a:r>
            <a:r>
              <a:rPr lang="zh-CN" altLang="en-US" sz="2000" b="1" dirty="0"/>
              <a:t>：</a:t>
            </a:r>
            <a:r>
              <a:rPr lang="en-US" altLang="zh-CN" sz="2000" b="1" dirty="0"/>
              <a:t>no-static data type</a:t>
            </a:r>
            <a:r>
              <a:rPr lang="zh-CN" altLang="en-US" sz="2000" b="1" dirty="0"/>
              <a:t>，</a:t>
            </a:r>
            <a:r>
              <a:rPr lang="en-US" altLang="zh-CN" sz="2000" b="1" dirty="0"/>
              <a:t>no vectorization support</a:t>
            </a:r>
            <a:endParaRPr lang="zh-CN" altLang="en-US" sz="2000" b="1" dirty="0"/>
          </a:p>
        </p:txBody>
      </p:sp>
      <p:sp>
        <p:nvSpPr>
          <p:cNvPr id="14" name="箭头: 右 13">
            <a:extLst>
              <a:ext uri="{FF2B5EF4-FFF2-40B4-BE49-F238E27FC236}">
                <a16:creationId xmlns:a16="http://schemas.microsoft.com/office/drawing/2014/main" id="{3C5B5262-2C94-06F7-6554-CA337470FE79}"/>
              </a:ext>
            </a:extLst>
          </p:cNvPr>
          <p:cNvSpPr/>
          <p:nvPr/>
        </p:nvSpPr>
        <p:spPr>
          <a:xfrm rot="5400000">
            <a:off x="4515190" y="2714381"/>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B28D9CDD-F5A1-1282-56D3-4E3BBBECDDF7}"/>
              </a:ext>
            </a:extLst>
          </p:cNvPr>
          <p:cNvSpPr txBox="1"/>
          <p:nvPr/>
        </p:nvSpPr>
        <p:spPr>
          <a:xfrm>
            <a:off x="3637375" y="3948112"/>
            <a:ext cx="2410004" cy="400110"/>
          </a:xfrm>
          <a:prstGeom prst="rect">
            <a:avLst/>
          </a:prstGeom>
          <a:noFill/>
        </p:spPr>
        <p:txBody>
          <a:bodyPr wrap="square">
            <a:spAutoFit/>
          </a:bodyPr>
          <a:lstStyle/>
          <a:p>
            <a:r>
              <a:rPr lang="en-US" altLang="zh-CN" sz="2000" b="1" dirty="0"/>
              <a:t>Inefficient inference</a:t>
            </a:r>
          </a:p>
        </p:txBody>
      </p:sp>
      <p:sp>
        <p:nvSpPr>
          <p:cNvPr id="18" name="箭头: 右 17">
            <a:extLst>
              <a:ext uri="{FF2B5EF4-FFF2-40B4-BE49-F238E27FC236}">
                <a16:creationId xmlns:a16="http://schemas.microsoft.com/office/drawing/2014/main" id="{9EE3095F-C2D4-0E29-79F3-00A4F4AAF68A}"/>
              </a:ext>
            </a:extLst>
          </p:cNvPr>
          <p:cNvSpPr/>
          <p:nvPr/>
        </p:nvSpPr>
        <p:spPr>
          <a:xfrm rot="5400000">
            <a:off x="4515188" y="3620923"/>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2304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8</a:t>
            </a:fld>
            <a:endParaRPr kumimoji="1" lang="zh-CN" altLang="en-US" dirty="0"/>
          </a:p>
        </p:txBody>
      </p:sp>
      <p:sp>
        <p:nvSpPr>
          <p:cNvPr id="4" name="标题 3"/>
          <p:cNvSpPr>
            <a:spLocks noGrp="1"/>
          </p:cNvSpPr>
          <p:nvPr>
            <p:ph type="title"/>
          </p:nvPr>
        </p:nvSpPr>
        <p:spPr/>
        <p:txBody>
          <a:bodyPr>
            <a:normAutofit/>
          </a:bodyPr>
          <a:lstStyle/>
          <a:p>
            <a:r>
              <a:rPr kumimoji="1" lang="zh-CN" altLang="en-US" b="1" dirty="0">
                <a:latin typeface="+mn-lt"/>
              </a:rPr>
              <a:t>研究背景：</a:t>
            </a:r>
            <a:r>
              <a:rPr lang="en-US" altLang="zh-CN" sz="2800" b="1" dirty="0"/>
              <a:t> DL Inference in Web Browsers</a:t>
            </a:r>
            <a:endParaRPr kumimoji="1" lang="zh-CN" altLang="en-US" b="1" dirty="0">
              <a:latin typeface="+mn-lt"/>
            </a:endParaRPr>
          </a:p>
        </p:txBody>
      </p:sp>
      <p:sp>
        <p:nvSpPr>
          <p:cNvPr id="7" name="文本框 6">
            <a:extLst>
              <a:ext uri="{FF2B5EF4-FFF2-40B4-BE49-F238E27FC236}">
                <a16:creationId xmlns:a16="http://schemas.microsoft.com/office/drawing/2014/main" id="{A2DECBA9-5CC8-C8A7-86C2-E959AB68F176}"/>
              </a:ext>
            </a:extLst>
          </p:cNvPr>
          <p:cNvSpPr txBox="1"/>
          <p:nvPr/>
        </p:nvSpPr>
        <p:spPr>
          <a:xfrm>
            <a:off x="1841595" y="1127710"/>
            <a:ext cx="7082308" cy="400110"/>
          </a:xfrm>
          <a:prstGeom prst="rect">
            <a:avLst/>
          </a:prstGeom>
          <a:noFill/>
        </p:spPr>
        <p:txBody>
          <a:bodyPr wrap="square">
            <a:spAutoFit/>
          </a:bodyPr>
          <a:lstStyle/>
          <a:p>
            <a:r>
              <a:rPr lang="en-US" altLang="zh-CN" sz="2000" b="1" dirty="0"/>
              <a:t>Sandbox mechanism</a:t>
            </a:r>
            <a:r>
              <a:rPr lang="zh-CN" altLang="en-US" sz="2000" b="1" dirty="0"/>
              <a:t>           </a:t>
            </a:r>
            <a:r>
              <a:rPr lang="en-US" altLang="zh-CN" sz="2000" b="1" dirty="0"/>
              <a:t>Native DNN inference libraries</a:t>
            </a:r>
            <a:endParaRPr lang="zh-CN" altLang="en-US" sz="2000" b="1" dirty="0">
              <a:solidFill>
                <a:srgbClr val="FF0000"/>
              </a:solidFill>
            </a:endParaRPr>
          </a:p>
        </p:txBody>
      </p:sp>
      <p:sp>
        <p:nvSpPr>
          <p:cNvPr id="3" name="箭头: 右 2">
            <a:extLst>
              <a:ext uri="{FF2B5EF4-FFF2-40B4-BE49-F238E27FC236}">
                <a16:creationId xmlns:a16="http://schemas.microsoft.com/office/drawing/2014/main" id="{BC4AF4E4-1367-609E-CFC4-96ADC31B17C7}"/>
              </a:ext>
            </a:extLst>
          </p:cNvPr>
          <p:cNvSpPr/>
          <p:nvPr/>
        </p:nvSpPr>
        <p:spPr>
          <a:xfrm>
            <a:off x="4188002" y="1228783"/>
            <a:ext cx="456413" cy="19796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CCBFB286-170A-50D4-60A6-2BC393FBE6D6}"/>
              </a:ext>
            </a:extLst>
          </p:cNvPr>
          <p:cNvSpPr txBox="1"/>
          <p:nvPr/>
        </p:nvSpPr>
        <p:spPr>
          <a:xfrm>
            <a:off x="7847758" y="1004599"/>
            <a:ext cx="446417" cy="646331"/>
          </a:xfrm>
          <a:prstGeom prst="rect">
            <a:avLst/>
          </a:prstGeom>
          <a:noFill/>
        </p:spPr>
        <p:txBody>
          <a:bodyPr wrap="square">
            <a:spAutoFit/>
          </a:bodyPr>
          <a:lstStyle/>
          <a:p>
            <a:r>
              <a:rPr lang="en-US" altLang="zh-CN" sz="3600" b="1" dirty="0">
                <a:solidFill>
                  <a:srgbClr val="FF0000"/>
                </a:solidFill>
              </a:rPr>
              <a:t>×</a:t>
            </a:r>
            <a:endParaRPr lang="zh-CN" altLang="en-US" sz="3600" b="1" dirty="0"/>
          </a:p>
        </p:txBody>
      </p:sp>
      <p:sp>
        <p:nvSpPr>
          <p:cNvPr id="9" name="文本框 8">
            <a:extLst>
              <a:ext uri="{FF2B5EF4-FFF2-40B4-BE49-F238E27FC236}">
                <a16:creationId xmlns:a16="http://schemas.microsoft.com/office/drawing/2014/main" id="{63E46385-5521-4422-47D7-F646E776D16F}"/>
              </a:ext>
            </a:extLst>
          </p:cNvPr>
          <p:cNvSpPr txBox="1"/>
          <p:nvPr/>
        </p:nvSpPr>
        <p:spPr>
          <a:xfrm>
            <a:off x="2272916" y="2126943"/>
            <a:ext cx="6111814" cy="400110"/>
          </a:xfrm>
          <a:prstGeom prst="rect">
            <a:avLst/>
          </a:prstGeom>
          <a:noFill/>
        </p:spPr>
        <p:txBody>
          <a:bodyPr wrap="square">
            <a:spAutoFit/>
          </a:bodyPr>
          <a:lstStyle/>
          <a:p>
            <a:r>
              <a:rPr lang="en-US" altLang="zh-CN" sz="2000" b="1" dirty="0"/>
              <a:t>Alternative</a:t>
            </a:r>
            <a:r>
              <a:rPr lang="zh-CN" altLang="en-US" sz="2000" b="1" dirty="0"/>
              <a:t>：</a:t>
            </a:r>
            <a:r>
              <a:rPr lang="en-US" altLang="zh-CN" sz="2000" b="1" dirty="0"/>
              <a:t> TensorFlow.js</a:t>
            </a:r>
            <a:r>
              <a:rPr lang="zh-CN" altLang="en-US" sz="2000" b="1" dirty="0"/>
              <a:t>，</a:t>
            </a:r>
            <a:r>
              <a:rPr lang="en-US" altLang="zh-CN" sz="2000" b="1" dirty="0"/>
              <a:t>ONNX Runtime Web</a:t>
            </a:r>
            <a:endParaRPr lang="zh-CN" altLang="en-US" sz="2000" b="1" dirty="0"/>
          </a:p>
        </p:txBody>
      </p:sp>
      <p:sp>
        <p:nvSpPr>
          <p:cNvPr id="11" name="箭头: 右 10">
            <a:extLst>
              <a:ext uri="{FF2B5EF4-FFF2-40B4-BE49-F238E27FC236}">
                <a16:creationId xmlns:a16="http://schemas.microsoft.com/office/drawing/2014/main" id="{25D14397-8A85-2A60-CB1C-CA890910C77D}"/>
              </a:ext>
            </a:extLst>
          </p:cNvPr>
          <p:cNvSpPr/>
          <p:nvPr/>
        </p:nvSpPr>
        <p:spPr>
          <a:xfrm rot="5400000">
            <a:off x="4515190" y="1738406"/>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4DB47F0-5DEA-B936-1DCA-C78B209F557C}"/>
              </a:ext>
            </a:extLst>
          </p:cNvPr>
          <p:cNvSpPr txBox="1"/>
          <p:nvPr/>
        </p:nvSpPr>
        <p:spPr>
          <a:xfrm>
            <a:off x="1981796" y="3041570"/>
            <a:ext cx="6942107" cy="400110"/>
          </a:xfrm>
          <a:prstGeom prst="rect">
            <a:avLst/>
          </a:prstGeom>
          <a:noFill/>
        </p:spPr>
        <p:txBody>
          <a:bodyPr wrap="square">
            <a:spAutoFit/>
          </a:bodyPr>
          <a:lstStyle/>
          <a:p>
            <a:r>
              <a:rPr lang="en-US" altLang="zh-CN" sz="2000" b="1" dirty="0"/>
              <a:t>JavaScript</a:t>
            </a:r>
            <a:r>
              <a:rPr lang="zh-CN" altLang="en-US" sz="2000" b="1" dirty="0"/>
              <a:t>：</a:t>
            </a:r>
            <a:r>
              <a:rPr lang="en-US" altLang="zh-CN" sz="2000" b="1" dirty="0"/>
              <a:t>no-static data type</a:t>
            </a:r>
            <a:r>
              <a:rPr lang="zh-CN" altLang="en-US" sz="2000" b="1" dirty="0"/>
              <a:t>，</a:t>
            </a:r>
            <a:r>
              <a:rPr lang="en-US" altLang="zh-CN" sz="2000" b="1" dirty="0"/>
              <a:t>no vectorization support</a:t>
            </a:r>
            <a:endParaRPr lang="zh-CN" altLang="en-US" sz="2000" b="1" dirty="0"/>
          </a:p>
        </p:txBody>
      </p:sp>
      <p:sp>
        <p:nvSpPr>
          <p:cNvPr id="14" name="箭头: 右 13">
            <a:extLst>
              <a:ext uri="{FF2B5EF4-FFF2-40B4-BE49-F238E27FC236}">
                <a16:creationId xmlns:a16="http://schemas.microsoft.com/office/drawing/2014/main" id="{7205CCBA-E5B1-1470-2672-6FB5E77603EC}"/>
              </a:ext>
            </a:extLst>
          </p:cNvPr>
          <p:cNvSpPr/>
          <p:nvPr/>
        </p:nvSpPr>
        <p:spPr>
          <a:xfrm rot="5400000">
            <a:off x="4515190" y="2714381"/>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72B36FE-1277-23FD-54DA-39BF5FD0E5AF}"/>
              </a:ext>
            </a:extLst>
          </p:cNvPr>
          <p:cNvSpPr txBox="1"/>
          <p:nvPr/>
        </p:nvSpPr>
        <p:spPr>
          <a:xfrm>
            <a:off x="3637375" y="3948112"/>
            <a:ext cx="2410004" cy="400110"/>
          </a:xfrm>
          <a:prstGeom prst="rect">
            <a:avLst/>
          </a:prstGeom>
          <a:noFill/>
        </p:spPr>
        <p:txBody>
          <a:bodyPr wrap="square">
            <a:spAutoFit/>
          </a:bodyPr>
          <a:lstStyle/>
          <a:p>
            <a:r>
              <a:rPr lang="en-US" altLang="zh-CN" sz="2000" b="1" dirty="0"/>
              <a:t>Inefficient inference</a:t>
            </a:r>
          </a:p>
        </p:txBody>
      </p:sp>
      <p:sp>
        <p:nvSpPr>
          <p:cNvPr id="18" name="箭头: 右 17">
            <a:extLst>
              <a:ext uri="{FF2B5EF4-FFF2-40B4-BE49-F238E27FC236}">
                <a16:creationId xmlns:a16="http://schemas.microsoft.com/office/drawing/2014/main" id="{00058929-FF35-C8CD-D7A7-48D59E9DE91D}"/>
              </a:ext>
            </a:extLst>
          </p:cNvPr>
          <p:cNvSpPr/>
          <p:nvPr/>
        </p:nvSpPr>
        <p:spPr>
          <a:xfrm rot="5400000">
            <a:off x="4515188" y="3620923"/>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AE476E6F-BD7F-70BA-AD75-D38BA553F0C0}"/>
              </a:ext>
            </a:extLst>
          </p:cNvPr>
          <p:cNvSpPr txBox="1"/>
          <p:nvPr/>
        </p:nvSpPr>
        <p:spPr>
          <a:xfrm>
            <a:off x="1428916" y="4834528"/>
            <a:ext cx="3215496" cy="369332"/>
          </a:xfrm>
          <a:prstGeom prst="rect">
            <a:avLst/>
          </a:prstGeom>
          <a:noFill/>
        </p:spPr>
        <p:txBody>
          <a:bodyPr wrap="square">
            <a:spAutoFit/>
          </a:bodyPr>
          <a:lstStyle/>
          <a:p>
            <a:r>
              <a:rPr lang="en-US" altLang="zh-CN" b="1" dirty="0"/>
              <a:t>CPU</a:t>
            </a:r>
            <a:r>
              <a:rPr lang="zh-CN" altLang="en-US" b="1" dirty="0"/>
              <a:t>：</a:t>
            </a:r>
            <a:r>
              <a:rPr lang="en-US" altLang="zh-CN" b="1" dirty="0" err="1"/>
              <a:t>WebAssembly</a:t>
            </a:r>
            <a:r>
              <a:rPr lang="en-US" altLang="zh-CN" b="1" dirty="0"/>
              <a:t> (</a:t>
            </a:r>
            <a:r>
              <a:rPr lang="en-US" altLang="zh-CN" b="1" dirty="0" err="1"/>
              <a:t>Wasm</a:t>
            </a:r>
            <a:r>
              <a:rPr lang="en-US" altLang="zh-CN" dirty="0"/>
              <a:t>)</a:t>
            </a:r>
            <a:endParaRPr lang="zh-CN" altLang="en-US" dirty="0"/>
          </a:p>
        </p:txBody>
      </p:sp>
      <p:sp>
        <p:nvSpPr>
          <p:cNvPr id="22" name="箭头: 右 21">
            <a:extLst>
              <a:ext uri="{FF2B5EF4-FFF2-40B4-BE49-F238E27FC236}">
                <a16:creationId xmlns:a16="http://schemas.microsoft.com/office/drawing/2014/main" id="{66796C7F-9194-3EBE-652F-89EB429A6EDD}"/>
              </a:ext>
            </a:extLst>
          </p:cNvPr>
          <p:cNvSpPr/>
          <p:nvPr/>
        </p:nvSpPr>
        <p:spPr>
          <a:xfrm rot="7766004">
            <a:off x="3630571" y="4516542"/>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E0455C2B-3199-14E4-8EE6-7B034726A9BF}"/>
              </a:ext>
            </a:extLst>
          </p:cNvPr>
          <p:cNvPicPr>
            <a:picLocks noChangeAspect="1"/>
          </p:cNvPicPr>
          <p:nvPr/>
        </p:nvPicPr>
        <p:blipFill>
          <a:blip r:embed="rId3"/>
          <a:stretch>
            <a:fillRect/>
          </a:stretch>
        </p:blipFill>
        <p:spPr>
          <a:xfrm>
            <a:off x="6658675" y="3386942"/>
            <a:ext cx="5101879" cy="3051958"/>
          </a:xfrm>
          <a:prstGeom prst="rect">
            <a:avLst/>
          </a:prstGeom>
        </p:spPr>
      </p:pic>
    </p:spTree>
    <p:extLst>
      <p:ext uri="{BB962C8B-B14F-4D97-AF65-F5344CB8AC3E}">
        <p14:creationId xmlns:p14="http://schemas.microsoft.com/office/powerpoint/2010/main" val="347238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72C9-80D2-4489-C5E5-B9ABBECDF4C9}"/>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BE07815-81AA-149A-A942-43B8C474E4D7}"/>
              </a:ext>
            </a:extLst>
          </p:cNvPr>
          <p:cNvSpPr>
            <a:spLocks noGrp="1"/>
          </p:cNvSpPr>
          <p:nvPr>
            <p:ph type="sldNum" sz="quarter" idx="4"/>
          </p:nvPr>
        </p:nvSpPr>
        <p:spPr/>
        <p:txBody>
          <a:bodyPr/>
          <a:lstStyle/>
          <a:p>
            <a:fld id="{32CC1993-4A58-5441-BC2A-C02768F05C35}" type="slidenum">
              <a:rPr kumimoji="1" lang="zh-CN" altLang="en-US" smtClean="0"/>
              <a:t>9</a:t>
            </a:fld>
            <a:endParaRPr kumimoji="1" lang="zh-CN" altLang="en-US" dirty="0"/>
          </a:p>
        </p:txBody>
      </p:sp>
      <p:sp>
        <p:nvSpPr>
          <p:cNvPr id="4" name="标题 3">
            <a:extLst>
              <a:ext uri="{FF2B5EF4-FFF2-40B4-BE49-F238E27FC236}">
                <a16:creationId xmlns:a16="http://schemas.microsoft.com/office/drawing/2014/main" id="{5CD3E5EE-12F1-4A7A-D92D-EFFB04850B8C}"/>
              </a:ext>
            </a:extLst>
          </p:cNvPr>
          <p:cNvSpPr>
            <a:spLocks noGrp="1"/>
          </p:cNvSpPr>
          <p:nvPr>
            <p:ph type="title"/>
          </p:nvPr>
        </p:nvSpPr>
        <p:spPr/>
        <p:txBody>
          <a:bodyPr>
            <a:normAutofit/>
          </a:bodyPr>
          <a:lstStyle/>
          <a:p>
            <a:r>
              <a:rPr kumimoji="1" lang="zh-CN" altLang="en-US" b="1" dirty="0">
                <a:latin typeface="+mn-lt"/>
              </a:rPr>
              <a:t>研究背景：</a:t>
            </a:r>
            <a:r>
              <a:rPr lang="en-US" altLang="zh-CN" sz="2800" b="1" dirty="0"/>
              <a:t> DL Inference in Web Browsers</a:t>
            </a:r>
            <a:endParaRPr kumimoji="1" lang="zh-CN" altLang="en-US" b="1" dirty="0">
              <a:latin typeface="+mn-lt"/>
            </a:endParaRPr>
          </a:p>
        </p:txBody>
      </p:sp>
      <p:sp>
        <p:nvSpPr>
          <p:cNvPr id="7" name="文本框 6">
            <a:extLst>
              <a:ext uri="{FF2B5EF4-FFF2-40B4-BE49-F238E27FC236}">
                <a16:creationId xmlns:a16="http://schemas.microsoft.com/office/drawing/2014/main" id="{391A7BEE-D9CB-B000-9AE6-7C543D1C9DE7}"/>
              </a:ext>
            </a:extLst>
          </p:cNvPr>
          <p:cNvSpPr txBox="1"/>
          <p:nvPr/>
        </p:nvSpPr>
        <p:spPr>
          <a:xfrm>
            <a:off x="1841595" y="1127710"/>
            <a:ext cx="7082308" cy="400110"/>
          </a:xfrm>
          <a:prstGeom prst="rect">
            <a:avLst/>
          </a:prstGeom>
          <a:noFill/>
        </p:spPr>
        <p:txBody>
          <a:bodyPr wrap="square">
            <a:spAutoFit/>
          </a:bodyPr>
          <a:lstStyle/>
          <a:p>
            <a:r>
              <a:rPr lang="en-US" altLang="zh-CN" sz="2000" b="1" dirty="0"/>
              <a:t>Sandbox mechanism</a:t>
            </a:r>
            <a:r>
              <a:rPr lang="zh-CN" altLang="en-US" sz="2000" b="1" dirty="0"/>
              <a:t>           </a:t>
            </a:r>
            <a:r>
              <a:rPr lang="en-US" altLang="zh-CN" sz="2000" b="1" dirty="0"/>
              <a:t>Native DNN inference libraries</a:t>
            </a:r>
            <a:endParaRPr lang="zh-CN" altLang="en-US" sz="2000" b="1" dirty="0">
              <a:solidFill>
                <a:srgbClr val="FF0000"/>
              </a:solidFill>
            </a:endParaRPr>
          </a:p>
        </p:txBody>
      </p:sp>
      <p:sp>
        <p:nvSpPr>
          <p:cNvPr id="3" name="箭头: 右 2">
            <a:extLst>
              <a:ext uri="{FF2B5EF4-FFF2-40B4-BE49-F238E27FC236}">
                <a16:creationId xmlns:a16="http://schemas.microsoft.com/office/drawing/2014/main" id="{A9F9AD4A-01F8-C6FC-9404-914590A717D7}"/>
              </a:ext>
            </a:extLst>
          </p:cNvPr>
          <p:cNvSpPr/>
          <p:nvPr/>
        </p:nvSpPr>
        <p:spPr>
          <a:xfrm>
            <a:off x="4188002" y="1228783"/>
            <a:ext cx="456413" cy="19796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7A88A59F-42A9-C9D9-1AF9-CD9AE7B96B8C}"/>
              </a:ext>
            </a:extLst>
          </p:cNvPr>
          <p:cNvSpPr txBox="1"/>
          <p:nvPr/>
        </p:nvSpPr>
        <p:spPr>
          <a:xfrm>
            <a:off x="7847758" y="1004599"/>
            <a:ext cx="446417" cy="646331"/>
          </a:xfrm>
          <a:prstGeom prst="rect">
            <a:avLst/>
          </a:prstGeom>
          <a:noFill/>
        </p:spPr>
        <p:txBody>
          <a:bodyPr wrap="square">
            <a:spAutoFit/>
          </a:bodyPr>
          <a:lstStyle/>
          <a:p>
            <a:r>
              <a:rPr lang="en-US" altLang="zh-CN" sz="3600" b="1" dirty="0">
                <a:solidFill>
                  <a:srgbClr val="FF0000"/>
                </a:solidFill>
              </a:rPr>
              <a:t>×</a:t>
            </a:r>
            <a:endParaRPr lang="zh-CN" altLang="en-US" sz="3600" b="1" dirty="0"/>
          </a:p>
        </p:txBody>
      </p:sp>
      <p:sp>
        <p:nvSpPr>
          <p:cNvPr id="9" name="文本框 8">
            <a:extLst>
              <a:ext uri="{FF2B5EF4-FFF2-40B4-BE49-F238E27FC236}">
                <a16:creationId xmlns:a16="http://schemas.microsoft.com/office/drawing/2014/main" id="{83AA676E-E97C-5742-1497-F0DA31176B0C}"/>
              </a:ext>
            </a:extLst>
          </p:cNvPr>
          <p:cNvSpPr txBox="1"/>
          <p:nvPr/>
        </p:nvSpPr>
        <p:spPr>
          <a:xfrm>
            <a:off x="2272916" y="2126943"/>
            <a:ext cx="6111814" cy="400110"/>
          </a:xfrm>
          <a:prstGeom prst="rect">
            <a:avLst/>
          </a:prstGeom>
          <a:noFill/>
        </p:spPr>
        <p:txBody>
          <a:bodyPr wrap="square">
            <a:spAutoFit/>
          </a:bodyPr>
          <a:lstStyle/>
          <a:p>
            <a:r>
              <a:rPr lang="en-US" altLang="zh-CN" sz="2000" b="1" dirty="0"/>
              <a:t>Alternative</a:t>
            </a:r>
            <a:r>
              <a:rPr lang="zh-CN" altLang="en-US" sz="2000" b="1" dirty="0"/>
              <a:t>：</a:t>
            </a:r>
            <a:r>
              <a:rPr lang="en-US" altLang="zh-CN" sz="2000" b="1" dirty="0"/>
              <a:t> TensorFlow.js</a:t>
            </a:r>
            <a:r>
              <a:rPr lang="zh-CN" altLang="en-US" sz="2000" b="1" dirty="0"/>
              <a:t>，</a:t>
            </a:r>
            <a:r>
              <a:rPr lang="en-US" altLang="zh-CN" sz="2000" b="1" dirty="0"/>
              <a:t>ONNX Runtime Web</a:t>
            </a:r>
            <a:endParaRPr lang="zh-CN" altLang="en-US" sz="2000" b="1" dirty="0"/>
          </a:p>
        </p:txBody>
      </p:sp>
      <p:sp>
        <p:nvSpPr>
          <p:cNvPr id="11" name="箭头: 右 10">
            <a:extLst>
              <a:ext uri="{FF2B5EF4-FFF2-40B4-BE49-F238E27FC236}">
                <a16:creationId xmlns:a16="http://schemas.microsoft.com/office/drawing/2014/main" id="{2B6CDB23-C888-94C8-938A-CE3A4FADA14A}"/>
              </a:ext>
            </a:extLst>
          </p:cNvPr>
          <p:cNvSpPr/>
          <p:nvPr/>
        </p:nvSpPr>
        <p:spPr>
          <a:xfrm rot="5400000">
            <a:off x="4515190" y="1738406"/>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F322A1A-9986-8383-FBC2-34C9B114C29E}"/>
              </a:ext>
            </a:extLst>
          </p:cNvPr>
          <p:cNvSpPr txBox="1"/>
          <p:nvPr/>
        </p:nvSpPr>
        <p:spPr>
          <a:xfrm>
            <a:off x="1981796" y="3041570"/>
            <a:ext cx="6942107" cy="400110"/>
          </a:xfrm>
          <a:prstGeom prst="rect">
            <a:avLst/>
          </a:prstGeom>
          <a:noFill/>
        </p:spPr>
        <p:txBody>
          <a:bodyPr wrap="square">
            <a:spAutoFit/>
          </a:bodyPr>
          <a:lstStyle/>
          <a:p>
            <a:r>
              <a:rPr lang="en-US" altLang="zh-CN" sz="2000" b="1" dirty="0"/>
              <a:t>JavaScript</a:t>
            </a:r>
            <a:r>
              <a:rPr lang="zh-CN" altLang="en-US" sz="2000" b="1" dirty="0"/>
              <a:t>：</a:t>
            </a:r>
            <a:r>
              <a:rPr lang="en-US" altLang="zh-CN" sz="2000" b="1" dirty="0"/>
              <a:t>no-static data type</a:t>
            </a:r>
            <a:r>
              <a:rPr lang="zh-CN" altLang="en-US" sz="2000" b="1" dirty="0"/>
              <a:t>，</a:t>
            </a:r>
            <a:r>
              <a:rPr lang="en-US" altLang="zh-CN" sz="2000" b="1" dirty="0"/>
              <a:t>no vectorization support</a:t>
            </a:r>
            <a:endParaRPr lang="zh-CN" altLang="en-US" sz="2000" b="1" dirty="0"/>
          </a:p>
        </p:txBody>
      </p:sp>
      <p:sp>
        <p:nvSpPr>
          <p:cNvPr id="14" name="箭头: 右 13">
            <a:extLst>
              <a:ext uri="{FF2B5EF4-FFF2-40B4-BE49-F238E27FC236}">
                <a16:creationId xmlns:a16="http://schemas.microsoft.com/office/drawing/2014/main" id="{B3E0176B-F72A-7FAF-947F-FE02AD2B308E}"/>
              </a:ext>
            </a:extLst>
          </p:cNvPr>
          <p:cNvSpPr/>
          <p:nvPr/>
        </p:nvSpPr>
        <p:spPr>
          <a:xfrm rot="5400000">
            <a:off x="4515190" y="2714381"/>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3C27132C-334B-2E02-F92B-5EA7464CA5D2}"/>
              </a:ext>
            </a:extLst>
          </p:cNvPr>
          <p:cNvSpPr txBox="1"/>
          <p:nvPr/>
        </p:nvSpPr>
        <p:spPr>
          <a:xfrm>
            <a:off x="3637375" y="3948112"/>
            <a:ext cx="2410004" cy="400110"/>
          </a:xfrm>
          <a:prstGeom prst="rect">
            <a:avLst/>
          </a:prstGeom>
          <a:noFill/>
        </p:spPr>
        <p:txBody>
          <a:bodyPr wrap="square">
            <a:spAutoFit/>
          </a:bodyPr>
          <a:lstStyle/>
          <a:p>
            <a:r>
              <a:rPr lang="en-US" altLang="zh-CN" sz="2000" b="1" dirty="0"/>
              <a:t>Inefficient inference</a:t>
            </a:r>
          </a:p>
        </p:txBody>
      </p:sp>
      <p:sp>
        <p:nvSpPr>
          <p:cNvPr id="18" name="箭头: 右 17">
            <a:extLst>
              <a:ext uri="{FF2B5EF4-FFF2-40B4-BE49-F238E27FC236}">
                <a16:creationId xmlns:a16="http://schemas.microsoft.com/office/drawing/2014/main" id="{A15F1936-F39E-3707-1AF9-47FF6CF20F44}"/>
              </a:ext>
            </a:extLst>
          </p:cNvPr>
          <p:cNvSpPr/>
          <p:nvPr/>
        </p:nvSpPr>
        <p:spPr>
          <a:xfrm rot="5400000">
            <a:off x="4515188" y="3620923"/>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96EAE9A-FCA9-05AE-FD5A-E20B1B108C3B}"/>
              </a:ext>
            </a:extLst>
          </p:cNvPr>
          <p:cNvSpPr txBox="1"/>
          <p:nvPr/>
        </p:nvSpPr>
        <p:spPr>
          <a:xfrm>
            <a:off x="1428916" y="4834528"/>
            <a:ext cx="3215496" cy="369332"/>
          </a:xfrm>
          <a:prstGeom prst="rect">
            <a:avLst/>
          </a:prstGeom>
          <a:noFill/>
        </p:spPr>
        <p:txBody>
          <a:bodyPr wrap="square">
            <a:spAutoFit/>
          </a:bodyPr>
          <a:lstStyle/>
          <a:p>
            <a:r>
              <a:rPr lang="en-US" altLang="zh-CN" b="1" dirty="0"/>
              <a:t>CPU</a:t>
            </a:r>
            <a:r>
              <a:rPr lang="zh-CN" altLang="en-US" b="1" dirty="0"/>
              <a:t>：</a:t>
            </a:r>
            <a:r>
              <a:rPr lang="en-US" altLang="zh-CN" b="1" dirty="0" err="1"/>
              <a:t>WebAssembly</a:t>
            </a:r>
            <a:r>
              <a:rPr lang="en-US" altLang="zh-CN" b="1" dirty="0"/>
              <a:t> (</a:t>
            </a:r>
            <a:r>
              <a:rPr lang="en-US" altLang="zh-CN" b="1" dirty="0" err="1"/>
              <a:t>Wasm</a:t>
            </a:r>
            <a:r>
              <a:rPr lang="en-US" altLang="zh-CN" dirty="0"/>
              <a:t>)</a:t>
            </a:r>
            <a:endParaRPr lang="zh-CN" altLang="en-US" dirty="0"/>
          </a:p>
        </p:txBody>
      </p:sp>
      <p:sp>
        <p:nvSpPr>
          <p:cNvPr id="22" name="箭头: 右 21">
            <a:extLst>
              <a:ext uri="{FF2B5EF4-FFF2-40B4-BE49-F238E27FC236}">
                <a16:creationId xmlns:a16="http://schemas.microsoft.com/office/drawing/2014/main" id="{DEACA7E9-E0B0-983C-72DE-7743B687EBF4}"/>
              </a:ext>
            </a:extLst>
          </p:cNvPr>
          <p:cNvSpPr/>
          <p:nvPr/>
        </p:nvSpPr>
        <p:spPr>
          <a:xfrm rot="7766004">
            <a:off x="3630571" y="4516542"/>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50C46620-8899-1212-753D-3BD3ACF82DA5}"/>
              </a:ext>
            </a:extLst>
          </p:cNvPr>
          <p:cNvSpPr/>
          <p:nvPr/>
        </p:nvSpPr>
        <p:spPr>
          <a:xfrm rot="2634745">
            <a:off x="5282693" y="4499272"/>
            <a:ext cx="456413" cy="1979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E67062D5-1F98-AD29-8102-84B126FD0D56}"/>
              </a:ext>
            </a:extLst>
          </p:cNvPr>
          <p:cNvPicPr>
            <a:picLocks noChangeAspect="1"/>
          </p:cNvPicPr>
          <p:nvPr/>
        </p:nvPicPr>
        <p:blipFill>
          <a:blip r:embed="rId3"/>
          <a:stretch>
            <a:fillRect/>
          </a:stretch>
        </p:blipFill>
        <p:spPr>
          <a:xfrm>
            <a:off x="6658675" y="3386942"/>
            <a:ext cx="5101879" cy="3051958"/>
          </a:xfrm>
          <a:prstGeom prst="rect">
            <a:avLst/>
          </a:prstGeom>
        </p:spPr>
      </p:pic>
      <p:sp>
        <p:nvSpPr>
          <p:cNvPr id="21" name="文本框 20">
            <a:extLst>
              <a:ext uri="{FF2B5EF4-FFF2-40B4-BE49-F238E27FC236}">
                <a16:creationId xmlns:a16="http://schemas.microsoft.com/office/drawing/2014/main" id="{E25F2006-D109-E316-595B-B31C04885E01}"/>
              </a:ext>
            </a:extLst>
          </p:cNvPr>
          <p:cNvSpPr txBox="1"/>
          <p:nvPr/>
        </p:nvSpPr>
        <p:spPr>
          <a:xfrm>
            <a:off x="4708428" y="4834528"/>
            <a:ext cx="2839162" cy="369332"/>
          </a:xfrm>
          <a:prstGeom prst="rect">
            <a:avLst/>
          </a:prstGeom>
          <a:noFill/>
        </p:spPr>
        <p:txBody>
          <a:bodyPr wrap="square">
            <a:spAutoFit/>
          </a:bodyPr>
          <a:lstStyle/>
          <a:p>
            <a:r>
              <a:rPr lang="en-US" altLang="zh-CN" b="1" dirty="0"/>
              <a:t>GPU</a:t>
            </a:r>
            <a:r>
              <a:rPr lang="zh-CN" altLang="en-US" b="1" dirty="0"/>
              <a:t>：</a:t>
            </a:r>
            <a:r>
              <a:rPr lang="en-US" altLang="zh-CN" b="1" dirty="0"/>
              <a:t>WebGPU&gt;WebGL</a:t>
            </a:r>
            <a:endParaRPr lang="zh-CN" altLang="en-US" dirty="0"/>
          </a:p>
        </p:txBody>
      </p:sp>
    </p:spTree>
    <p:extLst>
      <p:ext uri="{BB962C8B-B14F-4D97-AF65-F5344CB8AC3E}">
        <p14:creationId xmlns:p14="http://schemas.microsoft.com/office/powerpoint/2010/main" val="3089114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UwMmFlMjlkYzUyNmQzZjA3MTdkMjY2MDc3NjVjZD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4790</TotalTime>
  <Words>8161</Words>
  <Application>Microsoft Office PowerPoint</Application>
  <PresentationFormat>宽屏</PresentationFormat>
  <Paragraphs>557</Paragraphs>
  <Slides>47</Slides>
  <Notes>47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47</vt:i4>
      </vt:variant>
    </vt:vector>
  </HeadingPairs>
  <TitlesOfParts>
    <vt:vector size="61" baseType="lpstr">
      <vt:lpstr>-apple-system</vt:lpstr>
      <vt:lpstr>Corbel-Bold</vt:lpstr>
      <vt:lpstr>Corbel-BoldItalic</vt:lpstr>
      <vt:lpstr>PingFangSC-Regular</vt:lpstr>
      <vt:lpstr>Söhne</vt:lpstr>
      <vt:lpstr>等线</vt:lpstr>
      <vt:lpstr>微软雅黑</vt:lpstr>
      <vt:lpstr>Arial</vt:lpstr>
      <vt:lpstr>Calibri</vt:lpstr>
      <vt:lpstr>Calibri Light</vt:lpstr>
      <vt:lpstr>Lato</vt:lpstr>
      <vt:lpstr>Times New Roman</vt:lpstr>
      <vt:lpstr>Office Theme</vt:lpstr>
      <vt:lpstr>1_Office Theme</vt:lpstr>
      <vt:lpstr>Accelerating In-Browser Deep Learning Inference on Diverse Edge Clients through Just-in-Time Kernel Optimizations</vt:lpstr>
      <vt:lpstr>提纲</vt:lpstr>
      <vt:lpstr>提纲</vt:lpstr>
      <vt:lpstr>研究背景</vt:lpstr>
      <vt:lpstr>研究背景： DL Inference in Web Browsers</vt:lpstr>
      <vt:lpstr>研究背景： DL Inference in Web Browsers</vt:lpstr>
      <vt:lpstr>研究背景： DL Inference in Web Browsers</vt:lpstr>
      <vt:lpstr>研究背景： DL Inference in Web Browsers</vt:lpstr>
      <vt:lpstr>研究背景： DL Inference in Web Browsers</vt:lpstr>
      <vt:lpstr>研究背景：Inference Performance Issues</vt:lpstr>
      <vt:lpstr>研究背景：Inference Performance Issues</vt:lpstr>
      <vt:lpstr>研究背景：Inference Performance Issues</vt:lpstr>
      <vt:lpstr>研究背景：Kernel generation cost </vt:lpstr>
      <vt:lpstr>研究背景：Kernel generation cost </vt:lpstr>
      <vt:lpstr>研究背景：Kernel generation cost </vt:lpstr>
      <vt:lpstr>研究现状：</vt:lpstr>
      <vt:lpstr>研究现状：</vt:lpstr>
      <vt:lpstr>研究背景：Key observations &amp; Opportunities</vt:lpstr>
      <vt:lpstr>研究背景：Key observations &amp; Opportunities</vt:lpstr>
      <vt:lpstr>研究背景：Key observations &amp; Opportunities</vt:lpstr>
      <vt:lpstr>研究背景：Key observations &amp; Opportunities</vt:lpstr>
      <vt:lpstr>研究背景：Key observations &amp; Opportunities</vt:lpstr>
      <vt:lpstr>研究背景：Turning Observations to Design Principles</vt:lpstr>
      <vt:lpstr>提纲</vt:lpstr>
      <vt:lpstr>NN-JIT.WEB OVERVIEW</vt:lpstr>
      <vt:lpstr>Tensor-Web compiling codesign</vt:lpstr>
      <vt:lpstr>Tensor-Web compiling codesign</vt:lpstr>
      <vt:lpstr>Tensor-Web compiling codesign</vt:lpstr>
      <vt:lpstr>Tensor-Web compiling codesign</vt:lpstr>
      <vt:lpstr>Tensor-Web compiling codesign</vt:lpstr>
      <vt:lpstr>Compiling for WebGPU</vt:lpstr>
      <vt:lpstr>Web-specific lite kernel optimization space design</vt:lpstr>
      <vt:lpstr>Web-specific lite kernel optimization space design</vt:lpstr>
      <vt:lpstr>Web-specific lite kernel optimization space design</vt:lpstr>
      <vt:lpstr>Web-specific lite kernel optimization space design</vt:lpstr>
      <vt:lpstr>Web-specific lite kernel optimization space design</vt:lpstr>
      <vt:lpstr>提纲</vt:lpstr>
      <vt:lpstr>Experiment Setup</vt:lpstr>
      <vt:lpstr>Evaluation – Kernel performance</vt:lpstr>
      <vt:lpstr>Evaluation – Kernel performance</vt:lpstr>
      <vt:lpstr>Evaluation – Kernel performance</vt:lpstr>
      <vt:lpstr>Evaluation – Model performance</vt:lpstr>
      <vt:lpstr>Evaluation – Tensor-Web Co-Designed Compilation Pipeline</vt:lpstr>
      <vt:lpstr>Evaluation – Web-Specific Lite Space</vt:lpstr>
      <vt:lpstr>提纲</vt:lpstr>
      <vt:lpstr>总结</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City-Wide Crowdsourcing Delivery System with Reinforcement Learning</dc:title>
  <dc:creator>Ding Yi</dc:creator>
  <cp:lastModifiedBy>兵 董</cp:lastModifiedBy>
  <cp:revision>442</cp:revision>
  <cp:lastPrinted>2022-09-27T11:35:00Z</cp:lastPrinted>
  <dcterms:created xsi:type="dcterms:W3CDTF">2021-08-15T07:01:00Z</dcterms:created>
  <dcterms:modified xsi:type="dcterms:W3CDTF">2024-03-11T14:03:24Z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114F021D38084B5DA89CCB20001A4748_12</vt:lpwstr>
  </property>
  <property fmtid="{D5CDD505-2E9C-101B-9397-08002B2CF9AE}" pid="3" name="KSOProductBuildVer">
    <vt:lpwstr>2052-12.1.0.15374</vt:lpwstr>
  </property>
</Properties>
</file>