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1" r:id="rId2"/>
  </p:sldMasterIdLst>
  <p:notesMasterIdLst>
    <p:notesMasterId r:id="rId47"/>
  </p:notesMasterIdLst>
  <p:handoutMasterIdLst>
    <p:handoutMasterId r:id="rId48"/>
  </p:handoutMasterIdLst>
  <p:sldIdLst>
    <p:sldId id="256" r:id="rId3"/>
    <p:sldId id="325" r:id="rId4"/>
    <p:sldId id="357" r:id="rId5"/>
    <p:sldId id="489" r:id="rId6"/>
    <p:sldId id="567" r:id="rId7"/>
    <p:sldId id="568" r:id="rId8"/>
    <p:sldId id="335" r:id="rId9"/>
    <p:sldId id="544" r:id="rId10"/>
    <p:sldId id="545" r:id="rId11"/>
    <p:sldId id="569" r:id="rId12"/>
    <p:sldId id="546" r:id="rId13"/>
    <p:sldId id="550" r:id="rId14"/>
    <p:sldId id="547" r:id="rId15"/>
    <p:sldId id="548" r:id="rId16"/>
    <p:sldId id="551" r:id="rId17"/>
    <p:sldId id="549" r:id="rId18"/>
    <p:sldId id="552" r:id="rId19"/>
    <p:sldId id="360" r:id="rId20"/>
    <p:sldId id="554" r:id="rId21"/>
    <p:sldId id="555" r:id="rId22"/>
    <p:sldId id="556" r:id="rId23"/>
    <p:sldId id="438" r:id="rId24"/>
    <p:sldId id="557" r:id="rId25"/>
    <p:sldId id="559" r:id="rId26"/>
    <p:sldId id="558" r:id="rId27"/>
    <p:sldId id="561" r:id="rId28"/>
    <p:sldId id="570" r:id="rId29"/>
    <p:sldId id="571" r:id="rId30"/>
    <p:sldId id="560" r:id="rId31"/>
    <p:sldId id="563" r:id="rId32"/>
    <p:sldId id="564" r:id="rId33"/>
    <p:sldId id="361" r:id="rId34"/>
    <p:sldId id="369" r:id="rId35"/>
    <p:sldId id="565" r:id="rId36"/>
    <p:sldId id="566" r:id="rId37"/>
    <p:sldId id="572" r:id="rId38"/>
    <p:sldId id="573" r:id="rId39"/>
    <p:sldId id="574" r:id="rId40"/>
    <p:sldId id="576" r:id="rId41"/>
    <p:sldId id="575" r:id="rId42"/>
    <p:sldId id="362" r:id="rId43"/>
    <p:sldId id="341" r:id="rId44"/>
    <p:sldId id="436" r:id="rId45"/>
    <p:sldId id="370" r:id="rId46"/>
  </p:sldIdLst>
  <p:sldSz cx="12192000" cy="6858000"/>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默认节" id="{EAE58830-5E9B-F543-88AC-16816796E5E6}">
          <p14:sldIdLst>
            <p14:sldId id="256"/>
            <p14:sldId id="325"/>
            <p14:sldId id="357"/>
            <p14:sldId id="489"/>
            <p14:sldId id="567"/>
            <p14:sldId id="568"/>
            <p14:sldId id="335"/>
            <p14:sldId id="544"/>
            <p14:sldId id="545"/>
            <p14:sldId id="569"/>
            <p14:sldId id="546"/>
            <p14:sldId id="550"/>
            <p14:sldId id="547"/>
            <p14:sldId id="548"/>
            <p14:sldId id="551"/>
            <p14:sldId id="549"/>
            <p14:sldId id="552"/>
            <p14:sldId id="360"/>
            <p14:sldId id="554"/>
            <p14:sldId id="555"/>
            <p14:sldId id="556"/>
            <p14:sldId id="438"/>
            <p14:sldId id="557"/>
            <p14:sldId id="559"/>
            <p14:sldId id="558"/>
            <p14:sldId id="561"/>
            <p14:sldId id="570"/>
            <p14:sldId id="571"/>
            <p14:sldId id="560"/>
            <p14:sldId id="563"/>
            <p14:sldId id="564"/>
          </p14:sldIdLst>
        </p14:section>
        <p14:section name="实验" id="{DDE0ADF9-383F-6F43-A357-29B9CE66D861}">
          <p14:sldIdLst>
            <p14:sldId id="361"/>
            <p14:sldId id="369"/>
            <p14:sldId id="565"/>
            <p14:sldId id="566"/>
            <p14:sldId id="572"/>
            <p14:sldId id="573"/>
            <p14:sldId id="574"/>
            <p14:sldId id="576"/>
            <p14:sldId id="575"/>
            <p14:sldId id="362"/>
            <p14:sldId id="341"/>
            <p14:sldId id="436"/>
            <p14:sldId id="37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0CECE"/>
    <a:srgbClr val="FF7F7F"/>
    <a:srgbClr val="0093C9"/>
    <a:srgbClr val="EE6B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27" autoAdjust="0"/>
    <p:restoredTop sz="79230" autoAdjust="0"/>
  </p:normalViewPr>
  <p:slideViewPr>
    <p:cSldViewPr snapToGrid="0" snapToObjects="1">
      <p:cViewPr varScale="1">
        <p:scale>
          <a:sx n="89" d="100"/>
          <a:sy n="89" d="100"/>
        </p:scale>
        <p:origin x="856" y="56"/>
      </p:cViewPr>
      <p:guideLst/>
    </p:cSldViewPr>
  </p:slideViewPr>
  <p:notesTextViewPr>
    <p:cViewPr>
      <p:scale>
        <a:sx n="170" d="100"/>
        <a:sy n="170" d="100"/>
      </p:scale>
      <p:origin x="0" y="0"/>
    </p:cViewPr>
  </p:notesTextViewPr>
  <p:sorterViewPr>
    <p:cViewPr>
      <p:scale>
        <a:sx n="80" d="100"/>
        <a:sy n="80" d="100"/>
      </p:scale>
      <p:origin x="0" y="0"/>
    </p:cViewPr>
  </p:sorterViewPr>
  <p:notesViewPr>
    <p:cSldViewPr snapToGrid="0" snapToObjects="1">
      <p:cViewPr varScale="1">
        <p:scale>
          <a:sx n="97" d="100"/>
          <a:sy n="97" d="100"/>
        </p:scale>
        <p:origin x="3688" y="208"/>
      </p:cViewPr>
      <p:guideLst/>
    </p:cSldViewPr>
  </p:notes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handoutMaster" Target="handoutMasters/handoutMaster1.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3AE4969-F41E-D640-A298-1235BD612A54}" type="datetimeFigureOut">
              <a:rPr kumimoji="1" lang="zh-CN" altLang="en-US" smtClean="0"/>
              <a:t>2024/3/21</a:t>
            </a:fld>
            <a:endParaRPr kumimoji="1"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69E83B-95BE-ED40-9990-276629BC7DCE}" type="slidenum">
              <a:rPr kumimoji="1" lang="zh-CN" altLang="en-US" smtClean="0"/>
              <a:t>‹#›</a:t>
            </a:fld>
            <a:endParaRPr kumimoji="1"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7962A7-98BB-7843-824D-A12209056882}" type="datetimeFigureOut">
              <a:rPr lang="en-US" smtClean="0"/>
              <a:t>3/21/2024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867718-CD55-8442-A98A-4AB47C5338C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sz="1600" dirty="0"/>
          </a:p>
        </p:txBody>
      </p:sp>
      <p:sp>
        <p:nvSpPr>
          <p:cNvPr id="4" name="Slide Number Placeholder 3"/>
          <p:cNvSpPr>
            <a:spLocks noGrp="1"/>
          </p:cNvSpPr>
          <p:nvPr>
            <p:ph type="sldNum" sz="quarter" idx="5"/>
          </p:nvPr>
        </p:nvSpPr>
        <p:spPr/>
        <p:txBody>
          <a:bodyPr/>
          <a:lstStyle/>
          <a:p>
            <a:fld id="{E1867718-CD55-8442-A98A-4AB47C5338C0}"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图4a显示了再训练和没有再训练的每个时间段的准确性。</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图4</a:t>
            </a:r>
            <a:r>
              <a:rPr lang="en-US" altLang="zh-CN" dirty="0"/>
              <a:t>b</a:t>
            </a:r>
            <a:r>
              <a:rPr lang="zh-CN" altLang="en-US" dirty="0"/>
              <a:t>显示了</a:t>
            </a:r>
            <a:r>
              <a:rPr lang="en-US" altLang="zh-CN" dirty="0" err="1"/>
              <a:t>Ekya</a:t>
            </a:r>
            <a:r>
              <a:rPr lang="zh-CN" altLang="en-US" dirty="0"/>
              <a:t>使用更新后的模型的比例。</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图4a：这是因为街道上的情况可能会迅速发生变化。例如，在某个时间戳内，大多数车辆可能是私家车，但在短时间间隔后，例如50秒，大多数车辆是警车和救护车，从而改变了车辆类型的分布。只经过训练的模型</a:t>
            </a: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我们使用</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来表示持续学习的方法。图</a:t>
            </a:r>
            <a:r>
              <a:rPr lang="en-US" altLang="zh-CN" sz="1200" kern="1200" dirty="0">
                <a:solidFill>
                  <a:schemeClr val="tx1"/>
                </a:solidFill>
                <a:effectLst/>
                <a:latin typeface="+mn-lt"/>
                <a:ea typeface="+mn-ea"/>
                <a:cs typeface="+mn-cs"/>
              </a:rPr>
              <a:t>4b</a:t>
            </a:r>
            <a:r>
              <a:rPr lang="zh-CN" altLang="en-US" sz="1200" kern="1200" dirty="0">
                <a:solidFill>
                  <a:schemeClr val="tx1"/>
                </a:solidFill>
                <a:effectLst/>
                <a:latin typeface="+mn-lt"/>
                <a:ea typeface="+mn-ea"/>
                <a:cs typeface="+mn-cs"/>
              </a:rPr>
              <a:t>显示，在</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的每个时间段内，只有</a:t>
            </a:r>
            <a:r>
              <a:rPr lang="en-US" altLang="zh-CN" sz="1200" kern="1200" dirty="0">
                <a:solidFill>
                  <a:schemeClr val="tx1"/>
                </a:solidFill>
                <a:effectLst/>
                <a:latin typeface="+mn-lt"/>
                <a:ea typeface="+mn-ea"/>
                <a:cs typeface="+mn-cs"/>
              </a:rPr>
              <a:t>53%-60%</a:t>
            </a:r>
            <a:r>
              <a:rPr lang="zh-CN" altLang="en-US" sz="1200" kern="1200" dirty="0">
                <a:solidFill>
                  <a:schemeClr val="tx1"/>
                </a:solidFill>
                <a:effectLst/>
                <a:latin typeface="+mn-lt"/>
                <a:ea typeface="+mn-ea"/>
                <a:cs typeface="+mn-cs"/>
              </a:rPr>
              <a:t>的推理请求使用更新后的模型。</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11</a:t>
            </a:fld>
            <a:endParaRPr lang="en-US"/>
          </a:p>
        </p:txBody>
      </p:sp>
    </p:spTree>
    <p:extLst>
      <p:ext uri="{BB962C8B-B14F-4D97-AF65-F5344CB8AC3E}">
        <p14:creationId xmlns:p14="http://schemas.microsoft.com/office/powerpoint/2010/main" val="15623300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图</a:t>
            </a:r>
            <a:r>
              <a:rPr lang="en-US" altLang="zh-CN" dirty="0"/>
              <a:t>5. </a:t>
            </a:r>
            <a:r>
              <a:rPr lang="zh-CN" altLang="en-US" dirty="0"/>
              <a:t>三种模型在有再训练和没有再训练的每个时间周期内的应用的准确性。</a:t>
            </a: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图</a:t>
            </a:r>
            <a:r>
              <a:rPr lang="en-US" altLang="zh-CN" dirty="0"/>
              <a:t>6. </a:t>
            </a:r>
            <a:r>
              <a:rPr lang="zh-CN" altLang="en-US" dirty="0"/>
              <a:t>数据分布随时间的变化</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12</a:t>
            </a:fld>
            <a:endParaRPr lang="en-US"/>
          </a:p>
        </p:txBody>
      </p:sp>
    </p:spTree>
    <p:extLst>
      <p:ext uri="{BB962C8B-B14F-4D97-AF65-F5344CB8AC3E}">
        <p14:creationId xmlns:p14="http://schemas.microsoft.com/office/powerpoint/2010/main" val="10721678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7a</a:t>
            </a:r>
            <a:r>
              <a:rPr lang="zh-CN" altLang="en-US" sz="1200" kern="1200" dirty="0">
                <a:solidFill>
                  <a:schemeClr val="tx1"/>
                </a:solidFill>
                <a:effectLst/>
                <a:latin typeface="+mn-lt"/>
                <a:ea typeface="+mn-ea"/>
                <a:cs typeface="+mn-cs"/>
              </a:rPr>
              <a:t>显示了这些方法在每个时间段内的准确性。图</a:t>
            </a:r>
            <a:r>
              <a:rPr lang="en-US" altLang="zh-CN" sz="1200" kern="1200" dirty="0">
                <a:solidFill>
                  <a:schemeClr val="tx1"/>
                </a:solidFill>
                <a:effectLst/>
                <a:latin typeface="+mn-lt"/>
                <a:ea typeface="+mn-ea"/>
                <a:cs typeface="+mn-cs"/>
              </a:rPr>
              <a:t>7b</a:t>
            </a:r>
            <a:r>
              <a:rPr lang="zh-CN" altLang="en-US" sz="1200" kern="1200" dirty="0">
                <a:solidFill>
                  <a:schemeClr val="tx1"/>
                </a:solidFill>
                <a:effectLst/>
                <a:latin typeface="+mn-lt"/>
                <a:ea typeface="+mn-ea"/>
                <a:cs typeface="+mn-cs"/>
              </a:rPr>
              <a:t>显示了</a:t>
            </a:r>
            <a:r>
              <a:rPr lang="en-US" altLang="zh-CN" sz="1200" kern="1200" dirty="0">
                <a:solidFill>
                  <a:schemeClr val="tx1"/>
                </a:solidFill>
                <a:effectLst/>
                <a:latin typeface="+mn-lt"/>
                <a:ea typeface="+mn-ea"/>
                <a:cs typeface="+mn-cs"/>
              </a:rPr>
              <a:t>Early-</a:t>
            </a:r>
            <a:r>
              <a:rPr lang="en-US" altLang="zh-CN" sz="1200" kern="1200" dirty="0" err="1">
                <a:solidFill>
                  <a:schemeClr val="tx1"/>
                </a:solidFill>
                <a:effectLst/>
                <a:latin typeface="+mn-lt"/>
                <a:ea typeface="+mn-ea"/>
                <a:cs typeface="+mn-cs"/>
              </a:rPr>
              <a:t>inc</a:t>
            </a:r>
            <a:r>
              <a:rPr lang="zh-CN" altLang="en-US" sz="1200" kern="1200" dirty="0">
                <a:solidFill>
                  <a:schemeClr val="tx1"/>
                </a:solidFill>
                <a:effectLst/>
                <a:latin typeface="+mn-lt"/>
                <a:ea typeface="+mn-ea"/>
                <a:cs typeface="+mn-cs"/>
              </a:rPr>
              <a:t>和</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在每个时间段的总再训练时间和再训练中使用的再训练样本的百分比。</a:t>
            </a:r>
            <a:endParaRPr lang="zh-CN" altLang="en-US" dirty="0"/>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1. Full-</a:t>
            </a:r>
            <a:r>
              <a:rPr lang="en-US" altLang="zh-CN" sz="1200" kern="1200" dirty="0" err="1">
                <a:solidFill>
                  <a:schemeClr val="tx1"/>
                </a:solidFill>
                <a:effectLst/>
                <a:latin typeface="+mn-lt"/>
                <a:ea typeface="+mn-ea"/>
                <a:cs typeface="+mn-cs"/>
              </a:rPr>
              <a:t>inc</a:t>
            </a:r>
            <a:r>
              <a:rPr lang="zh-CN" altLang="en-US" sz="1200" kern="1200" dirty="0">
                <a:solidFill>
                  <a:schemeClr val="tx1"/>
                </a:solidFill>
                <a:effectLst/>
                <a:latin typeface="+mn-lt"/>
                <a:ea typeface="+mn-ea"/>
                <a:cs typeface="+mn-cs"/>
              </a:rPr>
              <a:t>比</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高</a:t>
            </a:r>
            <a:r>
              <a:rPr lang="en-US" altLang="zh-CN" sz="1200" kern="1200" dirty="0">
                <a:solidFill>
                  <a:schemeClr val="tx1"/>
                </a:solidFill>
                <a:effectLst/>
                <a:latin typeface="+mn-lt"/>
                <a:ea typeface="+mn-ea"/>
                <a:cs typeface="+mn-cs"/>
              </a:rPr>
              <a:t>0%-4%</a:t>
            </a:r>
            <a:r>
              <a:rPr lang="zh-CN" altLang="en-US" sz="1200" kern="1200" dirty="0">
                <a:solidFill>
                  <a:schemeClr val="tx1"/>
                </a:solidFill>
                <a:effectLst/>
                <a:latin typeface="+mn-lt"/>
                <a:ea typeface="+mn-ea"/>
                <a:cs typeface="+mn-cs"/>
              </a:rPr>
              <a:t>，因为在</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中，在再训练完成时间之前收到的推理请求（图</a:t>
            </a:r>
            <a:r>
              <a:rPr lang="en-US" altLang="zh-CN" sz="1200" kern="1200" dirty="0">
                <a:solidFill>
                  <a:schemeClr val="tx1"/>
                </a:solidFill>
                <a:effectLst/>
                <a:latin typeface="+mn-lt"/>
                <a:ea typeface="+mn-ea"/>
                <a:cs typeface="+mn-cs"/>
              </a:rPr>
              <a:t>7b</a:t>
            </a:r>
            <a:r>
              <a:rPr lang="zh-CN" altLang="en-US" sz="1200" kern="1200" dirty="0">
                <a:solidFill>
                  <a:schemeClr val="tx1"/>
                </a:solidFill>
                <a:effectLst/>
                <a:latin typeface="+mn-lt"/>
                <a:ea typeface="+mn-ea"/>
                <a:cs typeface="+mn-cs"/>
              </a:rPr>
              <a:t>中的</a:t>
            </a:r>
            <a:r>
              <a:rPr lang="en-US" altLang="zh-CN" sz="1200" kern="1200" dirty="0">
                <a:solidFill>
                  <a:schemeClr val="tx1"/>
                </a:solidFill>
                <a:effectLst/>
                <a:latin typeface="+mn-lt"/>
                <a:ea typeface="+mn-ea"/>
                <a:cs typeface="+mn-cs"/>
              </a:rPr>
              <a:t>20-23</a:t>
            </a:r>
            <a:r>
              <a:rPr lang="zh-CN" altLang="en-US" sz="1200" kern="1200" dirty="0">
                <a:solidFill>
                  <a:schemeClr val="tx1"/>
                </a:solidFill>
                <a:effectLst/>
                <a:latin typeface="+mn-lt"/>
                <a:ea typeface="+mn-ea"/>
                <a:cs typeface="+mn-cs"/>
              </a:rPr>
              <a:t>秒）不能使用再训练模型。增量的再培训使每个工作能够使用在一定程度上经过再培训的模型，从而获得更高的准确性</a:t>
            </a:r>
            <a:r>
              <a:rPr lang="en-US" altLang="zh-CN"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2. Early-</a:t>
            </a:r>
            <a:r>
              <a:rPr lang="en-US" altLang="zh-CN" sz="1200" kern="1200" dirty="0" err="1">
                <a:solidFill>
                  <a:schemeClr val="tx1"/>
                </a:solidFill>
                <a:effectLst/>
                <a:latin typeface="+mn-lt"/>
                <a:ea typeface="+mn-ea"/>
                <a:cs typeface="+mn-cs"/>
              </a:rPr>
              <a:t>inc</a:t>
            </a:r>
            <a:r>
              <a:rPr lang="zh-CN" altLang="en-US" sz="1200" kern="1200" dirty="0">
                <a:solidFill>
                  <a:schemeClr val="tx1"/>
                </a:solidFill>
                <a:effectLst/>
                <a:latin typeface="+mn-lt"/>
                <a:ea typeface="+mn-ea"/>
                <a:cs typeface="+mn-cs"/>
              </a:rPr>
              <a:t>比</a:t>
            </a:r>
            <a:r>
              <a:rPr lang="en-US" altLang="zh-CN" sz="1200" kern="1200" dirty="0">
                <a:solidFill>
                  <a:schemeClr val="tx1"/>
                </a:solidFill>
                <a:effectLst/>
                <a:latin typeface="+mn-lt"/>
                <a:ea typeface="+mn-ea"/>
                <a:cs typeface="+mn-cs"/>
              </a:rPr>
              <a:t>Full-</a:t>
            </a:r>
            <a:r>
              <a:rPr lang="en-US" altLang="zh-CN" sz="1200" kern="1200" dirty="0" err="1">
                <a:solidFill>
                  <a:schemeClr val="tx1"/>
                </a:solidFill>
                <a:effectLst/>
                <a:latin typeface="+mn-lt"/>
                <a:ea typeface="+mn-ea"/>
                <a:cs typeface="+mn-cs"/>
              </a:rPr>
              <a:t>inc</a:t>
            </a:r>
            <a:r>
              <a:rPr lang="zh-CN" altLang="en-US" sz="1200" kern="1200" dirty="0">
                <a:solidFill>
                  <a:schemeClr val="tx1"/>
                </a:solidFill>
                <a:effectLst/>
                <a:latin typeface="+mn-lt"/>
                <a:ea typeface="+mn-ea"/>
                <a:cs typeface="+mn-cs"/>
              </a:rPr>
              <a:t>高</a:t>
            </a:r>
            <a:r>
              <a:rPr lang="en-US" altLang="zh-CN" sz="1200" kern="1200" dirty="0">
                <a:solidFill>
                  <a:schemeClr val="tx1"/>
                </a:solidFill>
                <a:effectLst/>
                <a:latin typeface="+mn-lt"/>
                <a:ea typeface="+mn-ea"/>
                <a:cs typeface="+mn-cs"/>
              </a:rPr>
              <a:t>0%-6%</a:t>
            </a:r>
            <a:r>
              <a:rPr lang="zh-CN" altLang="en-US" sz="1200" kern="1200" dirty="0">
                <a:solidFill>
                  <a:schemeClr val="tx1"/>
                </a:solidFill>
                <a:effectLst/>
                <a:latin typeface="+mn-lt"/>
                <a:ea typeface="+mn-ea"/>
                <a:cs typeface="+mn-cs"/>
              </a:rPr>
              <a:t>，比</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高</a:t>
            </a:r>
            <a:r>
              <a:rPr lang="en-US" altLang="zh-CN" sz="1200" kern="1200" dirty="0">
                <a:solidFill>
                  <a:schemeClr val="tx1"/>
                </a:solidFill>
                <a:effectLst/>
                <a:latin typeface="+mn-lt"/>
                <a:ea typeface="+mn-ea"/>
                <a:cs typeface="+mn-cs"/>
              </a:rPr>
              <a:t>0%-10%</a:t>
            </a:r>
            <a:r>
              <a:rPr lang="zh-CN" altLang="en-US" sz="1200" kern="1200" dirty="0">
                <a:solidFill>
                  <a:schemeClr val="tx1"/>
                </a:solidFill>
                <a:effectLst/>
                <a:latin typeface="+mn-lt"/>
                <a:ea typeface="+mn-ea"/>
                <a:cs typeface="+mn-cs"/>
              </a:rPr>
              <a:t>，比</a:t>
            </a:r>
            <a:r>
              <a:rPr lang="en-US" altLang="zh-CN" sz="1200" kern="1200" dirty="0">
                <a:solidFill>
                  <a:schemeClr val="tx1"/>
                </a:solidFill>
                <a:effectLst/>
                <a:latin typeface="+mn-lt"/>
                <a:ea typeface="+mn-ea"/>
                <a:cs typeface="+mn-cs"/>
              </a:rPr>
              <a:t>Early-w/o</a:t>
            </a:r>
            <a:r>
              <a:rPr lang="zh-CN" altLang="en-US" sz="1200" kern="1200" dirty="0">
                <a:solidFill>
                  <a:schemeClr val="tx1"/>
                </a:solidFill>
                <a:effectLst/>
                <a:latin typeface="+mn-lt"/>
                <a:ea typeface="+mn-ea"/>
                <a:cs typeface="+mn-cs"/>
              </a:rPr>
              <a:t>高</a:t>
            </a:r>
            <a:r>
              <a:rPr lang="en-US" altLang="zh-CN" sz="1200" kern="1200" dirty="0">
                <a:solidFill>
                  <a:schemeClr val="tx1"/>
                </a:solidFill>
                <a:effectLst/>
                <a:latin typeface="+mn-lt"/>
                <a:ea typeface="+mn-ea"/>
                <a:cs typeface="+mn-cs"/>
              </a:rPr>
              <a:t>21%-23%</a:t>
            </a:r>
            <a:r>
              <a:rPr lang="zh-CN" altLang="en-US" sz="1200" kern="1200" dirty="0">
                <a:solidFill>
                  <a:schemeClr val="tx1"/>
                </a:solidFill>
                <a:effectLst/>
                <a:latin typeface="+mn-lt"/>
                <a:ea typeface="+mn-ea"/>
                <a:cs typeface="+mn-cs"/>
              </a:rPr>
              <a:t>。这些结果表明，虽然早期退出结构降低了准确性，但利用早期退出结构较短的推理延迟所获得的空闲时间进行增量再训练，显著提高了准确性。此外，再培训对于确保高精度也很重要。</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 </a:t>
            </a:r>
            <a:r>
              <a:rPr lang="en-US" altLang="zh-CN" sz="1200" kern="1200" dirty="0">
                <a:solidFill>
                  <a:schemeClr val="tx1"/>
                </a:solidFill>
                <a:effectLst/>
                <a:latin typeface="+mn-lt"/>
                <a:ea typeface="+mn-ea"/>
                <a:cs typeface="+mn-cs"/>
              </a:rPr>
              <a:t>Early-</a:t>
            </a:r>
            <a:r>
              <a:rPr lang="en-US" altLang="zh-CN" sz="1200" kern="1200" dirty="0" err="1">
                <a:solidFill>
                  <a:schemeClr val="tx1"/>
                </a:solidFill>
                <a:effectLst/>
                <a:latin typeface="+mn-lt"/>
                <a:ea typeface="+mn-ea"/>
                <a:cs typeface="+mn-cs"/>
              </a:rPr>
              <a:t>inc</a:t>
            </a:r>
            <a:r>
              <a:rPr lang="zh-CN" altLang="en-US" sz="1200" kern="1200" dirty="0">
                <a:solidFill>
                  <a:schemeClr val="tx1"/>
                </a:solidFill>
                <a:effectLst/>
                <a:latin typeface="+mn-lt"/>
                <a:ea typeface="+mn-ea"/>
                <a:cs typeface="+mn-cs"/>
              </a:rPr>
              <a:t>某一时期的总再训练时间和再训练样本的百分比与</a:t>
            </a:r>
            <a:r>
              <a:rPr lang="en-US" altLang="zh-CN" sz="1200" kern="1200" dirty="0" err="1">
                <a:solidFill>
                  <a:schemeClr val="tx1"/>
                </a:solidFill>
                <a:effectLst/>
                <a:latin typeface="+mn-lt"/>
                <a:ea typeface="+mn-ea"/>
                <a:cs typeface="+mn-cs"/>
              </a:rPr>
              <a:t>Ekya</a:t>
            </a:r>
            <a:r>
              <a:rPr lang="zh-CN" altLang="en-US" sz="1200" kern="1200" dirty="0">
                <a:solidFill>
                  <a:schemeClr val="tx1"/>
                </a:solidFill>
                <a:effectLst/>
                <a:latin typeface="+mn-lt"/>
                <a:ea typeface="+mn-ea"/>
                <a:cs typeface="+mn-cs"/>
              </a:rPr>
              <a:t>的时间时间接近。这表明，通过在一段时间内以多个步骤逐步进行再训练，与持续学习相比，增量再训练最终并不会得到更少的再训练时间。</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13</a:t>
            </a:fld>
            <a:endParaRPr lang="en-US"/>
          </a:p>
        </p:txBody>
      </p:sp>
    </p:spTree>
    <p:extLst>
      <p:ext uri="{BB962C8B-B14F-4D97-AF65-F5344CB8AC3E}">
        <p14:creationId xmlns:p14="http://schemas.microsoft.com/office/powerpoint/2010/main" val="9757512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8</a:t>
            </a:r>
            <a:r>
              <a:rPr lang="zh-CN" altLang="en-US" sz="1200" kern="1200" dirty="0">
                <a:solidFill>
                  <a:schemeClr val="tx1"/>
                </a:solidFill>
                <a:effectLst/>
                <a:latin typeface="+mn-lt"/>
                <a:ea typeface="+mn-ea"/>
                <a:cs typeface="+mn-cs"/>
              </a:rPr>
              <a:t>显示了不同请求批大小下的平均每批延迟和平均最坏情况延迟。</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9</a:t>
            </a:r>
            <a:r>
              <a:rPr lang="zh-CN" altLang="en-US" sz="1200" kern="1200" dirty="0">
                <a:solidFill>
                  <a:schemeClr val="tx1"/>
                </a:solidFill>
                <a:effectLst/>
                <a:latin typeface="+mn-lt"/>
                <a:ea typeface="+mn-ea"/>
                <a:cs typeface="+mn-cs"/>
              </a:rPr>
              <a:t>显示了当分配的</a:t>
            </a:r>
            <a:r>
              <a:rPr lang="en-US" altLang="zh-CN" sz="1200" kern="1200" dirty="0">
                <a:solidFill>
                  <a:schemeClr val="tx1"/>
                </a:solidFill>
                <a:effectLst/>
                <a:latin typeface="+mn-lt"/>
                <a:ea typeface="+mn-ea"/>
                <a:cs typeface="+mn-cs"/>
              </a:rPr>
              <a:t>GPU</a:t>
            </a:r>
            <a:r>
              <a:rPr lang="zh-CN" altLang="en-US" sz="1200" kern="1200" dirty="0">
                <a:solidFill>
                  <a:schemeClr val="tx1"/>
                </a:solidFill>
                <a:effectLst/>
                <a:latin typeface="+mn-lt"/>
                <a:ea typeface="+mn-ea"/>
                <a:cs typeface="+mn-cs"/>
              </a:rPr>
              <a:t>空间发生变化时，不同请求批大小的平均最坏情况延迟。</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10</a:t>
            </a:r>
            <a:r>
              <a:rPr lang="zh-CN" altLang="en-US" sz="1200" kern="1200" dirty="0">
                <a:solidFill>
                  <a:schemeClr val="tx1"/>
                </a:solidFill>
                <a:effectLst/>
                <a:latin typeface="+mn-lt"/>
                <a:ea typeface="+mn-ea"/>
                <a:cs typeface="+mn-cs"/>
              </a:rPr>
              <a:t>显示了完整结构和随机选择的三个早期退出结构的不同请求批大小的平均最坏延迟。</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14</a:t>
            </a:fld>
            <a:endParaRPr lang="en-US"/>
          </a:p>
        </p:txBody>
      </p:sp>
    </p:spTree>
    <p:extLst>
      <p:ext uri="{BB962C8B-B14F-4D97-AF65-F5344CB8AC3E}">
        <p14:creationId xmlns:p14="http://schemas.microsoft.com/office/powerpoint/2010/main" val="1120447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11</a:t>
            </a:r>
            <a:r>
              <a:rPr lang="zh-CN" altLang="en-US" sz="1200" kern="1200" dirty="0">
                <a:solidFill>
                  <a:schemeClr val="tx1"/>
                </a:solidFill>
                <a:effectLst/>
                <a:latin typeface="+mn-lt"/>
                <a:ea typeface="+mn-ea"/>
                <a:cs typeface="+mn-cs"/>
              </a:rPr>
              <a:t>将每批推理延迟（如图</a:t>
            </a:r>
            <a:r>
              <a:rPr lang="en-US" altLang="zh-CN" sz="1200" kern="1200" dirty="0">
                <a:solidFill>
                  <a:schemeClr val="tx1"/>
                </a:solidFill>
                <a:effectLst/>
                <a:latin typeface="+mn-lt"/>
                <a:ea typeface="+mn-ea"/>
                <a:cs typeface="+mn-cs"/>
              </a:rPr>
              <a:t>8</a:t>
            </a:r>
            <a:r>
              <a:rPr lang="zh-CN" altLang="en-US" sz="1200" kern="1200" dirty="0">
                <a:solidFill>
                  <a:schemeClr val="tx1"/>
                </a:solidFill>
                <a:effectLst/>
                <a:latin typeface="+mn-lt"/>
                <a:ea typeface="+mn-ea"/>
                <a:cs typeface="+mn-cs"/>
              </a:rPr>
              <a:t>所示）分解为</a:t>
            </a:r>
            <a:r>
              <a:rPr lang="en-US" altLang="zh-CN" sz="1200" kern="1200" dirty="0">
                <a:solidFill>
                  <a:schemeClr val="tx1"/>
                </a:solidFill>
                <a:effectLst/>
                <a:latin typeface="+mn-lt"/>
                <a:ea typeface="+mn-ea"/>
                <a:cs typeface="+mn-cs"/>
              </a:rPr>
              <a:t>CPU</a:t>
            </a:r>
            <a:r>
              <a:rPr lang="zh-CN" altLang="en-US" sz="1200" kern="1200" dirty="0">
                <a:solidFill>
                  <a:schemeClr val="tx1"/>
                </a:solidFill>
                <a:effectLst/>
                <a:latin typeface="+mn-lt"/>
                <a:ea typeface="+mn-ea"/>
                <a:cs typeface="+mn-cs"/>
              </a:rPr>
              <a:t>内存与</a:t>
            </a:r>
            <a:r>
              <a:rPr lang="en-US" altLang="zh-CN" sz="1200" kern="1200" dirty="0">
                <a:solidFill>
                  <a:schemeClr val="tx1"/>
                </a:solidFill>
                <a:effectLst/>
                <a:latin typeface="+mn-lt"/>
                <a:ea typeface="+mn-ea"/>
                <a:cs typeface="+mn-cs"/>
              </a:rPr>
              <a:t>GPU</a:t>
            </a:r>
            <a:r>
              <a:rPr lang="zh-CN" altLang="en-US" sz="1200" kern="1200" dirty="0">
                <a:solidFill>
                  <a:schemeClr val="tx1"/>
                </a:solidFill>
                <a:effectLst/>
                <a:latin typeface="+mn-lt"/>
                <a:ea typeface="+mn-ea"/>
                <a:cs typeface="+mn-cs"/>
              </a:rPr>
              <a:t>内存之间的通信时间，以及不同批大小下在</a:t>
            </a:r>
            <a:r>
              <a:rPr lang="en-US" altLang="zh-CN" sz="1200" kern="1200" dirty="0">
                <a:solidFill>
                  <a:schemeClr val="tx1"/>
                </a:solidFill>
                <a:effectLst/>
                <a:latin typeface="+mn-lt"/>
                <a:ea typeface="+mn-ea"/>
                <a:cs typeface="+mn-cs"/>
              </a:rPr>
              <a:t>GPU</a:t>
            </a:r>
            <a:r>
              <a:rPr lang="zh-CN" altLang="en-US" sz="1200" kern="1200" dirty="0">
                <a:solidFill>
                  <a:schemeClr val="tx1"/>
                </a:solidFill>
                <a:effectLst/>
                <a:latin typeface="+mn-lt"/>
                <a:ea typeface="+mn-ea"/>
                <a:cs typeface="+mn-cs"/>
              </a:rPr>
              <a:t>空间中的实际计算时间。</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12a</a:t>
            </a:r>
            <a:r>
              <a:rPr lang="zh-CN" altLang="en-US" sz="1200" kern="1200" dirty="0">
                <a:solidFill>
                  <a:schemeClr val="tx1"/>
                </a:solidFill>
                <a:effectLst/>
                <a:latin typeface="+mn-lt"/>
                <a:ea typeface="+mn-ea"/>
                <a:cs typeface="+mn-cs"/>
              </a:rPr>
              <a:t>为不同内存内容重用时间的</a:t>
            </a:r>
            <a:r>
              <a:rPr lang="en-US" altLang="zh-CN" sz="1200" kern="1200" dirty="0">
                <a:solidFill>
                  <a:schemeClr val="tx1"/>
                </a:solidFill>
                <a:effectLst/>
                <a:latin typeface="+mn-lt"/>
                <a:ea typeface="+mn-ea"/>
                <a:cs typeface="+mn-cs"/>
              </a:rPr>
              <a:t>CDF</a:t>
            </a:r>
            <a:r>
              <a:rPr lang="zh-CN" altLang="en-US" sz="1200" kern="1200" dirty="0">
                <a:solidFill>
                  <a:schemeClr val="tx1"/>
                </a:solidFill>
                <a:effectLst/>
                <a:latin typeface="+mn-lt"/>
                <a:ea typeface="+mn-ea"/>
                <a:cs typeface="+mn-cs"/>
              </a:rPr>
              <a:t>。</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15</a:t>
            </a:fld>
            <a:endParaRPr lang="en-US"/>
          </a:p>
        </p:txBody>
      </p:sp>
    </p:spTree>
    <p:extLst>
      <p:ext uri="{BB962C8B-B14F-4D97-AF65-F5344CB8AC3E}">
        <p14:creationId xmlns:p14="http://schemas.microsoft.com/office/powerpoint/2010/main" val="4042652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12a</a:t>
            </a:r>
            <a:r>
              <a:rPr lang="zh-CN" altLang="en-US" sz="1200" kern="1200" dirty="0">
                <a:solidFill>
                  <a:schemeClr val="tx1"/>
                </a:solidFill>
                <a:effectLst/>
                <a:latin typeface="+mn-lt"/>
                <a:ea typeface="+mn-ea"/>
                <a:cs typeface="+mn-cs"/>
              </a:rPr>
              <a:t>为不同内存内容重用时间的</a:t>
            </a:r>
            <a:r>
              <a:rPr lang="en-US" altLang="zh-CN" sz="1200" kern="1200" dirty="0">
                <a:solidFill>
                  <a:schemeClr val="tx1"/>
                </a:solidFill>
                <a:effectLst/>
                <a:latin typeface="+mn-lt"/>
                <a:ea typeface="+mn-ea"/>
                <a:cs typeface="+mn-cs"/>
              </a:rPr>
              <a:t>CDF</a:t>
            </a:r>
            <a:r>
              <a:rPr lang="zh-CN" altLang="en-US" sz="1200" kern="1200" dirty="0">
                <a:solidFill>
                  <a:schemeClr val="tx1"/>
                </a:solidFill>
                <a:effectLst/>
                <a:latin typeface="+mn-lt"/>
                <a:ea typeface="+mn-ea"/>
                <a:cs typeface="+mn-cs"/>
              </a:rPr>
              <a:t>。</a:t>
            </a:r>
            <a:endParaRPr lang="en-US" altLang="zh-CN"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图</a:t>
            </a:r>
            <a:r>
              <a:rPr lang="en-US" altLang="zh-CN" sz="1200" kern="1200" dirty="0">
                <a:solidFill>
                  <a:schemeClr val="tx1"/>
                </a:solidFill>
                <a:effectLst/>
                <a:latin typeface="+mn-lt"/>
                <a:ea typeface="+mn-ea"/>
                <a:cs typeface="+mn-cs"/>
              </a:rPr>
              <a:t>12b</a:t>
            </a:r>
            <a:r>
              <a:rPr lang="zh-CN" altLang="en-US" sz="1200" kern="1200" dirty="0">
                <a:solidFill>
                  <a:schemeClr val="tx1"/>
                </a:solidFill>
                <a:effectLst/>
                <a:latin typeface="+mn-lt"/>
                <a:ea typeface="+mn-ea"/>
                <a:cs typeface="+mn-cs"/>
              </a:rPr>
              <a:t>显示了</a:t>
            </a:r>
            <a:r>
              <a:rPr lang="en-US" altLang="zh-CN" sz="1200" kern="1200" dirty="0">
                <a:solidFill>
                  <a:schemeClr val="tx1"/>
                </a:solidFill>
                <a:effectLst/>
                <a:latin typeface="+mn-lt"/>
                <a:ea typeface="+mn-ea"/>
                <a:cs typeface="+mn-cs"/>
              </a:rPr>
              <a:t>DAG</a:t>
            </a:r>
            <a:r>
              <a:rPr lang="zh-CN" altLang="en-US" sz="1200" kern="1200" dirty="0">
                <a:solidFill>
                  <a:schemeClr val="tx1"/>
                </a:solidFill>
                <a:effectLst/>
                <a:latin typeface="+mn-lt"/>
                <a:ea typeface="+mn-ea"/>
                <a:cs typeface="+mn-cs"/>
              </a:rPr>
              <a:t>中任务之间内存内容的重用时间延迟的</a:t>
            </a:r>
            <a:r>
              <a:rPr lang="en-US" altLang="zh-CN" sz="1200" kern="1200" dirty="0">
                <a:solidFill>
                  <a:schemeClr val="tx1"/>
                </a:solidFill>
                <a:effectLst/>
                <a:latin typeface="+mn-lt"/>
                <a:ea typeface="+mn-ea"/>
                <a:cs typeface="+mn-cs"/>
              </a:rPr>
              <a:t>CDF</a:t>
            </a:r>
            <a:r>
              <a:rPr lang="zh-CN" altLang="en-US" sz="1200" kern="1200" dirty="0">
                <a:solidFill>
                  <a:schemeClr val="tx1"/>
                </a:solidFill>
                <a:effectLst/>
                <a:latin typeface="+mn-lt"/>
                <a:ea typeface="+mn-ea"/>
                <a:cs typeface="+mn-cs"/>
              </a:rPr>
              <a:t>。对车辆识别模型再训练的更新参数值进行推理任务重用，通过车辆识别模型的推理重用目标检测模型的最后一层中间输出。中间输出参数和更新后的参数分别在</a:t>
            </a:r>
            <a:r>
              <a:rPr lang="en-US" altLang="zh-CN" sz="1200" kern="1200" dirty="0">
                <a:solidFill>
                  <a:schemeClr val="tx1"/>
                </a:solidFill>
                <a:effectLst/>
                <a:latin typeface="+mn-lt"/>
                <a:ea typeface="+mn-ea"/>
                <a:cs typeface="+mn-cs"/>
              </a:rPr>
              <a:t>0.01ms-0.02ms</a:t>
            </a:r>
            <a:r>
              <a:rPr lang="zh-CN" altLang="en-US" sz="1200" kern="1200" dirty="0">
                <a:solidFill>
                  <a:schemeClr val="tx1"/>
                </a:solidFill>
                <a:effectLst/>
                <a:latin typeface="+mn-lt"/>
                <a:ea typeface="+mn-ea"/>
                <a:cs typeface="+mn-cs"/>
              </a:rPr>
              <a:t>和</a:t>
            </a:r>
            <a:r>
              <a:rPr lang="en-US" altLang="zh-CN" sz="1200" kern="1200" dirty="0">
                <a:solidFill>
                  <a:schemeClr val="tx1"/>
                </a:solidFill>
                <a:effectLst/>
                <a:latin typeface="+mn-lt"/>
                <a:ea typeface="+mn-ea"/>
                <a:cs typeface="+mn-cs"/>
              </a:rPr>
              <a:t>0.01ms-1.65ms</a:t>
            </a:r>
            <a:r>
              <a:rPr lang="zh-CN" altLang="en-US" sz="1200" kern="1200" dirty="0">
                <a:solidFill>
                  <a:schemeClr val="tx1"/>
                </a:solidFill>
                <a:effectLst/>
                <a:latin typeface="+mn-lt"/>
                <a:ea typeface="+mn-ea"/>
                <a:cs typeface="+mn-cs"/>
              </a:rPr>
              <a:t>中被重用。</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16</a:t>
            </a:fld>
            <a:endParaRPr lang="en-US"/>
          </a:p>
        </p:txBody>
      </p:sp>
    </p:spTree>
    <p:extLst>
      <p:ext uri="{BB962C8B-B14F-4D97-AF65-F5344CB8AC3E}">
        <p14:creationId xmlns:p14="http://schemas.microsoft.com/office/powerpoint/2010/main" val="3279064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dirty="0"/>
              <a:t>图13显示了第一个作业参数的重用时间延迟的CDF。</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17</a:t>
            </a:fld>
            <a:endParaRPr lang="en-US"/>
          </a:p>
        </p:txBody>
      </p:sp>
    </p:spTree>
    <p:extLst>
      <p:ext uri="{BB962C8B-B14F-4D97-AF65-F5344CB8AC3E}">
        <p14:creationId xmlns:p14="http://schemas.microsoft.com/office/powerpoint/2010/main" val="1653023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AdaInf决定： </a:t>
            </a:r>
            <a:endParaRPr lang="en-US" altLang="zh-CN" dirty="0"/>
          </a:p>
          <a:p>
            <a:r>
              <a:rPr lang="zh-CN" altLang="en-US" dirty="0"/>
              <a:t>1)每个</a:t>
            </a:r>
            <a:r>
              <a:rPr lang="en-US" altLang="zh-CN" dirty="0"/>
              <a:t>Job</a:t>
            </a:r>
            <a:r>
              <a:rPr lang="zh-CN" altLang="en-US" dirty="0"/>
              <a:t>的请求批大小。</a:t>
            </a:r>
            <a:endParaRPr lang="en-US" altLang="zh-CN" dirty="0"/>
          </a:p>
          <a:p>
            <a:r>
              <a:rPr lang="zh-CN" altLang="en-US" dirty="0"/>
              <a:t>2)每个任务的数量（包括再训练和推理）。3)每个推理任务的最优DNN结构，以及分配给一个</a:t>
            </a:r>
            <a:r>
              <a:rPr lang="en-US" altLang="zh-CN" dirty="0"/>
              <a:t>Job</a:t>
            </a:r>
            <a:r>
              <a:rPr lang="zh-CN" altLang="en-US" dirty="0"/>
              <a:t>中每个模型的再训练任务和推理任务的</a:t>
            </a:r>
            <a:r>
              <a:rPr lang="en-US" altLang="zh-CN" dirty="0"/>
              <a:t>GPU</a:t>
            </a:r>
            <a:r>
              <a:rPr lang="zh-CN" altLang="en-US" dirty="0"/>
              <a:t>时间。</a:t>
            </a:r>
            <a:endParaRPr lang="en-US" altLang="zh-CN" dirty="0"/>
          </a:p>
          <a:p>
            <a:r>
              <a:rPr lang="zh-CN" altLang="en-US" dirty="0"/>
              <a:t>4)给定分配的</a:t>
            </a:r>
            <a:r>
              <a:rPr lang="en-US" altLang="zh-CN" dirty="0"/>
              <a:t>GPU</a:t>
            </a:r>
            <a:r>
              <a:rPr lang="zh-CN" altLang="en-US" dirty="0"/>
              <a:t>空间和时间，再训练样本的数量以及每个再训练任务使用的样本。</a:t>
            </a:r>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19</a:t>
            </a:fld>
            <a:endParaRPr lang="en-US"/>
          </a:p>
        </p:txBody>
      </p:sp>
    </p:spTree>
    <p:extLst>
      <p:ext uri="{BB962C8B-B14F-4D97-AF65-F5344CB8AC3E}">
        <p14:creationId xmlns:p14="http://schemas.microsoft.com/office/powerpoint/2010/main" val="4824947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20</a:t>
            </a:fld>
            <a:endParaRPr lang="en-US"/>
          </a:p>
        </p:txBody>
      </p:sp>
    </p:spTree>
    <p:extLst>
      <p:ext uri="{BB962C8B-B14F-4D97-AF65-F5344CB8AC3E}">
        <p14:creationId xmlns:p14="http://schemas.microsoft.com/office/powerpoint/2010/main" val="2309821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21</a:t>
            </a:fld>
            <a:endParaRPr lang="en-US"/>
          </a:p>
        </p:txBody>
      </p:sp>
    </p:spTree>
    <p:extLst>
      <p:ext uri="{BB962C8B-B14F-4D97-AF65-F5344CB8AC3E}">
        <p14:creationId xmlns:p14="http://schemas.microsoft.com/office/powerpoint/2010/main" val="17874168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对于</a:t>
            </a:r>
            <a:r>
              <a:rPr lang="en-US" altLang="zh-CN" dirty="0"/>
              <a:t>time session </a:t>
            </a:r>
            <a:r>
              <a:rPr lang="zh-CN" altLang="en-US" dirty="0"/>
              <a:t>𝑡时的应用程序，AdaInf根据它们所需的GPU资源空间，将应用程序之间划分GPU资源空间，以满足SLOs。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(ii)</a:t>
            </a:r>
            <a:r>
              <a:rPr lang="zh-CN" altLang="en-US" dirty="0"/>
              <a:t>对于每个应用程序，AdaInf划分</a:t>
            </a:r>
            <a:r>
              <a:rPr lang="en-US" altLang="zh-CN" dirty="0"/>
              <a:t>GPU</a:t>
            </a:r>
            <a:r>
              <a:rPr lang="zh-CN" altLang="en-US" dirty="0"/>
              <a:t>时间在再训练和推理任务之间以满足SLO的约束，进一步基于再训练任务的</a:t>
            </a:r>
            <a:r>
              <a:rPr lang="en-US" altLang="zh-CN" dirty="0"/>
              <a:t>impact degree</a:t>
            </a:r>
            <a:r>
              <a:rPr lang="zh-CN" altLang="en-US" dirty="0"/>
              <a:t>为每个再训练任务划分GPU时间，然后确定每个再训练任务的训练样本和推理任务的最优请求批大小。为了留出足够的时间进行再训练，AdaInf选择了一个早期退出模型结构来进行推理，以在不影响精度的情况下满足其SLO。</a:t>
            </a:r>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22</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23</a:t>
            </a:fld>
            <a:endParaRPr lang="en-US"/>
          </a:p>
        </p:txBody>
      </p:sp>
    </p:spTree>
    <p:extLst>
      <p:ext uri="{BB962C8B-B14F-4D97-AF65-F5344CB8AC3E}">
        <p14:creationId xmlns:p14="http://schemas.microsoft.com/office/powerpoint/2010/main" val="9256369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24</a:t>
            </a:fld>
            <a:endParaRPr lang="en-US"/>
          </a:p>
        </p:txBody>
      </p:sp>
    </p:spTree>
    <p:extLst>
      <p:ext uri="{BB962C8B-B14F-4D97-AF65-F5344CB8AC3E}">
        <p14:creationId xmlns:p14="http://schemas.microsoft.com/office/powerpoint/2010/main" val="32726967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25</a:t>
            </a:fld>
            <a:endParaRPr lang="en-US"/>
          </a:p>
        </p:txBody>
      </p:sp>
    </p:spTree>
    <p:extLst>
      <p:ext uri="{BB962C8B-B14F-4D97-AF65-F5344CB8AC3E}">
        <p14:creationId xmlns:p14="http://schemas.microsoft.com/office/powerpoint/2010/main" val="2559898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26</a:t>
            </a:fld>
            <a:endParaRPr lang="en-US"/>
          </a:p>
        </p:txBody>
      </p:sp>
    </p:spTree>
    <p:extLst>
      <p:ext uri="{BB962C8B-B14F-4D97-AF65-F5344CB8AC3E}">
        <p14:creationId xmlns:p14="http://schemas.microsoft.com/office/powerpoint/2010/main" val="3398542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27</a:t>
            </a:fld>
            <a:endParaRPr lang="en-US"/>
          </a:p>
        </p:txBody>
      </p:sp>
    </p:spTree>
    <p:extLst>
      <p:ext uri="{BB962C8B-B14F-4D97-AF65-F5344CB8AC3E}">
        <p14:creationId xmlns:p14="http://schemas.microsoft.com/office/powerpoint/2010/main" val="5617876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每一次，边缘服务器上的gpu并发地运行来自不同时间会话的作业，每个时间会话都有不同的作业。每个作业对其每个模型都有几个推理请求和再训练任务。所有在GPU上运行的任务都共享相同的GPU内存，这是有限的。为了解决观察7中的这个问题，我们利用多模型应用程序（观察8和观察9）的再训练和推理运行场景的特性，提出以下策略来减少CPU-GPU内存通信和减少延迟</a:t>
            </a:r>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29</a:t>
            </a:fld>
            <a:endParaRPr lang="en-US"/>
          </a:p>
        </p:txBody>
      </p:sp>
    </p:spTree>
    <p:extLst>
      <p:ext uri="{BB962C8B-B14F-4D97-AF65-F5344CB8AC3E}">
        <p14:creationId xmlns:p14="http://schemas.microsoft.com/office/powerpoint/2010/main" val="41698135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dirty="0"/>
              <a:t>当一个作业完成时，AdaInf会驱逐该作业的所有中间输出，但保留更新的作业参数，因为同一应用程序的下一个作业可能再次需要这些参数</a:t>
            </a:r>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30</a:t>
            </a:fld>
            <a:endParaRPr lang="en-US"/>
          </a:p>
        </p:txBody>
      </p:sp>
    </p:spTree>
    <p:extLst>
      <p:ext uri="{BB962C8B-B14F-4D97-AF65-F5344CB8AC3E}">
        <p14:creationId xmlns:p14="http://schemas.microsoft.com/office/powerpoint/2010/main" val="12537840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31</a:t>
            </a:fld>
            <a:endParaRPr lang="en-US"/>
          </a:p>
        </p:txBody>
      </p:sp>
    </p:spTree>
    <p:extLst>
      <p:ext uri="{BB962C8B-B14F-4D97-AF65-F5344CB8AC3E}">
        <p14:creationId xmlns:p14="http://schemas.microsoft.com/office/powerpoint/2010/main" val="4741117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32</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33</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34</a:t>
            </a:fld>
            <a:endParaRPr lang="en-US"/>
          </a:p>
        </p:txBody>
      </p:sp>
    </p:spTree>
    <p:extLst>
      <p:ext uri="{BB962C8B-B14F-4D97-AF65-F5344CB8AC3E}">
        <p14:creationId xmlns:p14="http://schemas.microsoft.com/office/powerpoint/2010/main" val="4538888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35</a:t>
            </a:fld>
            <a:endParaRPr lang="en-US"/>
          </a:p>
        </p:txBody>
      </p:sp>
    </p:spTree>
    <p:extLst>
      <p:ext uri="{BB962C8B-B14F-4D97-AF65-F5344CB8AC3E}">
        <p14:creationId xmlns:p14="http://schemas.microsoft.com/office/powerpoint/2010/main" val="3990210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36</a:t>
            </a:fld>
            <a:endParaRPr lang="en-US"/>
          </a:p>
        </p:txBody>
      </p:sp>
    </p:spTree>
    <p:extLst>
      <p:ext uri="{BB962C8B-B14F-4D97-AF65-F5344CB8AC3E}">
        <p14:creationId xmlns:p14="http://schemas.microsoft.com/office/powerpoint/2010/main" val="39169254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37</a:t>
            </a:fld>
            <a:endParaRPr lang="en-US"/>
          </a:p>
        </p:txBody>
      </p:sp>
    </p:spTree>
    <p:extLst>
      <p:ext uri="{BB962C8B-B14F-4D97-AF65-F5344CB8AC3E}">
        <p14:creationId xmlns:p14="http://schemas.microsoft.com/office/powerpoint/2010/main" val="39925676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38</a:t>
            </a:fld>
            <a:endParaRPr lang="en-US"/>
          </a:p>
        </p:txBody>
      </p:sp>
    </p:spTree>
    <p:extLst>
      <p:ext uri="{BB962C8B-B14F-4D97-AF65-F5344CB8AC3E}">
        <p14:creationId xmlns:p14="http://schemas.microsoft.com/office/powerpoint/2010/main" val="42756591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sz="1200" b="1" dirty="0">
              <a:solidFill>
                <a:srgbClr val="C00000"/>
              </a:solidFill>
            </a:endParaRPr>
          </a:p>
        </p:txBody>
      </p:sp>
      <p:sp>
        <p:nvSpPr>
          <p:cNvPr id="4" name="灯片编号占位符 3"/>
          <p:cNvSpPr>
            <a:spLocks noGrp="1"/>
          </p:cNvSpPr>
          <p:nvPr>
            <p:ph type="sldNum" sz="quarter" idx="5"/>
          </p:nvPr>
        </p:nvSpPr>
        <p:spPr/>
        <p:txBody>
          <a:bodyPr/>
          <a:lstStyle/>
          <a:p>
            <a:fld id="{E1867718-CD55-8442-A98A-4AB47C5338C0}" type="slidenum">
              <a:rPr lang="en-US" smtClean="0"/>
              <a:t>40</a:t>
            </a:fld>
            <a:endParaRPr lang="en-US"/>
          </a:p>
        </p:txBody>
      </p:sp>
    </p:spTree>
    <p:extLst>
      <p:ext uri="{BB962C8B-B14F-4D97-AF65-F5344CB8AC3E}">
        <p14:creationId xmlns:p14="http://schemas.microsoft.com/office/powerpoint/2010/main" val="1325288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a:p>
            <a:endParaRPr kumimoji="1" lang="zh-CN" altLang="en-US" dirty="0"/>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41</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42</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43</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a:p>
        </p:txBody>
      </p:sp>
      <p:sp>
        <p:nvSpPr>
          <p:cNvPr id="4" name="Slide Number Placeholder 3"/>
          <p:cNvSpPr>
            <a:spLocks noGrp="1"/>
          </p:cNvSpPr>
          <p:nvPr>
            <p:ph type="sldNum" sz="quarter" idx="5"/>
          </p:nvPr>
        </p:nvSpPr>
        <p:spPr/>
        <p:txBody>
          <a:bodyPr/>
          <a:lstStyle/>
          <a:p>
            <a:fld id="{E1867718-CD55-8442-A98A-4AB47C5338C0}" type="slidenum">
              <a:rPr lang="en-US" smtClean="0"/>
              <a:t>44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5</a:t>
            </a:fld>
            <a:endParaRPr lang="en-US"/>
          </a:p>
        </p:txBody>
      </p:sp>
    </p:spTree>
    <p:extLst>
      <p:ext uri="{BB962C8B-B14F-4D97-AF65-F5344CB8AC3E}">
        <p14:creationId xmlns:p14="http://schemas.microsoft.com/office/powerpoint/2010/main" val="1987612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6</a:t>
            </a:fld>
            <a:endParaRPr lang="en-US"/>
          </a:p>
        </p:txBody>
      </p:sp>
    </p:spTree>
    <p:extLst>
      <p:ext uri="{BB962C8B-B14F-4D97-AF65-F5344CB8AC3E}">
        <p14:creationId xmlns:p14="http://schemas.microsoft.com/office/powerpoint/2010/main" val="266181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sym typeface="+mn-ea"/>
            </a:endParaRPr>
          </a:p>
        </p:txBody>
      </p:sp>
      <p:sp>
        <p:nvSpPr>
          <p:cNvPr id="4" name="灯片编号占位符 3"/>
          <p:cNvSpPr>
            <a:spLocks noGrp="1"/>
          </p:cNvSpPr>
          <p:nvPr>
            <p:ph type="sldNum" sz="quarter" idx="5"/>
          </p:nvPr>
        </p:nvSpPr>
        <p:spPr/>
        <p:txBody>
          <a:bodyPr/>
          <a:lstStyle/>
          <a:p>
            <a:fld id="{E1867718-CD55-8442-A98A-4AB47C5338C0}"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E1867718-CD55-8442-A98A-4AB47C5338C0}" type="slidenum">
              <a:rPr lang="en-US" smtClean="0"/>
              <a:t>8</a:t>
            </a:fld>
            <a:endParaRPr lang="en-US"/>
          </a:p>
        </p:txBody>
      </p:sp>
    </p:spTree>
    <p:extLst>
      <p:ext uri="{BB962C8B-B14F-4D97-AF65-F5344CB8AC3E}">
        <p14:creationId xmlns:p14="http://schemas.microsoft.com/office/powerpoint/2010/main" val="3924310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Ekya</a:t>
            </a:r>
            <a:r>
              <a:rPr lang="en-US" altLang="zh-CN" baseline="30000" dirty="0"/>
              <a:t> [2] </a:t>
            </a:r>
            <a:r>
              <a:rPr lang="zh-CN" altLang="en-US" dirty="0"/>
              <a:t>：完全执行了一个再训练任务，因此在再训练期间，接收到的任何推理请求都不能从再训练的模型中获益，从而导致精度下降。</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dirty="0" err="1"/>
              <a:t>AdaInf</a:t>
            </a:r>
            <a:r>
              <a:rPr lang="zh-CN" altLang="en-US" b="1" dirty="0"/>
              <a:t>：</a:t>
            </a:r>
            <a:r>
              <a:rPr lang="zh-CN" altLang="en-US" dirty="0"/>
              <a:t>执行再训练任务，执行推理任务。</a:t>
            </a:r>
            <a:endParaRPr lang="en-US" altLang="zh-CN" dirty="0"/>
          </a:p>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kern="1200" dirty="0">
                <a:solidFill>
                  <a:schemeClr val="tx1"/>
                </a:solidFill>
                <a:effectLst/>
                <a:latin typeface="+mn-lt"/>
                <a:ea typeface="+mn-ea"/>
                <a:cs typeface="+mn-cs"/>
              </a:rPr>
              <a:t>如图</a:t>
            </a:r>
            <a:r>
              <a:rPr lang="en-US" altLang="zh-CN" sz="1200" kern="1200" dirty="0">
                <a:solidFill>
                  <a:schemeClr val="tx1"/>
                </a:solidFill>
                <a:effectLst/>
                <a:latin typeface="+mn-lt"/>
                <a:ea typeface="+mn-ea"/>
                <a:cs typeface="+mn-cs"/>
              </a:rPr>
              <a:t>3</a:t>
            </a:r>
            <a:r>
              <a:rPr lang="zh-CN" altLang="en-US" sz="1200" kern="1200" dirty="0">
                <a:solidFill>
                  <a:schemeClr val="tx1"/>
                </a:solidFill>
                <a:effectLst/>
                <a:latin typeface="+mn-lt"/>
                <a:ea typeface="+mn-ea"/>
                <a:cs typeface="+mn-cs"/>
              </a:rPr>
              <a:t>所示，如果一个应用程序有</a:t>
            </a:r>
            <a:r>
              <a:rPr lang="en-US" altLang="zh-CN" sz="1200" kern="1200" dirty="0">
                <a:solidFill>
                  <a:schemeClr val="tx1"/>
                </a:solidFill>
                <a:effectLst/>
                <a:latin typeface="+mn-lt"/>
                <a:ea typeface="+mn-ea"/>
                <a:cs typeface="+mn-cs"/>
              </a:rPr>
              <a:t>400 </a:t>
            </a:r>
            <a:r>
              <a:rPr lang="en-US" altLang="zh-CN" sz="1200" kern="1200" dirty="0" err="1">
                <a:solidFill>
                  <a:schemeClr val="tx1"/>
                </a:solidFill>
                <a:effectLst/>
                <a:latin typeface="+mn-lt"/>
                <a:ea typeface="+mn-ea"/>
                <a:cs typeface="+mn-cs"/>
              </a:rPr>
              <a:t>ms</a:t>
            </a:r>
            <a:r>
              <a:rPr lang="zh-CN" altLang="en-US" sz="1200" kern="1200" dirty="0">
                <a:solidFill>
                  <a:schemeClr val="tx1"/>
                </a:solidFill>
                <a:effectLst/>
                <a:latin typeface="+mn-lt"/>
                <a:ea typeface="+mn-ea"/>
                <a:cs typeface="+mn-cs"/>
              </a:rPr>
              <a:t>的</a:t>
            </a:r>
            <a:r>
              <a:rPr lang="en-US" altLang="zh-CN" sz="1200" kern="1200" dirty="0">
                <a:solidFill>
                  <a:schemeClr val="tx1"/>
                </a:solidFill>
                <a:effectLst/>
                <a:latin typeface="+mn-lt"/>
                <a:ea typeface="+mn-ea"/>
                <a:cs typeface="+mn-cs"/>
              </a:rPr>
              <a:t>SLO</a:t>
            </a:r>
            <a:r>
              <a:rPr lang="zh-CN" altLang="en-US" sz="1200" kern="1200" dirty="0">
                <a:solidFill>
                  <a:schemeClr val="tx1"/>
                </a:solidFill>
                <a:effectLst/>
                <a:latin typeface="+mn-lt"/>
                <a:ea typeface="+mn-ea"/>
                <a:cs typeface="+mn-cs"/>
              </a:rPr>
              <a:t>，推理需要</a:t>
            </a:r>
            <a:r>
              <a:rPr lang="en-US" altLang="zh-CN" sz="1200" kern="1200" dirty="0">
                <a:solidFill>
                  <a:schemeClr val="tx1"/>
                </a:solidFill>
                <a:effectLst/>
                <a:latin typeface="+mn-lt"/>
                <a:ea typeface="+mn-ea"/>
                <a:cs typeface="+mn-cs"/>
              </a:rPr>
              <a:t>200 </a:t>
            </a:r>
            <a:r>
              <a:rPr lang="en-US" altLang="zh-CN" sz="1200" kern="1200" dirty="0" err="1">
                <a:solidFill>
                  <a:schemeClr val="tx1"/>
                </a:solidFill>
                <a:effectLst/>
                <a:latin typeface="+mn-lt"/>
                <a:ea typeface="+mn-ea"/>
                <a:cs typeface="+mn-cs"/>
              </a:rPr>
              <a:t>ms</a:t>
            </a:r>
            <a:r>
              <a:rPr lang="zh-CN" altLang="en-US" sz="1200" kern="1200" dirty="0">
                <a:solidFill>
                  <a:schemeClr val="tx1"/>
                </a:solidFill>
                <a:effectLst/>
                <a:latin typeface="+mn-lt"/>
                <a:ea typeface="+mn-ea"/>
                <a:cs typeface="+mn-cs"/>
              </a:rPr>
              <a:t>才能完成，则执行</a:t>
            </a:r>
            <a:r>
              <a:rPr lang="en-US" altLang="zh-CN" sz="1200" kern="1200" dirty="0">
                <a:solidFill>
                  <a:schemeClr val="tx1"/>
                </a:solidFill>
                <a:effectLst/>
                <a:latin typeface="+mn-lt"/>
                <a:ea typeface="+mn-ea"/>
                <a:cs typeface="+mn-cs"/>
              </a:rPr>
              <a:t>200 </a:t>
            </a:r>
            <a:r>
              <a:rPr lang="en-US" altLang="zh-CN" sz="1200" kern="1200" dirty="0" err="1">
                <a:solidFill>
                  <a:schemeClr val="tx1"/>
                </a:solidFill>
                <a:effectLst/>
                <a:latin typeface="+mn-lt"/>
                <a:ea typeface="+mn-ea"/>
                <a:cs typeface="+mn-cs"/>
              </a:rPr>
              <a:t>ms</a:t>
            </a:r>
            <a:r>
              <a:rPr lang="zh-CN" altLang="en-US" sz="1200" kern="1200" dirty="0">
                <a:solidFill>
                  <a:schemeClr val="tx1"/>
                </a:solidFill>
                <a:effectLst/>
                <a:latin typeface="+mn-lt"/>
                <a:ea typeface="+mn-ea"/>
                <a:cs typeface="+mn-cs"/>
              </a:rPr>
              <a:t>。如果推理需要</a:t>
            </a:r>
            <a:r>
              <a:rPr lang="en-US" altLang="zh-CN" sz="1200" kern="1200" dirty="0">
                <a:solidFill>
                  <a:schemeClr val="tx1"/>
                </a:solidFill>
                <a:effectLst/>
                <a:latin typeface="+mn-lt"/>
                <a:ea typeface="+mn-ea"/>
                <a:cs typeface="+mn-cs"/>
              </a:rPr>
              <a:t>300 </a:t>
            </a:r>
            <a:r>
              <a:rPr lang="en-US" altLang="zh-CN" sz="1200" kern="1200" dirty="0" err="1">
                <a:solidFill>
                  <a:schemeClr val="tx1"/>
                </a:solidFill>
                <a:effectLst/>
                <a:latin typeface="+mn-lt"/>
                <a:ea typeface="+mn-ea"/>
                <a:cs typeface="+mn-cs"/>
              </a:rPr>
              <a:t>ms</a:t>
            </a:r>
            <a:r>
              <a:rPr lang="zh-CN" altLang="en-US" sz="1200" kern="1200" dirty="0">
                <a:solidFill>
                  <a:schemeClr val="tx1"/>
                </a:solidFill>
                <a:effectLst/>
                <a:latin typeface="+mn-lt"/>
                <a:ea typeface="+mn-ea"/>
                <a:cs typeface="+mn-cs"/>
              </a:rPr>
              <a:t>才能完成，则执行</a:t>
            </a:r>
            <a:r>
              <a:rPr lang="en-US" altLang="zh-CN" sz="1200" kern="1200" dirty="0">
                <a:solidFill>
                  <a:schemeClr val="tx1"/>
                </a:solidFill>
                <a:effectLst/>
                <a:latin typeface="+mn-lt"/>
                <a:ea typeface="+mn-ea"/>
                <a:cs typeface="+mn-cs"/>
              </a:rPr>
              <a:t>100 </a:t>
            </a:r>
            <a:r>
              <a:rPr lang="en-US" altLang="zh-CN" sz="1200" kern="1200" dirty="0" err="1">
                <a:solidFill>
                  <a:schemeClr val="tx1"/>
                </a:solidFill>
                <a:effectLst/>
                <a:latin typeface="+mn-lt"/>
                <a:ea typeface="+mn-ea"/>
                <a:cs typeface="+mn-cs"/>
              </a:rPr>
              <a:t>ms</a:t>
            </a:r>
            <a:r>
              <a:rPr lang="zh-CN" altLang="en-US" sz="1200" kern="1200" dirty="0">
                <a:solidFill>
                  <a:schemeClr val="tx1"/>
                </a:solidFill>
                <a:effectLst/>
                <a:latin typeface="+mn-lt"/>
                <a:ea typeface="+mn-ea"/>
                <a:cs typeface="+mn-cs"/>
              </a:rPr>
              <a:t>的再训练。</a:t>
            </a:r>
            <a:endParaRPr lang="en-GB"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E1867718-CD55-8442-A98A-4AB47C5338C0}" type="slidenum">
              <a:rPr lang="en-US" smtClean="0"/>
              <a:t>9</a:t>
            </a:fld>
            <a:endParaRPr lang="en-US"/>
          </a:p>
        </p:txBody>
      </p:sp>
    </p:spTree>
    <p:extLst>
      <p:ext uri="{BB962C8B-B14F-4D97-AF65-F5344CB8AC3E}">
        <p14:creationId xmlns:p14="http://schemas.microsoft.com/office/powerpoint/2010/main" val="959415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5A894C5-38E1-E44E-AF00-F571FF6E3C8E}"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535397-C8F7-0E48-AE3F-CE930279AC78}" type="datetime1">
              <a:rPr lang="en-US" smtClean="0"/>
              <a:t>3/21/2024</a:t>
            </a:fld>
            <a:endParaRPr lang="en-US"/>
          </a:p>
        </p:txBody>
      </p:sp>
      <p:sp>
        <p:nvSpPr>
          <p:cNvPr id="6" name="Footer Placeholder 5"/>
          <p:cNvSpPr>
            <a:spLocks noGrp="1"/>
          </p:cNvSpPr>
          <p:nvPr>
            <p:ph type="ftr" sz="quarter" idx="11"/>
          </p:nvPr>
        </p:nvSpPr>
        <p:spPr/>
        <p:txBody>
          <a:bodyPr/>
          <a:lstStyle/>
          <a:p>
            <a:r>
              <a:rPr lang="en-US"/>
              <a:t>/17</a:t>
            </a:r>
          </a:p>
        </p:txBody>
      </p:sp>
      <p:sp>
        <p:nvSpPr>
          <p:cNvPr id="7" name="Slide Number Placeholder 6"/>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67F7E1-3471-8D48-B307-1B52AA723F1C}"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77E608-75E2-EA4E-B00C-65557051005B}"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5A894C5-38E1-E44E-AF00-F571FF6E3C8E}"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8" name="灯片编号占位符 6"/>
          <p:cNvSpPr>
            <a:spLocks noGrp="1"/>
          </p:cNvSpPr>
          <p:nvPr>
            <p:ph type="sldNum" sz="quarter" idx="4"/>
          </p:nvPr>
        </p:nvSpPr>
        <p:spPr>
          <a:xfrm>
            <a:off x="9448800" y="6492323"/>
            <a:ext cx="2743200" cy="365125"/>
          </a:xfrm>
          <a:prstGeom prst="rect">
            <a:avLst/>
          </a:prstGeom>
        </p:spPr>
        <p:txBody>
          <a:bodyPr vert="horz" lIns="91440" tIns="45720" rIns="91440" bIns="45720" rtlCol="0" anchor="ctr"/>
          <a:lstStyle>
            <a:lvl1pPr algn="r">
              <a:defRPr sz="1600" b="1">
                <a:solidFill>
                  <a:srgbClr val="003F87"/>
                </a:solidFill>
                <a:latin typeface="微软雅黑" panose="020B0503020204020204" pitchFamily="34" charset="-122"/>
                <a:ea typeface="微软雅黑" panose="020B0503020204020204" pitchFamily="34" charset="-122"/>
                <a:cs typeface="Alibaba PuHuiTi" pitchFamily="18" charset="-122"/>
              </a:defRPr>
            </a:lvl1pPr>
          </a:lstStyle>
          <a:p>
            <a:fld id="{32CC1993-4A58-5441-BC2A-C02768F05C35}" type="slidenum">
              <a:rPr kumimoji="1" lang="zh-CN" altLang="en-US" smtClean="0"/>
              <a:t>‹#›</a:t>
            </a:fld>
            <a:endParaRPr kumimoji="1" lang="zh-CN" altLang="en-US" dirty="0"/>
          </a:p>
        </p:txBody>
      </p:sp>
      <p:sp>
        <p:nvSpPr>
          <p:cNvPr id="10" name="矩形 9"/>
          <p:cNvSpPr/>
          <p:nvPr userDrawn="1"/>
        </p:nvSpPr>
        <p:spPr>
          <a:xfrm>
            <a:off x="0" y="0"/>
            <a:ext cx="12192000" cy="885714"/>
          </a:xfrm>
          <a:prstGeom prst="rect">
            <a:avLst/>
          </a:prstGeom>
          <a:solidFill>
            <a:srgbClr val="003F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sz="quarter" idx="10"/>
          </p:nvPr>
        </p:nvSpPr>
        <p:spPr>
          <a:xfrm>
            <a:off x="355600" y="1164773"/>
            <a:ext cx="11455400" cy="5092312"/>
          </a:xfrm>
          <a:prstGeom prst="rect">
            <a:avLst/>
          </a:prstGeom>
        </p:spPr>
        <p:txBody>
          <a:bodyPr/>
          <a:lstStyle>
            <a:lvl1pPr>
              <a:defRPr sz="2600" b="1" i="0" baseline="0">
                <a:latin typeface="微软雅黑" panose="020B0503020204020204" pitchFamily="34" charset="-122"/>
                <a:ea typeface="微软雅黑" panose="020B0503020204020204" pitchFamily="34" charset="-122"/>
                <a:cs typeface="Alibaba PuHuiTi" pitchFamily="18" charset="-122"/>
              </a:defRPr>
            </a:lvl1pPr>
            <a:lvl2pPr>
              <a:defRPr sz="2400" b="0" i="0" baseline="0">
                <a:latin typeface="微软雅黑" panose="020B0503020204020204" pitchFamily="34" charset="-122"/>
                <a:ea typeface="微软雅黑" panose="020B0503020204020204" pitchFamily="34" charset="-122"/>
                <a:cs typeface="Alibaba PuHuiTi" pitchFamily="18" charset="-122"/>
              </a:defRPr>
            </a:lvl2pPr>
            <a:lvl3pPr>
              <a:defRPr sz="2400" b="0" i="0" baseline="0">
                <a:latin typeface="微软雅黑" panose="020B0503020204020204" pitchFamily="34" charset="-122"/>
                <a:ea typeface="微软雅黑" panose="020B0503020204020204" pitchFamily="34" charset="-122"/>
                <a:cs typeface="Alibaba PuHuiTi" pitchFamily="18" charset="-122"/>
              </a:defRPr>
            </a:lvl3pPr>
            <a:lvl4pPr>
              <a:defRPr sz="2400" b="0" i="0" baseline="0">
                <a:latin typeface="微软雅黑" panose="020B0503020204020204" pitchFamily="34" charset="-122"/>
                <a:ea typeface="微软雅黑" panose="020B0503020204020204" pitchFamily="34" charset="-122"/>
                <a:cs typeface="Alibaba PuHuiTi" pitchFamily="18" charset="-122"/>
              </a:defRPr>
            </a:lvl4pPr>
            <a:lvl5pPr>
              <a:defRPr sz="2400" b="0" i="0" baseline="0">
                <a:latin typeface="微软雅黑" panose="020B0503020204020204" pitchFamily="34" charset="-122"/>
                <a:ea typeface="微软雅黑" panose="020B0503020204020204" pitchFamily="34" charset="-122"/>
                <a:cs typeface="Alibaba PuHuiTi" pitchFamily="18" charset="-122"/>
              </a:defRPr>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pic>
        <p:nvPicPr>
          <p:cNvPr id="14" name="图片 13"/>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l="28691" t="57373" b="20356"/>
          <a:stretch>
            <a:fillRect/>
          </a:stretch>
        </p:blipFill>
        <p:spPr>
          <a:xfrm>
            <a:off x="9255451" y="17959"/>
            <a:ext cx="2911149" cy="799648"/>
          </a:xfrm>
          <a:prstGeom prst="rect">
            <a:avLst/>
          </a:prstGeom>
        </p:spPr>
      </p:pic>
      <p:cxnSp>
        <p:nvCxnSpPr>
          <p:cNvPr id="4" name="直线连接符 3"/>
          <p:cNvCxnSpPr/>
          <p:nvPr userDrawn="1"/>
        </p:nvCxnSpPr>
        <p:spPr>
          <a:xfrm>
            <a:off x="0" y="6487620"/>
            <a:ext cx="12192000" cy="4703"/>
          </a:xfrm>
          <a:prstGeom prst="line">
            <a:avLst/>
          </a:prstGeom>
          <a:ln w="19050">
            <a:solidFill>
              <a:srgbClr val="003F88"/>
            </a:solidFill>
          </a:ln>
        </p:spPr>
        <p:style>
          <a:lnRef idx="1">
            <a:schemeClr val="accent1"/>
          </a:lnRef>
          <a:fillRef idx="0">
            <a:schemeClr val="accent1"/>
          </a:fillRef>
          <a:effectRef idx="0">
            <a:schemeClr val="accent1"/>
          </a:effectRef>
          <a:fontRef idx="minor">
            <a:schemeClr val="tx1"/>
          </a:fontRef>
        </p:style>
      </p:cxnSp>
      <p:sp>
        <p:nvSpPr>
          <p:cNvPr id="6" name="标题占位符 1"/>
          <p:cNvSpPr>
            <a:spLocks noGrp="1"/>
          </p:cNvSpPr>
          <p:nvPr>
            <p:ph type="title"/>
          </p:nvPr>
        </p:nvSpPr>
        <p:spPr>
          <a:xfrm>
            <a:off x="355600" y="18511"/>
            <a:ext cx="11455400" cy="909224"/>
          </a:xfrm>
          <a:prstGeom prst="rect">
            <a:avLst/>
          </a:prstGeom>
        </p:spPr>
        <p:txBody>
          <a:bodyPr vert="horz" lIns="91440" tIns="45720" rIns="91440" bIns="45720" rtlCol="0" anchor="ctr">
            <a:normAutofit/>
          </a:bodyPr>
          <a:lstStyle>
            <a:lvl1pPr>
              <a:defRPr sz="4000">
                <a:solidFill>
                  <a:schemeClr val="bg1"/>
                </a:solidFill>
                <a:latin typeface="微软雅黑" panose="020B0503020204020204" pitchFamily="34" charset="-122"/>
                <a:ea typeface="微软雅黑" panose="020B0503020204020204" pitchFamily="34" charset="-122"/>
                <a:cs typeface="Alibaba PuHuiTi" pitchFamily="18" charset="-122"/>
              </a:defRPr>
            </a:lvl1pPr>
          </a:lstStyle>
          <a:p>
            <a:r>
              <a:rPr lang="zh-CN" altLang="en-US" dirty="0"/>
              <a:t>单击此处编辑母版标题样式</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964A89-6C0D-8B46-A098-CA93B5BCB609}"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日期占位符 6"/>
          <p:cNvSpPr>
            <a:spLocks noGrp="1"/>
          </p:cNvSpPr>
          <p:nvPr>
            <p:ph type="dt" sz="half" idx="10"/>
          </p:nvPr>
        </p:nvSpPr>
        <p:spPr/>
        <p:txBody>
          <a:bodyPr/>
          <a:lstStyle/>
          <a:p>
            <a:fld id="{4156149C-3429-F942-B244-7F6E681DABC6}" type="datetime1">
              <a:rPr lang="en-US" smtClean="0"/>
              <a:t>3/21/2024</a:t>
            </a:fld>
            <a:endParaRPr lang="en-US"/>
          </a:p>
        </p:txBody>
      </p:sp>
      <p:sp>
        <p:nvSpPr>
          <p:cNvPr id="8" name="页脚占位符 7"/>
          <p:cNvSpPr>
            <a:spLocks noGrp="1"/>
          </p:cNvSpPr>
          <p:nvPr>
            <p:ph type="ftr" sz="quarter" idx="11"/>
          </p:nvPr>
        </p:nvSpPr>
        <p:spPr/>
        <p:txBody>
          <a:bodyPr/>
          <a:lstStyle/>
          <a:p>
            <a:r>
              <a:rPr lang="en-US"/>
              <a:t>/17</a:t>
            </a:r>
          </a:p>
        </p:txBody>
      </p:sp>
      <p:sp>
        <p:nvSpPr>
          <p:cNvPr id="9" name="灯片编号占位符 8"/>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460D63-2207-C848-9014-F412EC03BF95}" type="datetime1">
              <a:rPr lang="en-US" smtClean="0"/>
              <a:t>3/21/2024</a:t>
            </a:fld>
            <a:endParaRPr lang="en-US"/>
          </a:p>
        </p:txBody>
      </p:sp>
      <p:sp>
        <p:nvSpPr>
          <p:cNvPr id="6" name="Footer Placeholder 5"/>
          <p:cNvSpPr>
            <a:spLocks noGrp="1"/>
          </p:cNvSpPr>
          <p:nvPr>
            <p:ph type="ftr" sz="quarter" idx="11"/>
          </p:nvPr>
        </p:nvSpPr>
        <p:spPr/>
        <p:txBody>
          <a:bodyPr/>
          <a:lstStyle/>
          <a:p>
            <a:r>
              <a:rPr lang="en-US"/>
              <a:t>/17</a:t>
            </a:r>
          </a:p>
        </p:txBody>
      </p:sp>
      <p:sp>
        <p:nvSpPr>
          <p:cNvPr id="7" name="Slide Number Placeholder 6"/>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8E0F8C-1DFF-4D41-91EC-017EFC60A6EA}" type="datetime1">
              <a:rPr lang="en-US" smtClean="0"/>
              <a:t>3/21/2024</a:t>
            </a:fld>
            <a:endParaRPr lang="en-US"/>
          </a:p>
        </p:txBody>
      </p:sp>
      <p:sp>
        <p:nvSpPr>
          <p:cNvPr id="8" name="Footer Placeholder 7"/>
          <p:cNvSpPr>
            <a:spLocks noGrp="1"/>
          </p:cNvSpPr>
          <p:nvPr>
            <p:ph type="ftr" sz="quarter" idx="11"/>
          </p:nvPr>
        </p:nvSpPr>
        <p:spPr/>
        <p:txBody>
          <a:bodyPr/>
          <a:lstStyle/>
          <a:p>
            <a:r>
              <a:rPr lang="en-US"/>
              <a:t>/17</a:t>
            </a:r>
          </a:p>
        </p:txBody>
      </p:sp>
      <p:sp>
        <p:nvSpPr>
          <p:cNvPr id="9" name="Slide Number Placeholder 8"/>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12DED7-4118-E246-870B-E431816F2D29}" type="datetime1">
              <a:rPr lang="en-US" smtClean="0"/>
              <a:t>3/21/2024</a:t>
            </a:fld>
            <a:endParaRPr lang="en-US"/>
          </a:p>
        </p:txBody>
      </p:sp>
      <p:sp>
        <p:nvSpPr>
          <p:cNvPr id="4" name="Footer Placeholder 3"/>
          <p:cNvSpPr>
            <a:spLocks noGrp="1"/>
          </p:cNvSpPr>
          <p:nvPr>
            <p:ph type="ftr" sz="quarter" idx="11"/>
          </p:nvPr>
        </p:nvSpPr>
        <p:spPr>
          <a:xfrm>
            <a:off x="10897495" y="6356349"/>
            <a:ext cx="1042595" cy="365125"/>
          </a:xfrm>
        </p:spPr>
        <p:txBody>
          <a:bodyPr/>
          <a:lstStyle/>
          <a:p>
            <a:r>
              <a:rPr lang="en-US"/>
              <a:t>/ 17</a:t>
            </a:r>
          </a:p>
        </p:txBody>
      </p:sp>
      <p:sp>
        <p:nvSpPr>
          <p:cNvPr id="5" name="Slide Number Placeholder 4"/>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8" name="灯片编号占位符 6"/>
          <p:cNvSpPr>
            <a:spLocks noGrp="1"/>
          </p:cNvSpPr>
          <p:nvPr>
            <p:ph type="sldNum" sz="quarter" idx="4"/>
          </p:nvPr>
        </p:nvSpPr>
        <p:spPr>
          <a:xfrm>
            <a:off x="9448800" y="6492323"/>
            <a:ext cx="2743200" cy="365125"/>
          </a:xfrm>
          <a:prstGeom prst="rect">
            <a:avLst/>
          </a:prstGeom>
        </p:spPr>
        <p:txBody>
          <a:bodyPr vert="horz" lIns="91440" tIns="45720" rIns="91440" bIns="45720" rtlCol="0" anchor="ctr"/>
          <a:lstStyle>
            <a:lvl1pPr algn="r">
              <a:defRPr sz="1600" b="1">
                <a:solidFill>
                  <a:srgbClr val="003F87"/>
                </a:solidFill>
                <a:latin typeface="微软雅黑" panose="020B0503020204020204" pitchFamily="34" charset="-122"/>
                <a:ea typeface="微软雅黑" panose="020B0503020204020204" pitchFamily="34" charset="-122"/>
                <a:cs typeface="Alibaba PuHuiTi" pitchFamily="18" charset="-122"/>
              </a:defRPr>
            </a:lvl1pPr>
          </a:lstStyle>
          <a:p>
            <a:fld id="{32CC1993-4A58-5441-BC2A-C02768F05C35}" type="slidenum">
              <a:rPr kumimoji="1" lang="zh-CN" altLang="en-US" smtClean="0"/>
              <a:t>‹#›</a:t>
            </a:fld>
            <a:endParaRPr kumimoji="1" lang="zh-CN" altLang="en-US" dirty="0"/>
          </a:p>
        </p:txBody>
      </p:sp>
      <p:sp>
        <p:nvSpPr>
          <p:cNvPr id="10" name="矩形 9"/>
          <p:cNvSpPr/>
          <p:nvPr userDrawn="1"/>
        </p:nvSpPr>
        <p:spPr>
          <a:xfrm>
            <a:off x="0" y="0"/>
            <a:ext cx="12192000" cy="885714"/>
          </a:xfrm>
          <a:prstGeom prst="rect">
            <a:avLst/>
          </a:prstGeom>
          <a:solidFill>
            <a:srgbClr val="003F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 name="内容占位符 2"/>
          <p:cNvSpPr>
            <a:spLocks noGrp="1"/>
          </p:cNvSpPr>
          <p:nvPr>
            <p:ph sz="quarter" idx="10"/>
          </p:nvPr>
        </p:nvSpPr>
        <p:spPr>
          <a:xfrm>
            <a:off x="355600" y="1164773"/>
            <a:ext cx="11455400" cy="5092312"/>
          </a:xfrm>
          <a:prstGeom prst="rect">
            <a:avLst/>
          </a:prstGeom>
        </p:spPr>
        <p:txBody>
          <a:bodyPr/>
          <a:lstStyle>
            <a:lvl1pPr>
              <a:defRPr sz="2600" b="1" i="0" baseline="0">
                <a:latin typeface="微软雅黑" panose="020B0503020204020204" pitchFamily="34" charset="-122"/>
                <a:ea typeface="微软雅黑" panose="020B0503020204020204" pitchFamily="34" charset="-122"/>
                <a:cs typeface="Alibaba PuHuiTi" pitchFamily="18" charset="-122"/>
              </a:defRPr>
            </a:lvl1pPr>
            <a:lvl2pPr>
              <a:defRPr sz="2400" b="0" i="0" baseline="0">
                <a:latin typeface="微软雅黑" panose="020B0503020204020204" pitchFamily="34" charset="-122"/>
                <a:ea typeface="微软雅黑" panose="020B0503020204020204" pitchFamily="34" charset="-122"/>
                <a:cs typeface="Alibaba PuHuiTi" pitchFamily="18" charset="-122"/>
              </a:defRPr>
            </a:lvl2pPr>
            <a:lvl3pPr>
              <a:defRPr sz="2400" b="0" i="0" baseline="0">
                <a:latin typeface="微软雅黑" panose="020B0503020204020204" pitchFamily="34" charset="-122"/>
                <a:ea typeface="微软雅黑" panose="020B0503020204020204" pitchFamily="34" charset="-122"/>
                <a:cs typeface="Alibaba PuHuiTi" pitchFamily="18" charset="-122"/>
              </a:defRPr>
            </a:lvl3pPr>
            <a:lvl4pPr>
              <a:defRPr sz="2400" b="0" i="0" baseline="0">
                <a:latin typeface="微软雅黑" panose="020B0503020204020204" pitchFamily="34" charset="-122"/>
                <a:ea typeface="微软雅黑" panose="020B0503020204020204" pitchFamily="34" charset="-122"/>
                <a:cs typeface="Alibaba PuHuiTi" pitchFamily="18" charset="-122"/>
              </a:defRPr>
            </a:lvl4pPr>
            <a:lvl5pPr>
              <a:defRPr sz="2400" b="0" i="0" baseline="0">
                <a:latin typeface="微软雅黑" panose="020B0503020204020204" pitchFamily="34" charset="-122"/>
                <a:ea typeface="微软雅黑" panose="020B0503020204020204" pitchFamily="34" charset="-122"/>
                <a:cs typeface="Alibaba PuHuiTi" pitchFamily="18" charset="-122"/>
              </a:defRPr>
            </a:lvl5pPr>
          </a:lstStyle>
          <a:p>
            <a:pPr lvl="0"/>
            <a:r>
              <a:rPr kumimoji="1" lang="zh-CN" altLang="en-US" dirty="0"/>
              <a:t>单击此处编辑母版文本样式</a:t>
            </a:r>
          </a:p>
          <a:p>
            <a:pPr lvl="1"/>
            <a:r>
              <a:rPr kumimoji="1" lang="zh-CN" altLang="en-US" dirty="0"/>
              <a:t>二级</a:t>
            </a:r>
          </a:p>
          <a:p>
            <a:pPr lvl="2"/>
            <a:r>
              <a:rPr kumimoji="1" lang="zh-CN" altLang="en-US" dirty="0"/>
              <a:t>三级</a:t>
            </a:r>
          </a:p>
          <a:p>
            <a:pPr lvl="3"/>
            <a:r>
              <a:rPr kumimoji="1" lang="zh-CN" altLang="en-US" dirty="0"/>
              <a:t>四级</a:t>
            </a:r>
          </a:p>
          <a:p>
            <a:pPr lvl="4"/>
            <a:r>
              <a:rPr kumimoji="1" lang="zh-CN" altLang="en-US" dirty="0"/>
              <a:t>五级</a:t>
            </a:r>
          </a:p>
        </p:txBody>
      </p:sp>
      <p:pic>
        <p:nvPicPr>
          <p:cNvPr id="14" name="图片 13"/>
          <p:cNvPicPr>
            <a:picLocks noChangeAspect="1"/>
          </p:cNvPicPr>
          <p:nvPr userDrawn="1"/>
        </p:nvPicPr>
        <p:blipFill rotWithShape="1">
          <a:blip r:embed="rId2">
            <a:alphaModFix amt="40000"/>
            <a:extLst>
              <a:ext uri="{28A0092B-C50C-407E-A947-70E740481C1C}">
                <a14:useLocalDpi xmlns:a14="http://schemas.microsoft.com/office/drawing/2010/main" val="0"/>
              </a:ext>
            </a:extLst>
          </a:blip>
          <a:srcRect l="28691" t="57373" b="20356"/>
          <a:stretch>
            <a:fillRect/>
          </a:stretch>
        </p:blipFill>
        <p:spPr>
          <a:xfrm>
            <a:off x="9255451" y="17959"/>
            <a:ext cx="2911149" cy="799648"/>
          </a:xfrm>
          <a:prstGeom prst="rect">
            <a:avLst/>
          </a:prstGeom>
        </p:spPr>
      </p:pic>
      <p:cxnSp>
        <p:nvCxnSpPr>
          <p:cNvPr id="4" name="直线连接符 3"/>
          <p:cNvCxnSpPr/>
          <p:nvPr userDrawn="1"/>
        </p:nvCxnSpPr>
        <p:spPr>
          <a:xfrm>
            <a:off x="0" y="6487620"/>
            <a:ext cx="12192000" cy="4703"/>
          </a:xfrm>
          <a:prstGeom prst="line">
            <a:avLst/>
          </a:prstGeom>
          <a:ln w="19050">
            <a:solidFill>
              <a:srgbClr val="003F88"/>
            </a:solidFill>
          </a:ln>
        </p:spPr>
        <p:style>
          <a:lnRef idx="1">
            <a:schemeClr val="accent1"/>
          </a:lnRef>
          <a:fillRef idx="0">
            <a:schemeClr val="accent1"/>
          </a:fillRef>
          <a:effectRef idx="0">
            <a:schemeClr val="accent1"/>
          </a:effectRef>
          <a:fontRef idx="minor">
            <a:schemeClr val="tx1"/>
          </a:fontRef>
        </p:style>
      </p:cxnSp>
      <p:sp>
        <p:nvSpPr>
          <p:cNvPr id="6" name="标题占位符 1"/>
          <p:cNvSpPr>
            <a:spLocks noGrp="1"/>
          </p:cNvSpPr>
          <p:nvPr>
            <p:ph type="title"/>
          </p:nvPr>
        </p:nvSpPr>
        <p:spPr>
          <a:xfrm>
            <a:off x="355600" y="18511"/>
            <a:ext cx="11455400" cy="909224"/>
          </a:xfrm>
          <a:prstGeom prst="rect">
            <a:avLst/>
          </a:prstGeom>
        </p:spPr>
        <p:txBody>
          <a:bodyPr vert="horz" lIns="91440" tIns="45720" rIns="91440" bIns="45720" rtlCol="0" anchor="ctr">
            <a:normAutofit/>
          </a:bodyPr>
          <a:lstStyle>
            <a:lvl1pPr>
              <a:defRPr sz="4000">
                <a:solidFill>
                  <a:schemeClr val="bg1"/>
                </a:solidFill>
                <a:latin typeface="微软雅黑" panose="020B0503020204020204" pitchFamily="34" charset="-122"/>
                <a:ea typeface="微软雅黑" panose="020B0503020204020204" pitchFamily="34" charset="-122"/>
                <a:cs typeface="Alibaba PuHuiTi" pitchFamily="18" charset="-122"/>
              </a:defRPr>
            </a:lvl1pPr>
          </a:lstStyle>
          <a:p>
            <a:r>
              <a:rPr lang="zh-CN" altLang="en-US" dirty="0"/>
              <a:t>单击此处编辑母版标题样式</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4C659-C87B-9643-9A34-528B0D41481D}" type="datetime1">
              <a:rPr lang="en-US" smtClean="0"/>
              <a:t>3/21/2024</a:t>
            </a:fld>
            <a:endParaRPr lang="en-US"/>
          </a:p>
        </p:txBody>
      </p:sp>
      <p:sp>
        <p:nvSpPr>
          <p:cNvPr id="3" name="Footer Placeholder 2"/>
          <p:cNvSpPr>
            <a:spLocks noGrp="1"/>
          </p:cNvSpPr>
          <p:nvPr>
            <p:ph type="ftr" sz="quarter" idx="11"/>
          </p:nvPr>
        </p:nvSpPr>
        <p:spPr/>
        <p:txBody>
          <a:bodyPr/>
          <a:lstStyle/>
          <a:p>
            <a:r>
              <a:rPr lang="en-US"/>
              <a:t>/17</a:t>
            </a:r>
          </a:p>
        </p:txBody>
      </p:sp>
      <p:sp>
        <p:nvSpPr>
          <p:cNvPr id="4" name="Slide Number Placeholder 3"/>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CCBEDB-4EF5-104F-9942-EA6491B4128F}" type="datetime1">
              <a:rPr lang="en-US" smtClean="0"/>
              <a:t>3/21/2024</a:t>
            </a:fld>
            <a:endParaRPr lang="en-US"/>
          </a:p>
        </p:txBody>
      </p:sp>
      <p:sp>
        <p:nvSpPr>
          <p:cNvPr id="6" name="Footer Placeholder 5"/>
          <p:cNvSpPr>
            <a:spLocks noGrp="1"/>
          </p:cNvSpPr>
          <p:nvPr>
            <p:ph type="ftr" sz="quarter" idx="11"/>
          </p:nvPr>
        </p:nvSpPr>
        <p:spPr/>
        <p:txBody>
          <a:bodyPr/>
          <a:lstStyle/>
          <a:p>
            <a:r>
              <a:rPr lang="en-US"/>
              <a:t>/17</a:t>
            </a:r>
          </a:p>
        </p:txBody>
      </p:sp>
      <p:sp>
        <p:nvSpPr>
          <p:cNvPr id="7" name="Slide Number Placeholder 6"/>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535397-C8F7-0E48-AE3F-CE930279AC78}" type="datetime1">
              <a:rPr lang="en-US" smtClean="0"/>
              <a:t>3/21/2024</a:t>
            </a:fld>
            <a:endParaRPr lang="en-US"/>
          </a:p>
        </p:txBody>
      </p:sp>
      <p:sp>
        <p:nvSpPr>
          <p:cNvPr id="6" name="Footer Placeholder 5"/>
          <p:cNvSpPr>
            <a:spLocks noGrp="1"/>
          </p:cNvSpPr>
          <p:nvPr>
            <p:ph type="ftr" sz="quarter" idx="11"/>
          </p:nvPr>
        </p:nvSpPr>
        <p:spPr/>
        <p:txBody>
          <a:bodyPr/>
          <a:lstStyle/>
          <a:p>
            <a:r>
              <a:rPr lang="en-US"/>
              <a:t>/17</a:t>
            </a:r>
          </a:p>
        </p:txBody>
      </p:sp>
      <p:sp>
        <p:nvSpPr>
          <p:cNvPr id="7" name="Slide Number Placeholder 6"/>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67F7E1-3471-8D48-B307-1B52AA723F1C}"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77E608-75E2-EA4E-B00C-65557051005B}"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964A89-6C0D-8B46-A098-CA93B5BCB609}" type="datetime1">
              <a:rPr lang="en-US" smtClean="0"/>
              <a:t>3/21/2024</a:t>
            </a:fld>
            <a:endParaRPr lang="en-US"/>
          </a:p>
        </p:txBody>
      </p:sp>
      <p:sp>
        <p:nvSpPr>
          <p:cNvPr id="5" name="Footer Placeholder 4"/>
          <p:cNvSpPr>
            <a:spLocks noGrp="1"/>
          </p:cNvSpPr>
          <p:nvPr>
            <p:ph type="ftr" sz="quarter" idx="11"/>
          </p:nvPr>
        </p:nvSpPr>
        <p:spPr/>
        <p:txBody>
          <a:bodyPr/>
          <a:lstStyle/>
          <a:p>
            <a:r>
              <a:rPr lang="en-US"/>
              <a:t>/17</a:t>
            </a:r>
          </a:p>
        </p:txBody>
      </p:sp>
      <p:sp>
        <p:nvSpPr>
          <p:cNvPr id="6" name="Slide Number Placeholder 5"/>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日期占位符 6"/>
          <p:cNvSpPr>
            <a:spLocks noGrp="1"/>
          </p:cNvSpPr>
          <p:nvPr>
            <p:ph type="dt" sz="half" idx="10"/>
          </p:nvPr>
        </p:nvSpPr>
        <p:spPr/>
        <p:txBody>
          <a:bodyPr/>
          <a:lstStyle/>
          <a:p>
            <a:fld id="{4156149C-3429-F942-B244-7F6E681DABC6}" type="datetime1">
              <a:rPr lang="en-US" smtClean="0"/>
              <a:t>3/21/2024</a:t>
            </a:fld>
            <a:endParaRPr lang="en-US"/>
          </a:p>
        </p:txBody>
      </p:sp>
      <p:sp>
        <p:nvSpPr>
          <p:cNvPr id="8" name="页脚占位符 7"/>
          <p:cNvSpPr>
            <a:spLocks noGrp="1"/>
          </p:cNvSpPr>
          <p:nvPr>
            <p:ph type="ftr" sz="quarter" idx="11"/>
          </p:nvPr>
        </p:nvSpPr>
        <p:spPr/>
        <p:txBody>
          <a:bodyPr/>
          <a:lstStyle/>
          <a:p>
            <a:r>
              <a:rPr lang="en-US"/>
              <a:t>/17</a:t>
            </a:r>
          </a:p>
        </p:txBody>
      </p:sp>
      <p:sp>
        <p:nvSpPr>
          <p:cNvPr id="9" name="灯片编号占位符 8"/>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460D63-2207-C848-9014-F412EC03BF95}" type="datetime1">
              <a:rPr lang="en-US" smtClean="0"/>
              <a:t>3/21/2024</a:t>
            </a:fld>
            <a:endParaRPr lang="en-US"/>
          </a:p>
        </p:txBody>
      </p:sp>
      <p:sp>
        <p:nvSpPr>
          <p:cNvPr id="6" name="Footer Placeholder 5"/>
          <p:cNvSpPr>
            <a:spLocks noGrp="1"/>
          </p:cNvSpPr>
          <p:nvPr>
            <p:ph type="ftr" sz="quarter" idx="11"/>
          </p:nvPr>
        </p:nvSpPr>
        <p:spPr/>
        <p:txBody>
          <a:bodyPr/>
          <a:lstStyle/>
          <a:p>
            <a:r>
              <a:rPr lang="en-US"/>
              <a:t>/17</a:t>
            </a:r>
          </a:p>
        </p:txBody>
      </p:sp>
      <p:sp>
        <p:nvSpPr>
          <p:cNvPr id="7" name="Slide Number Placeholder 6"/>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38E0F8C-1DFF-4D41-91EC-017EFC60A6EA}" type="datetime1">
              <a:rPr lang="en-US" smtClean="0"/>
              <a:t>3/21/2024</a:t>
            </a:fld>
            <a:endParaRPr lang="en-US"/>
          </a:p>
        </p:txBody>
      </p:sp>
      <p:sp>
        <p:nvSpPr>
          <p:cNvPr id="8" name="Footer Placeholder 7"/>
          <p:cNvSpPr>
            <a:spLocks noGrp="1"/>
          </p:cNvSpPr>
          <p:nvPr>
            <p:ph type="ftr" sz="quarter" idx="11"/>
          </p:nvPr>
        </p:nvSpPr>
        <p:spPr/>
        <p:txBody>
          <a:bodyPr/>
          <a:lstStyle/>
          <a:p>
            <a:r>
              <a:rPr lang="en-US"/>
              <a:t>/17</a:t>
            </a:r>
          </a:p>
        </p:txBody>
      </p:sp>
      <p:sp>
        <p:nvSpPr>
          <p:cNvPr id="9" name="Slide Number Placeholder 8"/>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D12DED7-4118-E246-870B-E431816F2D29}" type="datetime1">
              <a:rPr lang="en-US" smtClean="0"/>
              <a:t>3/21/2024</a:t>
            </a:fld>
            <a:endParaRPr lang="en-US"/>
          </a:p>
        </p:txBody>
      </p:sp>
      <p:sp>
        <p:nvSpPr>
          <p:cNvPr id="4" name="Footer Placeholder 3"/>
          <p:cNvSpPr>
            <a:spLocks noGrp="1"/>
          </p:cNvSpPr>
          <p:nvPr>
            <p:ph type="ftr" sz="quarter" idx="11"/>
          </p:nvPr>
        </p:nvSpPr>
        <p:spPr>
          <a:xfrm>
            <a:off x="10897495" y="6356349"/>
            <a:ext cx="1042595" cy="365125"/>
          </a:xfrm>
        </p:spPr>
        <p:txBody>
          <a:bodyPr/>
          <a:lstStyle/>
          <a:p>
            <a:r>
              <a:rPr lang="en-US"/>
              <a:t>/ 17</a:t>
            </a:r>
          </a:p>
        </p:txBody>
      </p:sp>
      <p:sp>
        <p:nvSpPr>
          <p:cNvPr id="5" name="Slide Number Placeholder 4"/>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4C659-C87B-9643-9A34-528B0D41481D}" type="datetime1">
              <a:rPr lang="en-US" smtClean="0"/>
              <a:t>3/21/2024</a:t>
            </a:fld>
            <a:endParaRPr lang="en-US"/>
          </a:p>
        </p:txBody>
      </p:sp>
      <p:sp>
        <p:nvSpPr>
          <p:cNvPr id="3" name="Footer Placeholder 2"/>
          <p:cNvSpPr>
            <a:spLocks noGrp="1"/>
          </p:cNvSpPr>
          <p:nvPr>
            <p:ph type="ftr" sz="quarter" idx="11"/>
          </p:nvPr>
        </p:nvSpPr>
        <p:spPr/>
        <p:txBody>
          <a:bodyPr/>
          <a:lstStyle/>
          <a:p>
            <a:r>
              <a:rPr lang="en-US"/>
              <a:t>/17</a:t>
            </a:r>
          </a:p>
        </p:txBody>
      </p:sp>
      <p:sp>
        <p:nvSpPr>
          <p:cNvPr id="4" name="Slide Number Placeholder 3"/>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ECCBEDB-4EF5-104F-9942-EA6491B4128F}" type="datetime1">
              <a:rPr lang="en-US" smtClean="0"/>
              <a:t>3/21/2024</a:t>
            </a:fld>
            <a:endParaRPr lang="en-US"/>
          </a:p>
        </p:txBody>
      </p:sp>
      <p:sp>
        <p:nvSpPr>
          <p:cNvPr id="6" name="Footer Placeholder 5"/>
          <p:cNvSpPr>
            <a:spLocks noGrp="1"/>
          </p:cNvSpPr>
          <p:nvPr>
            <p:ph type="ftr" sz="quarter" idx="11"/>
          </p:nvPr>
        </p:nvSpPr>
        <p:spPr/>
        <p:txBody>
          <a:bodyPr/>
          <a:lstStyle/>
          <a:p>
            <a:r>
              <a:rPr lang="en-US"/>
              <a:t>/17</a:t>
            </a:r>
          </a:p>
        </p:txBody>
      </p:sp>
      <p:sp>
        <p:nvSpPr>
          <p:cNvPr id="7" name="Slide Number Placeholder 6"/>
          <p:cNvSpPr>
            <a:spLocks noGrp="1"/>
          </p:cNvSpPr>
          <p:nvPr>
            <p:ph type="sldNum" sz="quarter" idx="12"/>
          </p:nvPr>
        </p:nvSpPr>
        <p:spPr/>
        <p:txBody>
          <a:bodyPr/>
          <a:lstStyle/>
          <a:p>
            <a:fld id="{30B839C7-9A20-D34F-B538-98C4FE15FA5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56149C-3429-F942-B244-7F6E681DABC6}" type="datetime1">
              <a:rPr lang="en-US" smtClean="0"/>
              <a:t>3/21/2024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/17</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839C7-9A20-D34F-B538-98C4FE15FA5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56149C-3429-F942-B244-7F6E681DABC6}" type="datetime1">
              <a:rPr lang="en-US" smtClean="0"/>
              <a:t>3/21/2024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/17</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B839C7-9A20-D34F-B538-98C4FE15FA5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4.xml"/><Relationship Id="rId5" Type="http://schemas.openxmlformats.org/officeDocument/2006/relationships/image" Target="../media/image36.pn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7.pn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6.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855" y="2024892"/>
            <a:ext cx="12192000" cy="15010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Title 1"/>
          <p:cNvSpPr>
            <a:spLocks noGrp="1"/>
          </p:cNvSpPr>
          <p:nvPr>
            <p:ph type="ctrTitle"/>
          </p:nvPr>
        </p:nvSpPr>
        <p:spPr>
          <a:xfrm>
            <a:off x="-13854" y="1829488"/>
            <a:ext cx="12192000" cy="1510380"/>
          </a:xfrm>
        </p:spPr>
        <p:txBody>
          <a:bodyPr>
            <a:normAutofit fontScale="90000"/>
          </a:bodyPr>
          <a:lstStyle/>
          <a:p>
            <a:r>
              <a:rPr lang="en-US" altLang="zh-CN" sz="4000" b="1" dirty="0" err="1">
                <a:latin typeface="+mn-lt"/>
              </a:rPr>
              <a:t>AdaInf</a:t>
            </a:r>
            <a:r>
              <a:rPr lang="en-US" altLang="zh-CN" sz="4000" b="1" dirty="0">
                <a:latin typeface="+mn-lt"/>
              </a:rPr>
              <a:t>: Data Drift Adaptive Scheduling for Accurate and SLO-guaranteed Multiple-Model Inference Serving at Edge Servers</a:t>
            </a:r>
            <a:endParaRPr lang="en-GB" altLang="zh-CN" sz="4000" b="1" dirty="0">
              <a:latin typeface="+mn-lt"/>
            </a:endParaRPr>
          </a:p>
        </p:txBody>
      </p:sp>
      <p:pic>
        <p:nvPicPr>
          <p:cNvPr id="1026" name="Picture 2" descr="Southeast University - Wikiped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737" y="147830"/>
            <a:ext cx="965206" cy="958136"/>
          </a:xfrm>
          <a:prstGeom prst="rect">
            <a:avLst/>
          </a:prstGeom>
          <a:noFill/>
          <a:extLst>
            <a:ext uri="{909E8E84-426E-40DD-AFC4-6F175D3DCCD1}">
              <a14:hiddenFill xmlns:a14="http://schemas.microsoft.com/office/drawing/2010/main">
                <a:solidFill>
                  <a:srgbClr val="FFFFFF"/>
                </a:solidFill>
              </a14:hiddenFill>
            </a:ext>
          </a:extLst>
        </p:spPr>
      </p:pic>
      <p:sp>
        <p:nvSpPr>
          <p:cNvPr id="7" name="副标题 6"/>
          <p:cNvSpPr>
            <a:spLocks noGrp="1"/>
          </p:cNvSpPr>
          <p:nvPr>
            <p:ph type="subTitle" idx="1"/>
            <p:custDataLst>
              <p:tags r:id="rId1"/>
            </p:custDataLst>
          </p:nvPr>
        </p:nvSpPr>
        <p:spPr>
          <a:xfrm>
            <a:off x="1524000" y="4080510"/>
            <a:ext cx="9144000" cy="1323340"/>
          </a:xfrm>
        </p:spPr>
        <p:txBody>
          <a:bodyPr>
            <a:normAutofit fontScale="90000" lnSpcReduction="10000"/>
          </a:bodyPr>
          <a:lstStyle/>
          <a:p>
            <a:r>
              <a:rPr lang="en-US" altLang="zh-CN" sz="2800" b="1" dirty="0"/>
              <a:t>SIGCOMM</a:t>
            </a:r>
            <a:r>
              <a:rPr lang="zh-CN" altLang="en-US" sz="2800" b="1" dirty="0"/>
              <a:t> </a:t>
            </a:r>
            <a:r>
              <a:rPr lang="en-US" altLang="zh-CN" sz="2800" b="1" dirty="0"/>
              <a:t>2023</a:t>
            </a:r>
          </a:p>
          <a:p>
            <a:r>
              <a:rPr lang="en-US" altLang="zh-CN" sz="2800" b="1" dirty="0"/>
              <a:t>Authors:</a:t>
            </a:r>
            <a:r>
              <a:rPr lang="zh-CN" altLang="en-US" sz="2800" b="1" dirty="0"/>
              <a:t> </a:t>
            </a:r>
            <a:r>
              <a:rPr lang="en-US" sz="2800" b="1" dirty="0" err="1"/>
              <a:t>Sudipta</a:t>
            </a:r>
            <a:r>
              <a:rPr lang="en-US" sz="2800" b="1" dirty="0"/>
              <a:t> </a:t>
            </a:r>
            <a:r>
              <a:rPr lang="en-US" sz="2800" b="1" dirty="0" err="1"/>
              <a:t>Saha</a:t>
            </a:r>
            <a:r>
              <a:rPr lang="en-US" sz="2800" b="1" dirty="0"/>
              <a:t> Shubha, </a:t>
            </a:r>
            <a:r>
              <a:rPr lang="en-US" sz="2800" b="1" dirty="0" err="1"/>
              <a:t>Haiying</a:t>
            </a:r>
            <a:r>
              <a:rPr lang="en-US" sz="2800" b="1" dirty="0"/>
              <a:t> Shen</a:t>
            </a:r>
            <a:endParaRPr sz="2800" b="1" dirty="0"/>
          </a:p>
          <a:p>
            <a:r>
              <a:rPr lang="en-US" sz="2800" b="1" dirty="0"/>
              <a:t>University of Virginia, USA</a:t>
            </a:r>
            <a:endParaRPr lang="en-US" altLang="zh-CN" sz="2800" b="1" dirty="0"/>
          </a:p>
        </p:txBody>
      </p:sp>
      <p:sp>
        <p:nvSpPr>
          <p:cNvPr id="9" name="文本框 8"/>
          <p:cNvSpPr txBox="1"/>
          <p:nvPr/>
        </p:nvSpPr>
        <p:spPr>
          <a:xfrm>
            <a:off x="3956685" y="5667375"/>
            <a:ext cx="4064000" cy="953135"/>
          </a:xfrm>
          <a:prstGeom prst="rect">
            <a:avLst/>
          </a:prstGeom>
          <a:noFill/>
        </p:spPr>
        <p:txBody>
          <a:bodyPr wrap="square" rtlCol="0">
            <a:spAutoFit/>
          </a:bodyPr>
          <a:lstStyle/>
          <a:p>
            <a:pPr algn="ctr"/>
            <a:r>
              <a:rPr sz="2800" b="1" dirty="0"/>
              <a:t>汇报人：刘天恩</a:t>
            </a:r>
          </a:p>
          <a:p>
            <a:pPr algn="ctr"/>
            <a:r>
              <a:rPr lang="en-US" sz="2800" b="1" dirty="0"/>
              <a:t>2024</a:t>
            </a:r>
            <a:r>
              <a:rPr lang="zh-CN" altLang="en-US" sz="2800" b="1" dirty="0"/>
              <a:t>年</a:t>
            </a:r>
            <a:r>
              <a:rPr lang="en-US" altLang="zh-CN" sz="2800" b="1" dirty="0"/>
              <a:t>3</a:t>
            </a:r>
            <a:r>
              <a:rPr lang="zh-CN" altLang="en-US" sz="2800" b="1" dirty="0"/>
              <a:t>月</a:t>
            </a:r>
            <a:r>
              <a:rPr lang="en-US" altLang="zh-CN" sz="2800" b="1" dirty="0"/>
              <a:t>21</a:t>
            </a:r>
            <a:r>
              <a:rPr lang="zh-CN" altLang="en-US" sz="2800" b="1" dirty="0"/>
              <a:t>日</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3E73A41A-17FD-4364-A74E-B896A8006586}"/>
              </a:ext>
            </a:extLst>
          </p:cNvPr>
          <p:cNvSpPr>
            <a:spLocks noGrp="1"/>
          </p:cNvSpPr>
          <p:nvPr>
            <p:ph type="sldNum" sz="quarter" idx="4"/>
          </p:nvPr>
        </p:nvSpPr>
        <p:spPr/>
        <p:txBody>
          <a:bodyPr/>
          <a:lstStyle/>
          <a:p>
            <a:fld id="{32CC1993-4A58-5441-BC2A-C02768F05C35}" type="slidenum">
              <a:rPr kumimoji="1" lang="zh-CN" altLang="en-US" smtClean="0"/>
              <a:t>10</a:t>
            </a:fld>
            <a:endParaRPr kumimoji="1" lang="zh-CN" altLang="en-US" dirty="0"/>
          </a:p>
        </p:txBody>
      </p:sp>
      <p:sp>
        <p:nvSpPr>
          <p:cNvPr id="5" name="Title 1">
            <a:extLst>
              <a:ext uri="{FF2B5EF4-FFF2-40B4-BE49-F238E27FC236}">
                <a16:creationId xmlns:a16="http://schemas.microsoft.com/office/drawing/2014/main" id="{B6D7629B-FEA5-427A-B578-FA83E7786F73}"/>
              </a:ext>
            </a:extLst>
          </p:cNvPr>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观察分析的实验设置</a:t>
            </a:r>
            <a:endParaRPr lang="en-GB" altLang="zh-CN" b="1" dirty="0">
              <a:latin typeface="Calibri" panose="020F0502020204030204" pitchFamily="34" charset="0"/>
              <a:cs typeface="Calibri" panose="020F0502020204030204" pitchFamily="34" charset="0"/>
            </a:endParaRPr>
          </a:p>
        </p:txBody>
      </p:sp>
      <p:pic>
        <p:nvPicPr>
          <p:cNvPr id="6" name="图片 5">
            <a:extLst>
              <a:ext uri="{FF2B5EF4-FFF2-40B4-BE49-F238E27FC236}">
                <a16:creationId xmlns:a16="http://schemas.microsoft.com/office/drawing/2014/main" id="{A01344ED-444D-47D6-8A71-BC67442C4B73}"/>
              </a:ext>
            </a:extLst>
          </p:cNvPr>
          <p:cNvPicPr>
            <a:picLocks noChangeAspect="1"/>
          </p:cNvPicPr>
          <p:nvPr/>
        </p:nvPicPr>
        <p:blipFill>
          <a:blip r:embed="rId2"/>
          <a:stretch>
            <a:fillRect/>
          </a:stretch>
        </p:blipFill>
        <p:spPr>
          <a:xfrm>
            <a:off x="792721" y="1693333"/>
            <a:ext cx="4784363" cy="2097157"/>
          </a:xfrm>
          <a:prstGeom prst="rect">
            <a:avLst/>
          </a:prstGeom>
        </p:spPr>
      </p:pic>
      <p:sp>
        <p:nvSpPr>
          <p:cNvPr id="7" name="文本框 6">
            <a:extLst>
              <a:ext uri="{FF2B5EF4-FFF2-40B4-BE49-F238E27FC236}">
                <a16:creationId xmlns:a16="http://schemas.microsoft.com/office/drawing/2014/main" id="{F11E11D1-2EC4-4FC2-8B1D-E3468F29DF6F}"/>
              </a:ext>
            </a:extLst>
          </p:cNvPr>
          <p:cNvSpPr txBox="1"/>
          <p:nvPr/>
        </p:nvSpPr>
        <p:spPr>
          <a:xfrm>
            <a:off x="859142" y="2784310"/>
            <a:ext cx="1379038" cy="369332"/>
          </a:xfrm>
          <a:prstGeom prst="rect">
            <a:avLst/>
          </a:prstGeom>
          <a:noFill/>
        </p:spPr>
        <p:txBody>
          <a:bodyPr wrap="square">
            <a:spAutoFit/>
          </a:bodyPr>
          <a:lstStyle/>
          <a:p>
            <a:r>
              <a:rPr lang="en-US" altLang="zh-CN" b="1" dirty="0">
                <a:solidFill>
                  <a:srgbClr val="FF0000"/>
                </a:solidFill>
              </a:rPr>
              <a:t>TinyYOLOv3</a:t>
            </a:r>
            <a:endParaRPr lang="zh-CN" altLang="en-US" b="1" dirty="0">
              <a:solidFill>
                <a:srgbClr val="FF0000"/>
              </a:solidFill>
            </a:endParaRPr>
          </a:p>
        </p:txBody>
      </p:sp>
      <p:sp>
        <p:nvSpPr>
          <p:cNvPr id="8" name="文本框 7">
            <a:extLst>
              <a:ext uri="{FF2B5EF4-FFF2-40B4-BE49-F238E27FC236}">
                <a16:creationId xmlns:a16="http://schemas.microsoft.com/office/drawing/2014/main" id="{B1F513C2-CF41-40BB-A753-2B3335DB8AA0}"/>
              </a:ext>
            </a:extLst>
          </p:cNvPr>
          <p:cNvSpPr txBox="1"/>
          <p:nvPr/>
        </p:nvSpPr>
        <p:spPr>
          <a:xfrm>
            <a:off x="2488112" y="1394118"/>
            <a:ext cx="1525088" cy="369332"/>
          </a:xfrm>
          <a:prstGeom prst="rect">
            <a:avLst/>
          </a:prstGeom>
          <a:noFill/>
        </p:spPr>
        <p:txBody>
          <a:bodyPr wrap="square">
            <a:spAutoFit/>
          </a:bodyPr>
          <a:lstStyle/>
          <a:p>
            <a:r>
              <a:rPr lang="en-US" altLang="zh-CN" b="1" dirty="0">
                <a:solidFill>
                  <a:srgbClr val="FF0000"/>
                </a:solidFill>
              </a:rPr>
              <a:t>MobileNetV2</a:t>
            </a:r>
            <a:endParaRPr lang="zh-CN" altLang="en-US" b="1" dirty="0">
              <a:solidFill>
                <a:srgbClr val="FF0000"/>
              </a:solidFill>
            </a:endParaRPr>
          </a:p>
        </p:txBody>
      </p:sp>
      <p:sp>
        <p:nvSpPr>
          <p:cNvPr id="9" name="文本框 8">
            <a:extLst>
              <a:ext uri="{FF2B5EF4-FFF2-40B4-BE49-F238E27FC236}">
                <a16:creationId xmlns:a16="http://schemas.microsoft.com/office/drawing/2014/main" id="{440051FA-89F1-463A-81AF-9973C118A796}"/>
              </a:ext>
            </a:extLst>
          </p:cNvPr>
          <p:cNvSpPr txBox="1"/>
          <p:nvPr/>
        </p:nvSpPr>
        <p:spPr>
          <a:xfrm>
            <a:off x="2407512" y="3153642"/>
            <a:ext cx="1379038" cy="369332"/>
          </a:xfrm>
          <a:prstGeom prst="rect">
            <a:avLst/>
          </a:prstGeom>
          <a:noFill/>
        </p:spPr>
        <p:txBody>
          <a:bodyPr wrap="square">
            <a:spAutoFit/>
          </a:bodyPr>
          <a:lstStyle/>
          <a:p>
            <a:r>
              <a:rPr lang="en-US" altLang="zh-CN" b="1" dirty="0" err="1">
                <a:solidFill>
                  <a:srgbClr val="FF0000"/>
                </a:solidFill>
              </a:rPr>
              <a:t>ShuffleNet</a:t>
            </a:r>
            <a:endParaRPr lang="zh-CN" altLang="en-US" b="1" dirty="0">
              <a:solidFill>
                <a:srgbClr val="FF0000"/>
              </a:solidFill>
            </a:endParaRPr>
          </a:p>
        </p:txBody>
      </p:sp>
      <p:sp>
        <p:nvSpPr>
          <p:cNvPr id="10" name="文本框 9">
            <a:extLst>
              <a:ext uri="{FF2B5EF4-FFF2-40B4-BE49-F238E27FC236}">
                <a16:creationId xmlns:a16="http://schemas.microsoft.com/office/drawing/2014/main" id="{9F07AC6D-2FF8-4E8B-99D2-F2EF2219C4C7}"/>
              </a:ext>
            </a:extLst>
          </p:cNvPr>
          <p:cNvSpPr txBox="1"/>
          <p:nvPr/>
        </p:nvSpPr>
        <p:spPr>
          <a:xfrm>
            <a:off x="-60326" y="1857761"/>
            <a:ext cx="2745317" cy="369332"/>
          </a:xfrm>
          <a:prstGeom prst="rect">
            <a:avLst/>
          </a:prstGeom>
          <a:noFill/>
        </p:spPr>
        <p:txBody>
          <a:bodyPr wrap="square">
            <a:spAutoFit/>
          </a:bodyPr>
          <a:lstStyle/>
          <a:p>
            <a:r>
              <a:rPr lang="zh-CN" altLang="en-US" b="1" dirty="0">
                <a:solidFill>
                  <a:srgbClr val="FF0000"/>
                </a:solidFill>
              </a:rPr>
              <a:t>真实视频监控数据集</a:t>
            </a:r>
            <a:r>
              <a:rPr lang="en-US" altLang="zh-CN" b="1" baseline="30000" dirty="0">
                <a:solidFill>
                  <a:srgbClr val="FF0000"/>
                </a:solidFill>
              </a:rPr>
              <a:t>[3]</a:t>
            </a:r>
            <a:endParaRPr lang="zh-CN" altLang="en-US" b="1" baseline="30000" dirty="0">
              <a:solidFill>
                <a:srgbClr val="FF0000"/>
              </a:solidFill>
            </a:endParaRPr>
          </a:p>
        </p:txBody>
      </p:sp>
      <p:cxnSp>
        <p:nvCxnSpPr>
          <p:cNvPr id="11" name="直接箭头连接符 10">
            <a:extLst>
              <a:ext uri="{FF2B5EF4-FFF2-40B4-BE49-F238E27FC236}">
                <a16:creationId xmlns:a16="http://schemas.microsoft.com/office/drawing/2014/main" id="{72CBCA39-DF53-4589-869F-4A43AC6F1FEF}"/>
              </a:ext>
            </a:extLst>
          </p:cNvPr>
          <p:cNvCxnSpPr>
            <a:cxnSpLocks/>
          </p:cNvCxnSpPr>
          <p:nvPr/>
        </p:nvCxnSpPr>
        <p:spPr>
          <a:xfrm flipV="1">
            <a:off x="2238180" y="2014810"/>
            <a:ext cx="774639" cy="32838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a:extLst>
              <a:ext uri="{FF2B5EF4-FFF2-40B4-BE49-F238E27FC236}">
                <a16:creationId xmlns:a16="http://schemas.microsoft.com/office/drawing/2014/main" id="{32FC39C7-3E8C-45EB-8F59-34FD509AFD21}"/>
              </a:ext>
            </a:extLst>
          </p:cNvPr>
          <p:cNvCxnSpPr>
            <a:cxnSpLocks/>
          </p:cNvCxnSpPr>
          <p:nvPr/>
        </p:nvCxnSpPr>
        <p:spPr>
          <a:xfrm>
            <a:off x="2238180" y="2807863"/>
            <a:ext cx="774639" cy="30093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F3124BA5-A4D5-49CD-ABD4-37917BBAF053}"/>
              </a:ext>
            </a:extLst>
          </p:cNvPr>
          <p:cNvSpPr txBox="1"/>
          <p:nvPr/>
        </p:nvSpPr>
        <p:spPr>
          <a:xfrm>
            <a:off x="3911065" y="2355681"/>
            <a:ext cx="1379038" cy="369332"/>
          </a:xfrm>
          <a:prstGeom prst="rect">
            <a:avLst/>
          </a:prstGeom>
          <a:noFill/>
        </p:spPr>
        <p:txBody>
          <a:bodyPr wrap="square">
            <a:spAutoFit/>
          </a:bodyPr>
          <a:lstStyle/>
          <a:p>
            <a:r>
              <a:rPr lang="zh-CN" altLang="en-US" b="1" dirty="0">
                <a:solidFill>
                  <a:srgbClr val="FF0000"/>
                </a:solidFill>
              </a:rPr>
              <a:t>输出</a:t>
            </a:r>
            <a:r>
              <a:rPr lang="en-US" altLang="zh-CN" b="1" dirty="0">
                <a:solidFill>
                  <a:srgbClr val="FF0000"/>
                </a:solidFill>
                <a:sym typeface="Wingdings" panose="05000000000000000000" pitchFamily="2" charset="2"/>
              </a:rPr>
              <a:t></a:t>
            </a:r>
            <a:r>
              <a:rPr lang="zh-CN" altLang="en-US" b="1" dirty="0">
                <a:solidFill>
                  <a:srgbClr val="FF0000"/>
                </a:solidFill>
                <a:sym typeface="Wingdings" panose="05000000000000000000" pitchFamily="2" charset="2"/>
              </a:rPr>
              <a:t>输入</a:t>
            </a:r>
            <a:endParaRPr lang="zh-CN" altLang="en-US" b="1" dirty="0">
              <a:solidFill>
                <a:srgbClr val="FF0000"/>
              </a:solidFill>
            </a:endParaRPr>
          </a:p>
        </p:txBody>
      </p:sp>
      <p:pic>
        <p:nvPicPr>
          <p:cNvPr id="14" name="图片 13">
            <a:extLst>
              <a:ext uri="{FF2B5EF4-FFF2-40B4-BE49-F238E27FC236}">
                <a16:creationId xmlns:a16="http://schemas.microsoft.com/office/drawing/2014/main" id="{5242EBC6-ED1A-4F56-B3D2-C91B703A9E3F}"/>
              </a:ext>
            </a:extLst>
          </p:cNvPr>
          <p:cNvPicPr>
            <a:picLocks noChangeAspect="1"/>
          </p:cNvPicPr>
          <p:nvPr/>
        </p:nvPicPr>
        <p:blipFill>
          <a:blip r:embed="rId3"/>
          <a:stretch>
            <a:fillRect/>
          </a:stretch>
        </p:blipFill>
        <p:spPr>
          <a:xfrm>
            <a:off x="6537959" y="967910"/>
            <a:ext cx="4021667" cy="3243113"/>
          </a:xfrm>
          <a:prstGeom prst="rect">
            <a:avLst/>
          </a:prstGeom>
        </p:spPr>
      </p:pic>
      <p:sp>
        <p:nvSpPr>
          <p:cNvPr id="15" name="文本框 14">
            <a:extLst>
              <a:ext uri="{FF2B5EF4-FFF2-40B4-BE49-F238E27FC236}">
                <a16:creationId xmlns:a16="http://schemas.microsoft.com/office/drawing/2014/main" id="{158F7F9B-B30C-41BD-871A-846B8B39036C}"/>
              </a:ext>
            </a:extLst>
          </p:cNvPr>
          <p:cNvSpPr txBox="1"/>
          <p:nvPr/>
        </p:nvSpPr>
        <p:spPr>
          <a:xfrm>
            <a:off x="586150" y="4382721"/>
            <a:ext cx="6400800" cy="1200329"/>
          </a:xfrm>
          <a:prstGeom prst="rect">
            <a:avLst/>
          </a:prstGeom>
          <a:noFill/>
        </p:spPr>
        <p:txBody>
          <a:bodyPr wrap="square" rtlCol="0">
            <a:spAutoFit/>
          </a:bodyPr>
          <a:lstStyle/>
          <a:p>
            <a:r>
              <a:rPr lang="zh-CN" altLang="en-US" b="1" dirty="0"/>
              <a:t>对应与包含关系：</a:t>
            </a:r>
            <a:endParaRPr lang="en-US" altLang="zh-CN" b="1" dirty="0"/>
          </a:p>
          <a:p>
            <a:pPr marL="285750" indent="-285750">
              <a:buFont typeface="Arial" panose="020B0604020202020204" pitchFamily="34" charset="0"/>
              <a:buChar char="•"/>
            </a:pPr>
            <a:r>
              <a:rPr lang="en-US" altLang="zh-CN" dirty="0"/>
              <a:t>Job=</a:t>
            </a:r>
            <a:r>
              <a:rPr lang="zh-CN" altLang="en-US" dirty="0"/>
              <a:t>应用</a:t>
            </a:r>
            <a:endParaRPr lang="en-US" altLang="zh-CN" dirty="0"/>
          </a:p>
          <a:p>
            <a:pPr marL="285750" indent="-285750">
              <a:buFont typeface="Arial" panose="020B0604020202020204" pitchFamily="34" charset="0"/>
              <a:buChar char="•"/>
            </a:pPr>
            <a:r>
              <a:rPr lang="zh-CN" altLang="en-US" dirty="0"/>
              <a:t>一个应用包含多个模型</a:t>
            </a:r>
            <a:endParaRPr lang="en-US" altLang="zh-CN" dirty="0"/>
          </a:p>
          <a:p>
            <a:pPr marL="285750" indent="-285750">
              <a:buFont typeface="Arial" panose="020B0604020202020204" pitchFamily="34" charset="0"/>
              <a:buChar char="•"/>
            </a:pPr>
            <a:r>
              <a:rPr lang="zh-CN" altLang="en-US" dirty="0"/>
              <a:t>一个模型包含推理任务，以及再训练任务（如果</a:t>
            </a:r>
            <a:r>
              <a:rPr lang="en-US" altLang="zh-CN" dirty="0"/>
              <a:t>SLO</a:t>
            </a:r>
            <a:r>
              <a:rPr lang="zh-CN" altLang="en-US" dirty="0"/>
              <a:t>允许）</a:t>
            </a:r>
          </a:p>
        </p:txBody>
      </p:sp>
      <p:pic>
        <p:nvPicPr>
          <p:cNvPr id="17" name="图片 16">
            <a:extLst>
              <a:ext uri="{FF2B5EF4-FFF2-40B4-BE49-F238E27FC236}">
                <a16:creationId xmlns:a16="http://schemas.microsoft.com/office/drawing/2014/main" id="{F13D5347-E110-4650-B7BC-C77C32AA13F4}"/>
              </a:ext>
            </a:extLst>
          </p:cNvPr>
          <p:cNvPicPr>
            <a:picLocks noChangeAspect="1"/>
          </p:cNvPicPr>
          <p:nvPr/>
        </p:nvPicPr>
        <p:blipFill>
          <a:blip r:embed="rId4"/>
          <a:stretch>
            <a:fillRect/>
          </a:stretch>
        </p:blipFill>
        <p:spPr>
          <a:xfrm>
            <a:off x="7146476" y="1485063"/>
            <a:ext cx="1252455" cy="208270"/>
          </a:xfrm>
          <a:prstGeom prst="rect">
            <a:avLst/>
          </a:prstGeom>
        </p:spPr>
      </p:pic>
      <p:pic>
        <p:nvPicPr>
          <p:cNvPr id="18" name="图片 17">
            <a:extLst>
              <a:ext uri="{FF2B5EF4-FFF2-40B4-BE49-F238E27FC236}">
                <a16:creationId xmlns:a16="http://schemas.microsoft.com/office/drawing/2014/main" id="{A80BACA4-3419-4DFA-8C2C-92F5EC1B69AE}"/>
              </a:ext>
            </a:extLst>
          </p:cNvPr>
          <p:cNvPicPr>
            <a:picLocks noChangeAspect="1"/>
          </p:cNvPicPr>
          <p:nvPr/>
        </p:nvPicPr>
        <p:blipFill>
          <a:blip r:embed="rId4"/>
          <a:stretch>
            <a:fillRect/>
          </a:stretch>
        </p:blipFill>
        <p:spPr>
          <a:xfrm>
            <a:off x="7298876" y="3605894"/>
            <a:ext cx="1252455" cy="208270"/>
          </a:xfrm>
          <a:prstGeom prst="rect">
            <a:avLst/>
          </a:prstGeom>
        </p:spPr>
      </p:pic>
      <p:sp>
        <p:nvSpPr>
          <p:cNvPr id="19" name="椭圆 18">
            <a:extLst>
              <a:ext uri="{FF2B5EF4-FFF2-40B4-BE49-F238E27FC236}">
                <a16:creationId xmlns:a16="http://schemas.microsoft.com/office/drawing/2014/main" id="{F3C40A4E-55FB-4F73-A529-3E3B102CCA0F}"/>
              </a:ext>
            </a:extLst>
          </p:cNvPr>
          <p:cNvSpPr/>
          <p:nvPr/>
        </p:nvSpPr>
        <p:spPr>
          <a:xfrm rot="1038195">
            <a:off x="6491963" y="1099719"/>
            <a:ext cx="4206087" cy="105576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a:extLst>
              <a:ext uri="{FF2B5EF4-FFF2-40B4-BE49-F238E27FC236}">
                <a16:creationId xmlns:a16="http://schemas.microsoft.com/office/drawing/2014/main" id="{6DA45EE2-6690-4408-B76E-06C39E74EA57}"/>
              </a:ext>
            </a:extLst>
          </p:cNvPr>
          <p:cNvSpPr/>
          <p:nvPr/>
        </p:nvSpPr>
        <p:spPr>
          <a:xfrm rot="20675208">
            <a:off x="6519898" y="2760550"/>
            <a:ext cx="3891120" cy="971718"/>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2717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11</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1</a:t>
            </a:r>
            <a:r>
              <a:rPr lang="zh-CN" altLang="en-US" b="1" dirty="0">
                <a:latin typeface="Calibri" panose="020F0502020204030204" pitchFamily="34" charset="0"/>
                <a:cs typeface="Calibri" panose="020F0502020204030204" pitchFamily="34" charset="0"/>
              </a:rPr>
              <a:t>：数据漂移对精度的影响</a:t>
            </a:r>
            <a:endParaRPr lang="en-GB" altLang="zh-CN" b="1" dirty="0">
              <a:latin typeface="Calibri" panose="020F0502020204030204" pitchFamily="34" charset="0"/>
              <a:cs typeface="Calibri" panose="020F0502020204030204" pitchFamily="34" charset="0"/>
            </a:endParaRPr>
          </a:p>
        </p:txBody>
      </p:sp>
      <p:grpSp>
        <p:nvGrpSpPr>
          <p:cNvPr id="17" name="组合 16">
            <a:extLst>
              <a:ext uri="{FF2B5EF4-FFF2-40B4-BE49-F238E27FC236}">
                <a16:creationId xmlns:a16="http://schemas.microsoft.com/office/drawing/2014/main" id="{09AD798C-EEB8-4E0B-87FD-8747EE595D92}"/>
              </a:ext>
            </a:extLst>
          </p:cNvPr>
          <p:cNvGrpSpPr/>
          <p:nvPr/>
        </p:nvGrpSpPr>
        <p:grpSpPr>
          <a:xfrm>
            <a:off x="2747759" y="1421088"/>
            <a:ext cx="6701041" cy="3003641"/>
            <a:chOff x="3372227" y="2234711"/>
            <a:chExt cx="6252835" cy="2902530"/>
          </a:xfrm>
        </p:grpSpPr>
        <p:pic>
          <p:nvPicPr>
            <p:cNvPr id="4" name="图片 3">
              <a:extLst>
                <a:ext uri="{FF2B5EF4-FFF2-40B4-BE49-F238E27FC236}">
                  <a16:creationId xmlns:a16="http://schemas.microsoft.com/office/drawing/2014/main" id="{5089BD7F-793E-4650-9231-E9E7F9ABE835}"/>
                </a:ext>
              </a:extLst>
            </p:cNvPr>
            <p:cNvPicPr>
              <a:picLocks noChangeAspect="1"/>
            </p:cNvPicPr>
            <p:nvPr/>
          </p:nvPicPr>
          <p:blipFill>
            <a:blip r:embed="rId3"/>
            <a:stretch>
              <a:fillRect/>
            </a:stretch>
          </p:blipFill>
          <p:spPr>
            <a:xfrm>
              <a:off x="3372227" y="2234711"/>
              <a:ext cx="6252835" cy="2902530"/>
            </a:xfrm>
            <a:prstGeom prst="rect">
              <a:avLst/>
            </a:prstGeom>
          </p:spPr>
        </p:pic>
        <p:sp>
          <p:nvSpPr>
            <p:cNvPr id="16" name="文本框 15">
              <a:extLst>
                <a:ext uri="{FF2B5EF4-FFF2-40B4-BE49-F238E27FC236}">
                  <a16:creationId xmlns:a16="http://schemas.microsoft.com/office/drawing/2014/main" id="{3EC73E0B-B184-4E22-AFE0-E24DFB3F5812}"/>
                </a:ext>
              </a:extLst>
            </p:cNvPr>
            <p:cNvSpPr txBox="1"/>
            <p:nvPr/>
          </p:nvSpPr>
          <p:spPr>
            <a:xfrm>
              <a:off x="5226205" y="3081433"/>
              <a:ext cx="1037063" cy="369332"/>
            </a:xfrm>
            <a:prstGeom prst="rect">
              <a:avLst/>
            </a:prstGeom>
            <a:noFill/>
          </p:spPr>
          <p:txBody>
            <a:bodyPr wrap="square">
              <a:spAutoFit/>
            </a:bodyPr>
            <a:lstStyle/>
            <a:p>
              <a:r>
                <a:rPr lang="zh-CN" altLang="en-US" b="1" dirty="0">
                  <a:solidFill>
                    <a:srgbClr val="C00000"/>
                  </a:solidFill>
                </a:rPr>
                <a:t>0%-27%</a:t>
              </a:r>
            </a:p>
          </p:txBody>
        </p:sp>
        <p:cxnSp>
          <p:nvCxnSpPr>
            <p:cNvPr id="11" name="直接箭头连接符 10">
              <a:extLst>
                <a:ext uri="{FF2B5EF4-FFF2-40B4-BE49-F238E27FC236}">
                  <a16:creationId xmlns:a16="http://schemas.microsoft.com/office/drawing/2014/main" id="{E9DFED50-D243-4503-80C8-2D4791EE3F0B}"/>
                </a:ext>
              </a:extLst>
            </p:cNvPr>
            <p:cNvCxnSpPr>
              <a:cxnSpLocks/>
            </p:cNvCxnSpPr>
            <p:nvPr/>
          </p:nvCxnSpPr>
          <p:spPr>
            <a:xfrm>
              <a:off x="5151353" y="2780371"/>
              <a:ext cx="0" cy="928074"/>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20" name="文本框 19">
            <a:extLst>
              <a:ext uri="{FF2B5EF4-FFF2-40B4-BE49-F238E27FC236}">
                <a16:creationId xmlns:a16="http://schemas.microsoft.com/office/drawing/2014/main" id="{F4D0003A-4BBA-434E-A1FD-900D36A32738}"/>
              </a:ext>
            </a:extLst>
          </p:cNvPr>
          <p:cNvSpPr txBox="1"/>
          <p:nvPr/>
        </p:nvSpPr>
        <p:spPr>
          <a:xfrm>
            <a:off x="564997" y="5188949"/>
            <a:ext cx="11627003" cy="369332"/>
          </a:xfrm>
          <a:prstGeom prst="rect">
            <a:avLst/>
          </a:prstGeom>
          <a:noFill/>
        </p:spPr>
        <p:txBody>
          <a:bodyPr wrap="square">
            <a:spAutoFit/>
          </a:bodyPr>
          <a:lstStyle/>
          <a:p>
            <a:r>
              <a:rPr lang="zh-CN" altLang="en-US" b="1" dirty="0"/>
              <a:t>观察1：由于数据漂移，推理精度有相当大的下降，但只有53%-60%的推理请求可以使用再训练的模型。</a:t>
            </a:r>
          </a:p>
        </p:txBody>
      </p:sp>
      <p:cxnSp>
        <p:nvCxnSpPr>
          <p:cNvPr id="19" name="直接连接符 18">
            <a:extLst>
              <a:ext uri="{FF2B5EF4-FFF2-40B4-BE49-F238E27FC236}">
                <a16:creationId xmlns:a16="http://schemas.microsoft.com/office/drawing/2014/main" id="{AC417E51-A255-4E92-B2FB-03170F4F6391}"/>
              </a:ext>
            </a:extLst>
          </p:cNvPr>
          <p:cNvCxnSpPr/>
          <p:nvPr/>
        </p:nvCxnSpPr>
        <p:spPr>
          <a:xfrm>
            <a:off x="6750205" y="1985756"/>
            <a:ext cx="3308195" cy="0"/>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744910EA-CAA8-45B0-9520-CBF3B0A1AA78}"/>
              </a:ext>
            </a:extLst>
          </p:cNvPr>
          <p:cNvCxnSpPr/>
          <p:nvPr/>
        </p:nvCxnSpPr>
        <p:spPr>
          <a:xfrm>
            <a:off x="6750205" y="2883809"/>
            <a:ext cx="3308195" cy="0"/>
          </a:xfrm>
          <a:prstGeom prst="line">
            <a:avLst/>
          </a:prstGeom>
          <a:ln w="38100">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28" name="文本框 27">
            <a:extLst>
              <a:ext uri="{FF2B5EF4-FFF2-40B4-BE49-F238E27FC236}">
                <a16:creationId xmlns:a16="http://schemas.microsoft.com/office/drawing/2014/main" id="{5BC51591-B8BC-4B72-A53E-D30183908439}"/>
              </a:ext>
            </a:extLst>
          </p:cNvPr>
          <p:cNvSpPr txBox="1"/>
          <p:nvPr/>
        </p:nvSpPr>
        <p:spPr>
          <a:xfrm>
            <a:off x="9940995" y="2270275"/>
            <a:ext cx="1111400" cy="382198"/>
          </a:xfrm>
          <a:prstGeom prst="rect">
            <a:avLst/>
          </a:prstGeom>
          <a:noFill/>
        </p:spPr>
        <p:txBody>
          <a:bodyPr wrap="square">
            <a:spAutoFit/>
          </a:bodyPr>
          <a:lstStyle/>
          <a:p>
            <a:r>
              <a:rPr lang="en-US" altLang="zh-CN" b="1" dirty="0">
                <a:solidFill>
                  <a:srgbClr val="C00000"/>
                </a:solidFill>
              </a:rPr>
              <a:t>53%-60%</a:t>
            </a:r>
            <a:endParaRPr lang="zh-CN" altLang="en-US" b="1" dirty="0">
              <a:solidFill>
                <a:srgbClr val="C00000"/>
              </a:solidFill>
            </a:endParaRPr>
          </a:p>
        </p:txBody>
      </p:sp>
      <p:cxnSp>
        <p:nvCxnSpPr>
          <p:cNvPr id="29" name="直接箭头连接符 28">
            <a:extLst>
              <a:ext uri="{FF2B5EF4-FFF2-40B4-BE49-F238E27FC236}">
                <a16:creationId xmlns:a16="http://schemas.microsoft.com/office/drawing/2014/main" id="{822747B2-734B-4839-BA41-E1DD8408DDE7}"/>
              </a:ext>
            </a:extLst>
          </p:cNvPr>
          <p:cNvCxnSpPr>
            <a:cxnSpLocks/>
          </p:cNvCxnSpPr>
          <p:nvPr/>
        </p:nvCxnSpPr>
        <p:spPr>
          <a:xfrm>
            <a:off x="9765390" y="2089328"/>
            <a:ext cx="0" cy="693748"/>
          </a:xfrm>
          <a:prstGeom prst="straightConnector1">
            <a:avLst/>
          </a:prstGeom>
          <a:ln w="38100">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4374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12</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1</a:t>
            </a:r>
            <a:r>
              <a:rPr lang="zh-CN" altLang="en-US" b="1" dirty="0">
                <a:latin typeface="Calibri" panose="020F0502020204030204" pitchFamily="34" charset="0"/>
                <a:cs typeface="Calibri" panose="020F0502020204030204" pitchFamily="34" charset="0"/>
              </a:rPr>
              <a:t>：数据漂移对精度的影响</a:t>
            </a:r>
            <a:endParaRPr lang="en-GB" altLang="zh-CN" b="1" dirty="0">
              <a:latin typeface="Calibri" panose="020F0502020204030204" pitchFamily="34" charset="0"/>
              <a:cs typeface="Calibri" panose="020F0502020204030204" pitchFamily="34" charset="0"/>
            </a:endParaRPr>
          </a:p>
        </p:txBody>
      </p:sp>
      <p:pic>
        <p:nvPicPr>
          <p:cNvPr id="7" name="图片 6">
            <a:extLst>
              <a:ext uri="{FF2B5EF4-FFF2-40B4-BE49-F238E27FC236}">
                <a16:creationId xmlns:a16="http://schemas.microsoft.com/office/drawing/2014/main" id="{40AA84E8-479F-40ED-9996-DDF200B0A4A3}"/>
              </a:ext>
            </a:extLst>
          </p:cNvPr>
          <p:cNvPicPr>
            <a:picLocks noChangeAspect="1"/>
          </p:cNvPicPr>
          <p:nvPr/>
        </p:nvPicPr>
        <p:blipFill>
          <a:blip r:embed="rId3"/>
          <a:stretch>
            <a:fillRect/>
          </a:stretch>
        </p:blipFill>
        <p:spPr>
          <a:xfrm>
            <a:off x="102950" y="1292218"/>
            <a:ext cx="8219576" cy="2560685"/>
          </a:xfrm>
          <a:prstGeom prst="rect">
            <a:avLst/>
          </a:prstGeom>
        </p:spPr>
      </p:pic>
      <p:sp>
        <p:nvSpPr>
          <p:cNvPr id="20" name="文本框 19">
            <a:extLst>
              <a:ext uri="{FF2B5EF4-FFF2-40B4-BE49-F238E27FC236}">
                <a16:creationId xmlns:a16="http://schemas.microsoft.com/office/drawing/2014/main" id="{F4D0003A-4BBA-434E-A1FD-900D36A32738}"/>
              </a:ext>
            </a:extLst>
          </p:cNvPr>
          <p:cNvSpPr txBox="1"/>
          <p:nvPr/>
        </p:nvSpPr>
        <p:spPr>
          <a:xfrm>
            <a:off x="355601" y="4881489"/>
            <a:ext cx="4209960" cy="646331"/>
          </a:xfrm>
          <a:prstGeom prst="rect">
            <a:avLst/>
          </a:prstGeom>
          <a:noFill/>
        </p:spPr>
        <p:txBody>
          <a:bodyPr wrap="square">
            <a:spAutoFit/>
          </a:bodyPr>
          <a:lstStyle/>
          <a:p>
            <a:pPr algn="ctr"/>
            <a:r>
              <a:rPr lang="zh-CN" altLang="en-US" b="1" dirty="0"/>
              <a:t>观察</a:t>
            </a:r>
            <a:r>
              <a:rPr lang="en-US" altLang="zh-CN" b="1" dirty="0"/>
              <a:t>2</a:t>
            </a:r>
            <a:r>
              <a:rPr lang="zh-CN" altLang="en-US" b="1" dirty="0"/>
              <a:t>：并非所有应用的模型都会受到数据漂移的影响。</a:t>
            </a:r>
            <a:endParaRPr lang="en-US" altLang="zh-CN" b="1" dirty="0"/>
          </a:p>
        </p:txBody>
      </p:sp>
      <p:pic>
        <p:nvPicPr>
          <p:cNvPr id="8" name="图片 7">
            <a:extLst>
              <a:ext uri="{FF2B5EF4-FFF2-40B4-BE49-F238E27FC236}">
                <a16:creationId xmlns:a16="http://schemas.microsoft.com/office/drawing/2014/main" id="{4F92983D-8230-4C07-A2DB-FE69799F800C}"/>
              </a:ext>
            </a:extLst>
          </p:cNvPr>
          <p:cNvPicPr>
            <a:picLocks noChangeAspect="1"/>
          </p:cNvPicPr>
          <p:nvPr/>
        </p:nvPicPr>
        <p:blipFill>
          <a:blip r:embed="rId4"/>
          <a:stretch>
            <a:fillRect/>
          </a:stretch>
        </p:blipFill>
        <p:spPr>
          <a:xfrm>
            <a:off x="8849349" y="1158037"/>
            <a:ext cx="3060154" cy="2694866"/>
          </a:xfrm>
          <a:prstGeom prst="rect">
            <a:avLst/>
          </a:prstGeom>
        </p:spPr>
      </p:pic>
      <p:sp>
        <p:nvSpPr>
          <p:cNvPr id="17" name="文本框 16">
            <a:extLst>
              <a:ext uri="{FF2B5EF4-FFF2-40B4-BE49-F238E27FC236}">
                <a16:creationId xmlns:a16="http://schemas.microsoft.com/office/drawing/2014/main" id="{57FB1A57-64AC-47B6-9B1E-FAE3D85796F4}"/>
              </a:ext>
            </a:extLst>
          </p:cNvPr>
          <p:cNvSpPr txBox="1"/>
          <p:nvPr/>
        </p:nvSpPr>
        <p:spPr>
          <a:xfrm>
            <a:off x="4317702" y="1898735"/>
            <a:ext cx="1111400" cy="382198"/>
          </a:xfrm>
          <a:prstGeom prst="rect">
            <a:avLst/>
          </a:prstGeom>
          <a:noFill/>
        </p:spPr>
        <p:txBody>
          <a:bodyPr wrap="square">
            <a:spAutoFit/>
          </a:bodyPr>
          <a:lstStyle/>
          <a:p>
            <a:r>
              <a:rPr lang="zh-CN" altLang="en-US" b="1" dirty="0">
                <a:solidFill>
                  <a:srgbClr val="C00000"/>
                </a:solidFill>
              </a:rPr>
              <a:t>0%-</a:t>
            </a:r>
            <a:r>
              <a:rPr lang="en-US" altLang="zh-CN" b="1" dirty="0">
                <a:solidFill>
                  <a:srgbClr val="C00000"/>
                </a:solidFill>
              </a:rPr>
              <a:t>9</a:t>
            </a:r>
            <a:r>
              <a:rPr lang="zh-CN" altLang="en-US" b="1" dirty="0">
                <a:solidFill>
                  <a:srgbClr val="C00000"/>
                </a:solidFill>
              </a:rPr>
              <a:t>%</a:t>
            </a:r>
          </a:p>
        </p:txBody>
      </p:sp>
      <p:cxnSp>
        <p:nvCxnSpPr>
          <p:cNvPr id="18" name="直接箭头连接符 17">
            <a:extLst>
              <a:ext uri="{FF2B5EF4-FFF2-40B4-BE49-F238E27FC236}">
                <a16:creationId xmlns:a16="http://schemas.microsoft.com/office/drawing/2014/main" id="{ADCD47A7-04E2-45A7-92B0-FFEA12CC2C9D}"/>
              </a:ext>
            </a:extLst>
          </p:cNvPr>
          <p:cNvCxnSpPr>
            <a:cxnSpLocks/>
          </p:cNvCxnSpPr>
          <p:nvPr/>
        </p:nvCxnSpPr>
        <p:spPr>
          <a:xfrm>
            <a:off x="4134024" y="1771005"/>
            <a:ext cx="0" cy="607922"/>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直接箭头连接符 18">
            <a:extLst>
              <a:ext uri="{FF2B5EF4-FFF2-40B4-BE49-F238E27FC236}">
                <a16:creationId xmlns:a16="http://schemas.microsoft.com/office/drawing/2014/main" id="{3560D6EA-15A2-49C7-9E06-05EB4A9E5055}"/>
              </a:ext>
            </a:extLst>
          </p:cNvPr>
          <p:cNvCxnSpPr>
            <a:cxnSpLocks/>
          </p:cNvCxnSpPr>
          <p:nvPr/>
        </p:nvCxnSpPr>
        <p:spPr>
          <a:xfrm>
            <a:off x="6843770" y="1785873"/>
            <a:ext cx="0" cy="80864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6F0BD1F2-1196-4658-AEC2-172D1933BFD6}"/>
              </a:ext>
            </a:extLst>
          </p:cNvPr>
          <p:cNvSpPr txBox="1"/>
          <p:nvPr/>
        </p:nvSpPr>
        <p:spPr>
          <a:xfrm>
            <a:off x="6918838" y="2039702"/>
            <a:ext cx="1111400" cy="382198"/>
          </a:xfrm>
          <a:prstGeom prst="rect">
            <a:avLst/>
          </a:prstGeom>
          <a:noFill/>
        </p:spPr>
        <p:txBody>
          <a:bodyPr wrap="square">
            <a:spAutoFit/>
          </a:bodyPr>
          <a:lstStyle/>
          <a:p>
            <a:r>
              <a:rPr lang="zh-CN" altLang="en-US" b="1" dirty="0">
                <a:solidFill>
                  <a:srgbClr val="C00000"/>
                </a:solidFill>
              </a:rPr>
              <a:t>0%-</a:t>
            </a:r>
            <a:r>
              <a:rPr lang="en-US" altLang="zh-CN" b="1" dirty="0">
                <a:solidFill>
                  <a:srgbClr val="C00000"/>
                </a:solidFill>
              </a:rPr>
              <a:t>15</a:t>
            </a:r>
            <a:r>
              <a:rPr lang="zh-CN" altLang="en-US" b="1" dirty="0">
                <a:solidFill>
                  <a:srgbClr val="C00000"/>
                </a:solidFill>
              </a:rPr>
              <a:t>%</a:t>
            </a:r>
          </a:p>
        </p:txBody>
      </p:sp>
      <p:sp>
        <p:nvSpPr>
          <p:cNvPr id="22" name="文本框 21">
            <a:extLst>
              <a:ext uri="{FF2B5EF4-FFF2-40B4-BE49-F238E27FC236}">
                <a16:creationId xmlns:a16="http://schemas.microsoft.com/office/drawing/2014/main" id="{58A4DD5F-9C66-4847-9D29-138456478C6B}"/>
              </a:ext>
            </a:extLst>
          </p:cNvPr>
          <p:cNvSpPr txBox="1"/>
          <p:nvPr/>
        </p:nvSpPr>
        <p:spPr>
          <a:xfrm>
            <a:off x="1667752" y="2320804"/>
            <a:ext cx="1111400" cy="369332"/>
          </a:xfrm>
          <a:prstGeom prst="rect">
            <a:avLst/>
          </a:prstGeom>
          <a:noFill/>
        </p:spPr>
        <p:txBody>
          <a:bodyPr wrap="square">
            <a:spAutoFit/>
          </a:bodyPr>
          <a:lstStyle/>
          <a:p>
            <a:r>
              <a:rPr lang="zh-CN" altLang="en-US" b="1" dirty="0">
                <a:solidFill>
                  <a:srgbClr val="C00000"/>
                </a:solidFill>
              </a:rPr>
              <a:t>无变化</a:t>
            </a:r>
          </a:p>
        </p:txBody>
      </p:sp>
      <p:cxnSp>
        <p:nvCxnSpPr>
          <p:cNvPr id="23" name="直接箭头连接符 22">
            <a:extLst>
              <a:ext uri="{FF2B5EF4-FFF2-40B4-BE49-F238E27FC236}">
                <a16:creationId xmlns:a16="http://schemas.microsoft.com/office/drawing/2014/main" id="{0E54CBA0-830D-4A15-A63A-14DAB81A871A}"/>
              </a:ext>
            </a:extLst>
          </p:cNvPr>
          <p:cNvCxnSpPr>
            <a:cxnSpLocks/>
          </p:cNvCxnSpPr>
          <p:nvPr/>
        </p:nvCxnSpPr>
        <p:spPr>
          <a:xfrm>
            <a:off x="10820400" y="2369454"/>
            <a:ext cx="0" cy="373746"/>
          </a:xfrm>
          <a:prstGeom prst="straightConnector1">
            <a:avLst/>
          </a:prstGeom>
          <a:ln w="38100">
            <a:solidFill>
              <a:schemeClr val="accent6">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a:extLst>
              <a:ext uri="{FF2B5EF4-FFF2-40B4-BE49-F238E27FC236}">
                <a16:creationId xmlns:a16="http://schemas.microsoft.com/office/drawing/2014/main" id="{0AEF9FF7-C02F-4478-841D-A17B9160A037}"/>
              </a:ext>
            </a:extLst>
          </p:cNvPr>
          <p:cNvCxnSpPr>
            <a:cxnSpLocks/>
          </p:cNvCxnSpPr>
          <p:nvPr/>
        </p:nvCxnSpPr>
        <p:spPr>
          <a:xfrm>
            <a:off x="11389750" y="2009736"/>
            <a:ext cx="0" cy="733464"/>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id="{6E84C7B5-79DE-4E0D-BD2E-43599E762D91}"/>
              </a:ext>
            </a:extLst>
          </p:cNvPr>
          <p:cNvSpPr txBox="1"/>
          <p:nvPr/>
        </p:nvSpPr>
        <p:spPr>
          <a:xfrm>
            <a:off x="6594220" y="4881024"/>
            <a:ext cx="5454681" cy="646331"/>
          </a:xfrm>
          <a:prstGeom prst="rect">
            <a:avLst/>
          </a:prstGeom>
          <a:noFill/>
        </p:spPr>
        <p:txBody>
          <a:bodyPr wrap="square">
            <a:spAutoFit/>
          </a:bodyPr>
          <a:lstStyle/>
          <a:p>
            <a:pPr algn="ctr"/>
            <a:r>
              <a:rPr lang="zh-CN" altLang="en-US" b="1" dirty="0"/>
              <a:t>观察</a:t>
            </a:r>
            <a:r>
              <a:rPr lang="en-US" altLang="zh-CN" b="1" dirty="0"/>
              <a:t>3</a:t>
            </a:r>
            <a:r>
              <a:rPr lang="zh-CN" altLang="en-US" b="1" dirty="0"/>
              <a:t>：在一个应用中，在受数据漂移影响的模型中，不同的模型受到不同的影响。</a:t>
            </a:r>
          </a:p>
        </p:txBody>
      </p:sp>
      <p:sp>
        <p:nvSpPr>
          <p:cNvPr id="31" name="箭头: 左右 30">
            <a:extLst>
              <a:ext uri="{FF2B5EF4-FFF2-40B4-BE49-F238E27FC236}">
                <a16:creationId xmlns:a16="http://schemas.microsoft.com/office/drawing/2014/main" id="{EEEE4F37-6C6F-48EA-94FE-F9AAC059A1D5}"/>
              </a:ext>
            </a:extLst>
          </p:cNvPr>
          <p:cNvSpPr/>
          <p:nvPr/>
        </p:nvSpPr>
        <p:spPr>
          <a:xfrm>
            <a:off x="5406981" y="5043071"/>
            <a:ext cx="689019" cy="323166"/>
          </a:xfrm>
          <a:prstGeom prst="lef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E71EE145-62B0-4D76-9C05-6F82AE970252}"/>
              </a:ext>
            </a:extLst>
          </p:cNvPr>
          <p:cNvSpPr txBox="1"/>
          <p:nvPr/>
        </p:nvSpPr>
        <p:spPr>
          <a:xfrm rot="16200000">
            <a:off x="8244289" y="2136138"/>
            <a:ext cx="1049152" cy="369332"/>
          </a:xfrm>
          <a:prstGeom prst="rect">
            <a:avLst/>
          </a:prstGeom>
          <a:noFill/>
        </p:spPr>
        <p:txBody>
          <a:bodyPr wrap="square">
            <a:spAutoFit/>
          </a:bodyPr>
          <a:lstStyle/>
          <a:p>
            <a:r>
              <a:rPr lang="en-US" altLang="zh-CN" b="0" i="0" dirty="0">
                <a:solidFill>
                  <a:srgbClr val="333333"/>
                </a:solidFill>
                <a:effectLst/>
                <a:latin typeface="Arial" panose="020B0604020202020204" pitchFamily="34" charset="0"/>
              </a:rPr>
              <a:t>JS</a:t>
            </a:r>
            <a:r>
              <a:rPr lang="zh-CN" altLang="en-US" b="0" i="0" dirty="0">
                <a:solidFill>
                  <a:srgbClr val="333333"/>
                </a:solidFill>
                <a:effectLst/>
                <a:latin typeface="Arial" panose="020B0604020202020204" pitchFamily="34" charset="0"/>
              </a:rPr>
              <a:t>散度</a:t>
            </a:r>
            <a:endParaRPr lang="zh-CN" altLang="en-US" dirty="0"/>
          </a:p>
        </p:txBody>
      </p:sp>
      <p:sp>
        <p:nvSpPr>
          <p:cNvPr id="34" name="任意多边形: 形状 33">
            <a:extLst>
              <a:ext uri="{FF2B5EF4-FFF2-40B4-BE49-F238E27FC236}">
                <a16:creationId xmlns:a16="http://schemas.microsoft.com/office/drawing/2014/main" id="{2F177901-842C-4344-8261-CEC82BB8EF49}"/>
              </a:ext>
            </a:extLst>
          </p:cNvPr>
          <p:cNvSpPr/>
          <p:nvPr/>
        </p:nvSpPr>
        <p:spPr>
          <a:xfrm>
            <a:off x="4179194" y="2562896"/>
            <a:ext cx="6593983" cy="1310605"/>
          </a:xfrm>
          <a:custGeom>
            <a:avLst/>
            <a:gdLst>
              <a:gd name="connsiteX0" fmla="*/ 0 w 6593983"/>
              <a:gd name="connsiteY0" fmla="*/ 0 h 1676319"/>
              <a:gd name="connsiteX1" fmla="*/ 3979572 w 6593983"/>
              <a:gd name="connsiteY1" fmla="*/ 1674253 h 1676319"/>
              <a:gd name="connsiteX2" fmla="*/ 6593983 w 6593983"/>
              <a:gd name="connsiteY2" fmla="*/ 341290 h 1676319"/>
            </a:gdLst>
            <a:ahLst/>
            <a:cxnLst>
              <a:cxn ang="0">
                <a:pos x="connsiteX0" y="connsiteY0"/>
              </a:cxn>
              <a:cxn ang="0">
                <a:pos x="connsiteX1" y="connsiteY1"/>
              </a:cxn>
              <a:cxn ang="0">
                <a:pos x="connsiteX2" y="connsiteY2"/>
              </a:cxn>
            </a:cxnLst>
            <a:rect l="l" t="t" r="r" b="b"/>
            <a:pathLst>
              <a:path w="6593983" h="1676319">
                <a:moveTo>
                  <a:pt x="0" y="0"/>
                </a:moveTo>
                <a:cubicBezTo>
                  <a:pt x="1440287" y="808685"/>
                  <a:pt x="2880575" y="1617371"/>
                  <a:pt x="3979572" y="1674253"/>
                </a:cubicBezTo>
                <a:cubicBezTo>
                  <a:pt x="5078569" y="1731135"/>
                  <a:pt x="6118538" y="596721"/>
                  <a:pt x="6593983" y="341290"/>
                </a:cubicBezTo>
              </a:path>
            </a:pathLst>
          </a:custGeom>
          <a:noFill/>
          <a:ln w="38100">
            <a:solidFill>
              <a:schemeClr val="accent6">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任意多边形: 形状 34">
            <a:extLst>
              <a:ext uri="{FF2B5EF4-FFF2-40B4-BE49-F238E27FC236}">
                <a16:creationId xmlns:a16="http://schemas.microsoft.com/office/drawing/2014/main" id="{21BD36BE-11E7-4591-98B7-BB473DDABAC5}"/>
              </a:ext>
            </a:extLst>
          </p:cNvPr>
          <p:cNvSpPr/>
          <p:nvPr/>
        </p:nvSpPr>
        <p:spPr>
          <a:xfrm>
            <a:off x="6843771" y="2652202"/>
            <a:ext cx="4545980" cy="1174557"/>
          </a:xfrm>
          <a:custGeom>
            <a:avLst/>
            <a:gdLst>
              <a:gd name="connsiteX0" fmla="*/ 0 w 6593983"/>
              <a:gd name="connsiteY0" fmla="*/ 0 h 1676319"/>
              <a:gd name="connsiteX1" fmla="*/ 3979572 w 6593983"/>
              <a:gd name="connsiteY1" fmla="*/ 1674253 h 1676319"/>
              <a:gd name="connsiteX2" fmla="*/ 6593983 w 6593983"/>
              <a:gd name="connsiteY2" fmla="*/ 341290 h 1676319"/>
            </a:gdLst>
            <a:ahLst/>
            <a:cxnLst>
              <a:cxn ang="0">
                <a:pos x="connsiteX0" y="connsiteY0"/>
              </a:cxn>
              <a:cxn ang="0">
                <a:pos x="connsiteX1" y="connsiteY1"/>
              </a:cxn>
              <a:cxn ang="0">
                <a:pos x="connsiteX2" y="connsiteY2"/>
              </a:cxn>
            </a:cxnLst>
            <a:rect l="l" t="t" r="r" b="b"/>
            <a:pathLst>
              <a:path w="6593983" h="1676319">
                <a:moveTo>
                  <a:pt x="0" y="0"/>
                </a:moveTo>
                <a:cubicBezTo>
                  <a:pt x="1440287" y="808685"/>
                  <a:pt x="2880575" y="1617371"/>
                  <a:pt x="3979572" y="1674253"/>
                </a:cubicBezTo>
                <a:cubicBezTo>
                  <a:pt x="5078569" y="1731135"/>
                  <a:pt x="6118538" y="596721"/>
                  <a:pt x="6593983" y="341290"/>
                </a:cubicBezTo>
              </a:path>
            </a:pathLst>
          </a:custGeom>
          <a:noFill/>
          <a:ln w="3810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821720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13</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2</a:t>
            </a:r>
            <a:r>
              <a:rPr lang="zh-CN" altLang="en-US" b="1" dirty="0">
                <a:latin typeface="Calibri" panose="020F0502020204030204" pitchFamily="34" charset="0"/>
                <a:cs typeface="Calibri" panose="020F0502020204030204" pitchFamily="34" charset="0"/>
              </a:rPr>
              <a:t>：尽早退出结构</a:t>
            </a:r>
            <a:endParaRPr lang="en-GB" altLang="zh-CN" b="1" dirty="0">
              <a:latin typeface="Calibri" panose="020F0502020204030204" pitchFamily="34" charset="0"/>
              <a:cs typeface="Calibri" panose="020F0502020204030204" pitchFamily="34" charset="0"/>
            </a:endParaRPr>
          </a:p>
        </p:txBody>
      </p:sp>
      <p:pic>
        <p:nvPicPr>
          <p:cNvPr id="4" name="图片 3">
            <a:extLst>
              <a:ext uri="{FF2B5EF4-FFF2-40B4-BE49-F238E27FC236}">
                <a16:creationId xmlns:a16="http://schemas.microsoft.com/office/drawing/2014/main" id="{63545BB8-2B56-4A2D-B101-080529C35508}"/>
              </a:ext>
            </a:extLst>
          </p:cNvPr>
          <p:cNvPicPr>
            <a:picLocks noChangeAspect="1"/>
          </p:cNvPicPr>
          <p:nvPr/>
        </p:nvPicPr>
        <p:blipFill>
          <a:blip r:embed="rId3"/>
          <a:stretch>
            <a:fillRect/>
          </a:stretch>
        </p:blipFill>
        <p:spPr>
          <a:xfrm>
            <a:off x="741119" y="2789826"/>
            <a:ext cx="4896102" cy="2606290"/>
          </a:xfrm>
          <a:prstGeom prst="rect">
            <a:avLst/>
          </a:prstGeom>
        </p:spPr>
      </p:pic>
      <p:sp>
        <p:nvSpPr>
          <p:cNvPr id="7" name="文本框 6">
            <a:extLst>
              <a:ext uri="{FF2B5EF4-FFF2-40B4-BE49-F238E27FC236}">
                <a16:creationId xmlns:a16="http://schemas.microsoft.com/office/drawing/2014/main" id="{B834CFCF-30FB-45FF-9B0E-B0F3C0BBF22A}"/>
              </a:ext>
            </a:extLst>
          </p:cNvPr>
          <p:cNvSpPr txBox="1"/>
          <p:nvPr/>
        </p:nvSpPr>
        <p:spPr>
          <a:xfrm>
            <a:off x="6181912" y="2510353"/>
            <a:ext cx="6010088" cy="3293209"/>
          </a:xfrm>
          <a:prstGeom prst="rect">
            <a:avLst/>
          </a:prstGeom>
          <a:noFill/>
        </p:spPr>
        <p:txBody>
          <a:bodyPr wrap="square">
            <a:spAutoFit/>
          </a:bodyPr>
          <a:lstStyle/>
          <a:p>
            <a:r>
              <a:rPr lang="zh-CN" altLang="en-US" b="1" dirty="0"/>
              <a:t>实验设置：</a:t>
            </a:r>
            <a:endParaRPr lang="en-US" altLang="zh-CN" b="1" dirty="0"/>
          </a:p>
          <a:p>
            <a:pPr marL="285750" indent="-285750">
              <a:buFont typeface="Arial" panose="020B0604020202020204" pitchFamily="34" charset="0"/>
              <a:buChar char="•"/>
            </a:pPr>
            <a:r>
              <a:rPr lang="zh-CN" altLang="en-US" dirty="0"/>
              <a:t>应用： 5 ms内收到的推理请求， 400 ms的SLO</a:t>
            </a:r>
            <a:endParaRPr lang="en-US" altLang="zh-CN" dirty="0"/>
          </a:p>
          <a:p>
            <a:pPr marL="285750" indent="-285750">
              <a:buFont typeface="Arial" panose="020B0604020202020204" pitchFamily="34" charset="0"/>
              <a:buChar char="•"/>
            </a:pPr>
            <a:r>
              <a:rPr lang="zh-CN" altLang="en-US" dirty="0"/>
              <a:t>尽早退出结构：</a:t>
            </a:r>
            <a:endParaRPr lang="en-US" altLang="zh-CN" dirty="0"/>
          </a:p>
          <a:p>
            <a:pPr marL="742950" lvl="1" indent="-285750">
              <a:buFont typeface="Arial" panose="020B0604020202020204" pitchFamily="34" charset="0"/>
              <a:buChar char="•"/>
            </a:pPr>
            <a:r>
              <a:rPr lang="zh-CN" altLang="en-US" sz="1600" dirty="0"/>
              <a:t>创建应用程序的所有可能的尽早退出结构，其中每个结构都包含了针对应用程序的每个模型的尽早退出结构</a:t>
            </a:r>
            <a:endParaRPr lang="en-US" altLang="zh-CN" sz="1600" dirty="0"/>
          </a:p>
          <a:p>
            <a:pPr marL="742950" lvl="1" indent="-285750">
              <a:buFont typeface="Arial" panose="020B0604020202020204" pitchFamily="34" charset="0"/>
              <a:buChar char="•"/>
            </a:pPr>
            <a:r>
              <a:rPr lang="zh-CN" altLang="en-US" sz="1600" dirty="0"/>
              <a:t>选择每3层完整结构后的层作为</a:t>
            </a:r>
            <a:r>
              <a:rPr lang="en-US" altLang="zh-CN" sz="1600" dirty="0"/>
              <a:t>early-exit point</a:t>
            </a:r>
            <a:r>
              <a:rPr lang="zh-CN" altLang="en-US" sz="1600" dirty="0"/>
              <a:t>。该应用程序共有81个尽早退出结构。</a:t>
            </a:r>
            <a:endParaRPr lang="en-US" altLang="zh-CN" sz="1600" dirty="0"/>
          </a:p>
          <a:p>
            <a:r>
              <a:rPr lang="zh-CN" altLang="en-US" b="1" dirty="0"/>
              <a:t>对比算法：</a:t>
            </a:r>
            <a:endParaRPr lang="en-US" altLang="zh-CN" b="1" dirty="0"/>
          </a:p>
          <a:p>
            <a:pPr marL="285750" indent="-285750">
              <a:buFont typeface="Arial" panose="020B0604020202020204" pitchFamily="34" charset="0"/>
              <a:buChar char="•"/>
            </a:pPr>
            <a:r>
              <a:rPr lang="zh-CN" altLang="en-US" dirty="0"/>
              <a:t>带有再训练的尽早退出结构（</a:t>
            </a:r>
            <a:r>
              <a:rPr lang="en-US" altLang="zh-CN" dirty="0"/>
              <a:t>Early-</a:t>
            </a:r>
            <a:r>
              <a:rPr lang="en-US" altLang="zh-CN" dirty="0" err="1"/>
              <a:t>inc</a:t>
            </a:r>
            <a:r>
              <a:rPr lang="zh-CN" altLang="en-US" dirty="0"/>
              <a:t>）</a:t>
            </a:r>
            <a:endParaRPr lang="en-US" altLang="zh-CN" dirty="0"/>
          </a:p>
          <a:p>
            <a:pPr marL="285750" indent="-285750">
              <a:buFont typeface="Arial" panose="020B0604020202020204" pitchFamily="34" charset="0"/>
              <a:buChar char="•"/>
            </a:pPr>
            <a:r>
              <a:rPr lang="zh-CN" altLang="en-US" dirty="0"/>
              <a:t>带有再训练的完整结构（</a:t>
            </a:r>
            <a:r>
              <a:rPr lang="en-US" altLang="zh-CN" dirty="0"/>
              <a:t>Full-</a:t>
            </a:r>
            <a:r>
              <a:rPr lang="en-US" altLang="zh-CN" dirty="0" err="1"/>
              <a:t>inc</a:t>
            </a:r>
            <a:r>
              <a:rPr lang="zh-CN" altLang="en-US" dirty="0"/>
              <a:t>）</a:t>
            </a:r>
            <a:endParaRPr lang="en-US" altLang="zh-CN" dirty="0"/>
          </a:p>
          <a:p>
            <a:pPr marL="285750" indent="-285750">
              <a:buFont typeface="Arial" panose="020B0604020202020204" pitchFamily="34" charset="0"/>
              <a:buChar char="•"/>
            </a:pPr>
            <a:r>
              <a:rPr lang="zh-CN" altLang="en-US" dirty="0"/>
              <a:t>没有任何再训练的尽早退出结构（</a:t>
            </a:r>
            <a:r>
              <a:rPr lang="en-US" altLang="zh-CN" dirty="0"/>
              <a:t>Early w/o</a:t>
            </a:r>
            <a:r>
              <a:rPr lang="zh-CN" altLang="en-US" dirty="0"/>
              <a:t>）</a:t>
            </a:r>
            <a:endParaRPr lang="en-US" altLang="zh-CN" dirty="0"/>
          </a:p>
          <a:p>
            <a:pPr marL="285750" indent="-285750">
              <a:buFont typeface="Arial" panose="020B0604020202020204" pitchFamily="34" charset="0"/>
              <a:buChar char="•"/>
            </a:pPr>
            <a:r>
              <a:rPr lang="zh-CN" altLang="en-US" dirty="0"/>
              <a:t>持续学习</a:t>
            </a:r>
            <a:r>
              <a:rPr lang="en-US" altLang="zh-CN" dirty="0" err="1"/>
              <a:t>Ekya</a:t>
            </a:r>
            <a:r>
              <a:rPr lang="zh-CN" altLang="en-US" dirty="0"/>
              <a:t>算法</a:t>
            </a:r>
          </a:p>
        </p:txBody>
      </p:sp>
      <p:sp>
        <p:nvSpPr>
          <p:cNvPr id="11" name="文本框 10">
            <a:extLst>
              <a:ext uri="{FF2B5EF4-FFF2-40B4-BE49-F238E27FC236}">
                <a16:creationId xmlns:a16="http://schemas.microsoft.com/office/drawing/2014/main" id="{F69DD431-266F-4350-B937-1F4D6DA9BEF6}"/>
              </a:ext>
            </a:extLst>
          </p:cNvPr>
          <p:cNvSpPr txBox="1"/>
          <p:nvPr/>
        </p:nvSpPr>
        <p:spPr>
          <a:xfrm>
            <a:off x="1025524" y="6001871"/>
            <a:ext cx="10004425" cy="369332"/>
          </a:xfrm>
          <a:prstGeom prst="rect">
            <a:avLst/>
          </a:prstGeom>
          <a:noFill/>
        </p:spPr>
        <p:txBody>
          <a:bodyPr wrap="square">
            <a:spAutoFit/>
          </a:bodyPr>
          <a:lstStyle/>
          <a:p>
            <a:r>
              <a:rPr lang="zh-CN" altLang="en-US" b="1" dirty="0"/>
              <a:t>观察4：再训练提高了准确性，使用最优的尽早退出结构和再训练可以显著提高准确性。</a:t>
            </a:r>
          </a:p>
        </p:txBody>
      </p:sp>
      <p:sp>
        <p:nvSpPr>
          <p:cNvPr id="13" name="文本框 12">
            <a:extLst>
              <a:ext uri="{FF2B5EF4-FFF2-40B4-BE49-F238E27FC236}">
                <a16:creationId xmlns:a16="http://schemas.microsoft.com/office/drawing/2014/main" id="{4E2ABAB0-2F83-423F-8305-C23AC9018086}"/>
              </a:ext>
            </a:extLst>
          </p:cNvPr>
          <p:cNvSpPr txBox="1"/>
          <p:nvPr/>
        </p:nvSpPr>
        <p:spPr>
          <a:xfrm>
            <a:off x="354854" y="5341453"/>
            <a:ext cx="6115050" cy="646331"/>
          </a:xfrm>
          <a:prstGeom prst="rect">
            <a:avLst/>
          </a:prstGeom>
          <a:noFill/>
        </p:spPr>
        <p:txBody>
          <a:bodyPr wrap="square">
            <a:spAutoFit/>
          </a:bodyPr>
          <a:lstStyle/>
          <a:p>
            <a:r>
              <a:rPr lang="zh-CN" altLang="en-US" sz="1800" kern="1200" dirty="0">
                <a:solidFill>
                  <a:schemeClr val="tx1"/>
                </a:solidFill>
                <a:effectLst/>
                <a:latin typeface="+mn-lt"/>
                <a:ea typeface="+mn-ea"/>
                <a:cs typeface="+mn-cs"/>
              </a:rPr>
              <a:t>图</a:t>
            </a:r>
            <a:r>
              <a:rPr lang="en-US" altLang="zh-CN" sz="1800" kern="1200" dirty="0">
                <a:solidFill>
                  <a:schemeClr val="tx1"/>
                </a:solidFill>
                <a:effectLst/>
                <a:latin typeface="+mn-lt"/>
                <a:ea typeface="+mn-ea"/>
                <a:cs typeface="+mn-cs"/>
              </a:rPr>
              <a:t>7a</a:t>
            </a:r>
            <a:r>
              <a:rPr lang="zh-CN" altLang="en-US" sz="1800" kern="1200" dirty="0">
                <a:solidFill>
                  <a:schemeClr val="tx1"/>
                </a:solidFill>
                <a:effectLst/>
                <a:latin typeface="+mn-lt"/>
                <a:ea typeface="+mn-ea"/>
                <a:cs typeface="+mn-cs"/>
              </a:rPr>
              <a:t>：精度对比：</a:t>
            </a:r>
            <a:r>
              <a:rPr lang="en-US" altLang="zh-CN" sz="1800" kern="1200" dirty="0">
                <a:solidFill>
                  <a:schemeClr val="tx1"/>
                </a:solidFill>
                <a:effectLst/>
                <a:latin typeface="+mn-lt"/>
                <a:ea typeface="+mn-ea"/>
                <a:cs typeface="+mn-cs"/>
              </a:rPr>
              <a:t>Early-</a:t>
            </a:r>
            <a:r>
              <a:rPr lang="en-US" altLang="zh-CN" sz="1800" kern="1200" dirty="0" err="1">
                <a:solidFill>
                  <a:schemeClr val="tx1"/>
                </a:solidFill>
                <a:effectLst/>
                <a:latin typeface="+mn-lt"/>
                <a:ea typeface="+mn-ea"/>
                <a:cs typeface="+mn-cs"/>
              </a:rPr>
              <a:t>inc</a:t>
            </a:r>
            <a:r>
              <a:rPr lang="en-US" altLang="zh-CN" sz="1800" kern="1200" dirty="0">
                <a:solidFill>
                  <a:schemeClr val="tx1"/>
                </a:solidFill>
                <a:effectLst/>
                <a:latin typeface="+mn-lt"/>
                <a:ea typeface="+mn-ea"/>
                <a:cs typeface="+mn-cs"/>
              </a:rPr>
              <a:t> </a:t>
            </a:r>
            <a:r>
              <a:rPr lang="en-US" altLang="zh-CN" dirty="0"/>
              <a:t>&gt; </a:t>
            </a:r>
            <a:r>
              <a:rPr lang="en-US" altLang="zh-CN" sz="1800" kern="1200" dirty="0">
                <a:solidFill>
                  <a:schemeClr val="tx1"/>
                </a:solidFill>
                <a:effectLst/>
                <a:latin typeface="+mn-lt"/>
                <a:ea typeface="+mn-ea"/>
                <a:cs typeface="+mn-cs"/>
              </a:rPr>
              <a:t>Full-</a:t>
            </a:r>
            <a:r>
              <a:rPr lang="en-US" altLang="zh-CN" sz="1800" kern="1200" dirty="0" err="1">
                <a:solidFill>
                  <a:schemeClr val="tx1"/>
                </a:solidFill>
                <a:effectLst/>
                <a:latin typeface="+mn-lt"/>
                <a:ea typeface="+mn-ea"/>
                <a:cs typeface="+mn-cs"/>
              </a:rPr>
              <a:t>inc</a:t>
            </a:r>
            <a:r>
              <a:rPr lang="en-US" altLang="zh-CN" sz="1800" kern="1200" dirty="0">
                <a:solidFill>
                  <a:schemeClr val="tx1"/>
                </a:solidFill>
                <a:effectLst/>
                <a:latin typeface="+mn-lt"/>
                <a:ea typeface="+mn-ea"/>
                <a:cs typeface="+mn-cs"/>
              </a:rPr>
              <a:t> </a:t>
            </a:r>
            <a:r>
              <a:rPr lang="en-US" altLang="zh-CN" dirty="0"/>
              <a:t>&gt; </a:t>
            </a:r>
            <a:r>
              <a:rPr lang="en-US" altLang="zh-CN" sz="1800" kern="1200" dirty="0" err="1">
                <a:solidFill>
                  <a:schemeClr val="tx1"/>
                </a:solidFill>
                <a:effectLst/>
                <a:latin typeface="+mn-lt"/>
                <a:ea typeface="+mn-ea"/>
                <a:cs typeface="+mn-cs"/>
              </a:rPr>
              <a:t>Ekya</a:t>
            </a:r>
            <a:r>
              <a:rPr lang="en-US" altLang="zh-CN" sz="1800" kern="1200" dirty="0">
                <a:solidFill>
                  <a:schemeClr val="tx1"/>
                </a:solidFill>
                <a:effectLst/>
                <a:latin typeface="+mn-lt"/>
                <a:ea typeface="+mn-ea"/>
                <a:cs typeface="+mn-cs"/>
              </a:rPr>
              <a:t> </a:t>
            </a:r>
            <a:r>
              <a:rPr lang="en-US" altLang="zh-CN" dirty="0"/>
              <a:t>&gt; </a:t>
            </a:r>
            <a:r>
              <a:rPr lang="en-US" altLang="zh-CN" sz="1800" kern="1200" dirty="0">
                <a:solidFill>
                  <a:schemeClr val="tx1"/>
                </a:solidFill>
                <a:effectLst/>
                <a:latin typeface="+mn-lt"/>
                <a:ea typeface="+mn-ea"/>
                <a:cs typeface="+mn-cs"/>
              </a:rPr>
              <a:t>Early-w/o</a:t>
            </a:r>
          </a:p>
          <a:p>
            <a:r>
              <a:rPr lang="zh-CN" altLang="en-US" dirty="0"/>
              <a:t>图</a:t>
            </a:r>
            <a:r>
              <a:rPr lang="en-US" altLang="zh-CN" dirty="0"/>
              <a:t>7b</a:t>
            </a:r>
            <a:r>
              <a:rPr lang="zh-CN" altLang="en-US" dirty="0"/>
              <a:t>：再训练时间和采样：趋近于</a:t>
            </a:r>
            <a:r>
              <a:rPr lang="en-US" altLang="zh-CN" dirty="0" err="1"/>
              <a:t>Ekya</a:t>
            </a:r>
            <a:endParaRPr lang="zh-CN" altLang="en-US" dirty="0"/>
          </a:p>
        </p:txBody>
      </p:sp>
      <p:pic>
        <p:nvPicPr>
          <p:cNvPr id="14" name="图片 13">
            <a:extLst>
              <a:ext uri="{FF2B5EF4-FFF2-40B4-BE49-F238E27FC236}">
                <a16:creationId xmlns:a16="http://schemas.microsoft.com/office/drawing/2014/main" id="{D88FD031-C7CF-40FA-B272-E28EF63F3957}"/>
              </a:ext>
            </a:extLst>
          </p:cNvPr>
          <p:cNvPicPr>
            <a:picLocks noChangeAspect="1"/>
          </p:cNvPicPr>
          <p:nvPr/>
        </p:nvPicPr>
        <p:blipFill>
          <a:blip r:embed="rId4"/>
          <a:stretch>
            <a:fillRect/>
          </a:stretch>
        </p:blipFill>
        <p:spPr>
          <a:xfrm>
            <a:off x="820332" y="941822"/>
            <a:ext cx="4896102" cy="1568531"/>
          </a:xfrm>
          <a:prstGeom prst="rect">
            <a:avLst/>
          </a:prstGeom>
        </p:spPr>
      </p:pic>
      <p:cxnSp>
        <p:nvCxnSpPr>
          <p:cNvPr id="16" name="直接连接符 15">
            <a:extLst>
              <a:ext uri="{FF2B5EF4-FFF2-40B4-BE49-F238E27FC236}">
                <a16:creationId xmlns:a16="http://schemas.microsoft.com/office/drawing/2014/main" id="{3251976B-987E-4C42-A0F1-497E9B27DBA2}"/>
              </a:ext>
            </a:extLst>
          </p:cNvPr>
          <p:cNvCxnSpPr/>
          <p:nvPr/>
        </p:nvCxnSpPr>
        <p:spPr>
          <a:xfrm>
            <a:off x="196427" y="2510353"/>
            <a:ext cx="11758506"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A15542E1-506B-4E4E-B39F-97DA33D1DAD5}"/>
              </a:ext>
            </a:extLst>
          </p:cNvPr>
          <p:cNvSpPr txBox="1"/>
          <p:nvPr/>
        </p:nvSpPr>
        <p:spPr>
          <a:xfrm>
            <a:off x="6738936" y="1264957"/>
            <a:ext cx="5053437" cy="646331"/>
          </a:xfrm>
          <a:prstGeom prst="rect">
            <a:avLst/>
          </a:prstGeom>
          <a:noFill/>
        </p:spPr>
        <p:txBody>
          <a:bodyPr wrap="square" rtlCol="0">
            <a:spAutoFit/>
          </a:bodyPr>
          <a:lstStyle/>
          <a:p>
            <a:r>
              <a:rPr lang="zh-CN" altLang="en-US" b="1" dirty="0">
                <a:solidFill>
                  <a:srgbClr val="FF0000"/>
                </a:solidFill>
              </a:rPr>
              <a:t>为什么做这个实验？</a:t>
            </a:r>
            <a:endParaRPr lang="en-US" altLang="zh-CN" b="1" dirty="0">
              <a:solidFill>
                <a:srgbClr val="FF0000"/>
              </a:solidFill>
            </a:endParaRPr>
          </a:p>
          <a:p>
            <a:r>
              <a:rPr lang="zh-CN" altLang="en-US" b="1" dirty="0">
                <a:solidFill>
                  <a:srgbClr val="FF0000"/>
                </a:solidFill>
              </a:rPr>
              <a:t>及时退出再训练任务和推理任务，避免错过</a:t>
            </a:r>
            <a:r>
              <a:rPr lang="en-US" altLang="zh-CN" b="1" dirty="0">
                <a:solidFill>
                  <a:srgbClr val="FF0000"/>
                </a:solidFill>
              </a:rPr>
              <a:t>SLO</a:t>
            </a:r>
            <a:r>
              <a:rPr lang="zh-CN" altLang="en-US" b="1" dirty="0">
                <a:solidFill>
                  <a:srgbClr val="FF0000"/>
                </a:solidFill>
              </a:rPr>
              <a:t>。</a:t>
            </a:r>
          </a:p>
        </p:txBody>
      </p:sp>
    </p:spTree>
    <p:extLst>
      <p:ext uri="{BB962C8B-B14F-4D97-AF65-F5344CB8AC3E}">
        <p14:creationId xmlns:p14="http://schemas.microsoft.com/office/powerpoint/2010/main" val="1702991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14</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3</a:t>
            </a:r>
            <a:r>
              <a:rPr lang="zh-CN" altLang="en-US" b="1" dirty="0">
                <a:latin typeface="Calibri" panose="020F0502020204030204" pitchFamily="34" charset="0"/>
                <a:cs typeface="Calibri" panose="020F0502020204030204" pitchFamily="34" charset="0"/>
              </a:rPr>
              <a:t>：最佳请求批大小</a:t>
            </a:r>
            <a:endParaRPr lang="en-GB" altLang="zh-CN" b="1" dirty="0">
              <a:latin typeface="Calibri" panose="020F0502020204030204" pitchFamily="34" charset="0"/>
              <a:cs typeface="Calibri" panose="020F0502020204030204" pitchFamily="34" charset="0"/>
            </a:endParaRPr>
          </a:p>
        </p:txBody>
      </p:sp>
      <p:pic>
        <p:nvPicPr>
          <p:cNvPr id="4" name="图片 3">
            <a:extLst>
              <a:ext uri="{FF2B5EF4-FFF2-40B4-BE49-F238E27FC236}">
                <a16:creationId xmlns:a16="http://schemas.microsoft.com/office/drawing/2014/main" id="{EF7CC6D5-8E1D-4F04-BDA1-F125C155953E}"/>
              </a:ext>
            </a:extLst>
          </p:cNvPr>
          <p:cNvPicPr>
            <a:picLocks noChangeAspect="1"/>
          </p:cNvPicPr>
          <p:nvPr/>
        </p:nvPicPr>
        <p:blipFill>
          <a:blip r:embed="rId3"/>
          <a:stretch>
            <a:fillRect/>
          </a:stretch>
        </p:blipFill>
        <p:spPr>
          <a:xfrm>
            <a:off x="984182" y="1219139"/>
            <a:ext cx="2654436" cy="2362321"/>
          </a:xfrm>
          <a:prstGeom prst="rect">
            <a:avLst/>
          </a:prstGeom>
        </p:spPr>
      </p:pic>
      <p:sp>
        <p:nvSpPr>
          <p:cNvPr id="7" name="文本框 6">
            <a:extLst>
              <a:ext uri="{FF2B5EF4-FFF2-40B4-BE49-F238E27FC236}">
                <a16:creationId xmlns:a16="http://schemas.microsoft.com/office/drawing/2014/main" id="{F4244385-9F2E-42F7-8B45-433449FFC795}"/>
              </a:ext>
            </a:extLst>
          </p:cNvPr>
          <p:cNvSpPr txBox="1"/>
          <p:nvPr/>
        </p:nvSpPr>
        <p:spPr>
          <a:xfrm>
            <a:off x="355600" y="3599826"/>
            <a:ext cx="4762500" cy="369332"/>
          </a:xfrm>
          <a:prstGeom prst="rect">
            <a:avLst/>
          </a:prstGeom>
          <a:noFill/>
        </p:spPr>
        <p:txBody>
          <a:bodyPr wrap="square">
            <a:spAutoFit/>
          </a:bodyPr>
          <a:lstStyle/>
          <a:p>
            <a:r>
              <a:rPr lang="zh-CN" altLang="en-US" dirty="0"/>
              <a:t>最优请求批大小16：最低的最坏情况延迟。</a:t>
            </a:r>
          </a:p>
        </p:txBody>
      </p:sp>
      <p:sp>
        <p:nvSpPr>
          <p:cNvPr id="9" name="文本框 8">
            <a:extLst>
              <a:ext uri="{FF2B5EF4-FFF2-40B4-BE49-F238E27FC236}">
                <a16:creationId xmlns:a16="http://schemas.microsoft.com/office/drawing/2014/main" id="{D44A0C92-BFBE-48C5-B7E5-42AB24E93C52}"/>
              </a:ext>
            </a:extLst>
          </p:cNvPr>
          <p:cNvSpPr txBox="1"/>
          <p:nvPr/>
        </p:nvSpPr>
        <p:spPr>
          <a:xfrm>
            <a:off x="215900" y="4458385"/>
            <a:ext cx="5715000" cy="646331"/>
          </a:xfrm>
          <a:prstGeom prst="rect">
            <a:avLst/>
          </a:prstGeom>
          <a:noFill/>
        </p:spPr>
        <p:txBody>
          <a:bodyPr wrap="square">
            <a:spAutoFit/>
          </a:bodyPr>
          <a:lstStyle/>
          <a:p>
            <a:r>
              <a:rPr lang="zh-CN" altLang="en-US" b="1" dirty="0"/>
              <a:t>观察5：在多模型应用程序场景中，存在一个最优的请求批处理大小，可以使最坏情况下的延迟最小化。</a:t>
            </a:r>
          </a:p>
        </p:txBody>
      </p:sp>
      <p:pic>
        <p:nvPicPr>
          <p:cNvPr id="11" name="图片 10">
            <a:extLst>
              <a:ext uri="{FF2B5EF4-FFF2-40B4-BE49-F238E27FC236}">
                <a16:creationId xmlns:a16="http://schemas.microsoft.com/office/drawing/2014/main" id="{E37DF982-81E5-4C1F-9955-CD829BF42FEE}"/>
              </a:ext>
            </a:extLst>
          </p:cNvPr>
          <p:cNvPicPr>
            <a:picLocks noChangeAspect="1"/>
          </p:cNvPicPr>
          <p:nvPr/>
        </p:nvPicPr>
        <p:blipFill>
          <a:blip r:embed="rId4"/>
          <a:stretch>
            <a:fillRect/>
          </a:stretch>
        </p:blipFill>
        <p:spPr>
          <a:xfrm>
            <a:off x="6495925" y="1139759"/>
            <a:ext cx="4838949" cy="2521080"/>
          </a:xfrm>
          <a:prstGeom prst="rect">
            <a:avLst/>
          </a:prstGeom>
        </p:spPr>
      </p:pic>
      <p:sp>
        <p:nvSpPr>
          <p:cNvPr id="13" name="文本框 12">
            <a:extLst>
              <a:ext uri="{FF2B5EF4-FFF2-40B4-BE49-F238E27FC236}">
                <a16:creationId xmlns:a16="http://schemas.microsoft.com/office/drawing/2014/main" id="{485DF5A5-5048-45DD-9FE4-47D1F9816EBD}"/>
              </a:ext>
            </a:extLst>
          </p:cNvPr>
          <p:cNvSpPr txBox="1"/>
          <p:nvPr/>
        </p:nvSpPr>
        <p:spPr>
          <a:xfrm>
            <a:off x="6664325" y="4458385"/>
            <a:ext cx="5248275" cy="646331"/>
          </a:xfrm>
          <a:prstGeom prst="rect">
            <a:avLst/>
          </a:prstGeom>
          <a:noFill/>
        </p:spPr>
        <p:txBody>
          <a:bodyPr wrap="square">
            <a:spAutoFit/>
          </a:bodyPr>
          <a:lstStyle/>
          <a:p>
            <a:r>
              <a:rPr lang="zh-CN" altLang="en-US" b="1" dirty="0"/>
              <a:t>观察6：最优请求批处理大小受到所分配的GPU空间和应用程序的早期退出结构的影响。</a:t>
            </a:r>
          </a:p>
        </p:txBody>
      </p:sp>
      <p:sp>
        <p:nvSpPr>
          <p:cNvPr id="15" name="文本框 14">
            <a:extLst>
              <a:ext uri="{FF2B5EF4-FFF2-40B4-BE49-F238E27FC236}">
                <a16:creationId xmlns:a16="http://schemas.microsoft.com/office/drawing/2014/main" id="{3A579285-8AF5-4C68-AEF5-BA33D798975C}"/>
              </a:ext>
            </a:extLst>
          </p:cNvPr>
          <p:cNvSpPr txBox="1"/>
          <p:nvPr/>
        </p:nvSpPr>
        <p:spPr>
          <a:xfrm>
            <a:off x="9385300" y="3660839"/>
            <a:ext cx="1835150" cy="646331"/>
          </a:xfrm>
          <a:prstGeom prst="rect">
            <a:avLst/>
          </a:prstGeom>
          <a:noFill/>
        </p:spPr>
        <p:txBody>
          <a:bodyPr wrap="square">
            <a:spAutoFit/>
          </a:bodyPr>
          <a:lstStyle/>
          <a:p>
            <a:r>
              <a:rPr lang="zh-CN" altLang="en-US" sz="1800" kern="1200" dirty="0">
                <a:solidFill>
                  <a:schemeClr val="tx1"/>
                </a:solidFill>
                <a:effectLst/>
                <a:latin typeface="+mn-lt"/>
                <a:ea typeface="+mn-ea"/>
                <a:cs typeface="+mn-cs"/>
              </a:rPr>
              <a:t>随机选择的三个尽早退出结构</a:t>
            </a:r>
            <a:endParaRPr lang="zh-CN" altLang="en-US" dirty="0"/>
          </a:p>
        </p:txBody>
      </p:sp>
    </p:spTree>
    <p:extLst>
      <p:ext uri="{BB962C8B-B14F-4D97-AF65-F5344CB8AC3E}">
        <p14:creationId xmlns:p14="http://schemas.microsoft.com/office/powerpoint/2010/main" val="136720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15</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4</a:t>
            </a:r>
            <a:r>
              <a:rPr lang="zh-CN" altLang="en-US" b="1" dirty="0">
                <a:latin typeface="Calibri" panose="020F0502020204030204" pitchFamily="34" charset="0"/>
                <a:cs typeface="Calibri" panose="020F0502020204030204" pitchFamily="34" charset="0"/>
              </a:rPr>
              <a:t>：</a:t>
            </a:r>
            <a:r>
              <a:rPr lang="en-US" altLang="zh-CN" b="1" dirty="0">
                <a:latin typeface="Calibri" panose="020F0502020204030204" pitchFamily="34" charset="0"/>
                <a:cs typeface="Calibri" panose="020F0502020204030204" pitchFamily="34" charset="0"/>
              </a:rPr>
              <a:t>GPU</a:t>
            </a:r>
            <a:r>
              <a:rPr lang="zh-CN" altLang="en-US" b="1" dirty="0">
                <a:latin typeface="Calibri" panose="020F0502020204030204" pitchFamily="34" charset="0"/>
                <a:cs typeface="Calibri" panose="020F0502020204030204" pitchFamily="34" charset="0"/>
              </a:rPr>
              <a:t>内存通信</a:t>
            </a:r>
            <a:endParaRPr lang="en-GB" altLang="zh-CN" b="1" dirty="0">
              <a:latin typeface="Calibri" panose="020F0502020204030204" pitchFamily="34" charset="0"/>
              <a:cs typeface="Calibri" panose="020F0502020204030204" pitchFamily="34" charset="0"/>
            </a:endParaRPr>
          </a:p>
        </p:txBody>
      </p:sp>
      <p:pic>
        <p:nvPicPr>
          <p:cNvPr id="7" name="图片 6">
            <a:extLst>
              <a:ext uri="{FF2B5EF4-FFF2-40B4-BE49-F238E27FC236}">
                <a16:creationId xmlns:a16="http://schemas.microsoft.com/office/drawing/2014/main" id="{A19920C8-5E4A-4321-B708-B03C740494BB}"/>
              </a:ext>
            </a:extLst>
          </p:cNvPr>
          <p:cNvPicPr>
            <a:picLocks noChangeAspect="1"/>
          </p:cNvPicPr>
          <p:nvPr/>
        </p:nvPicPr>
        <p:blipFill>
          <a:blip r:embed="rId3"/>
          <a:stretch>
            <a:fillRect/>
          </a:stretch>
        </p:blipFill>
        <p:spPr>
          <a:xfrm>
            <a:off x="1519344" y="3184734"/>
            <a:ext cx="2968690" cy="2520021"/>
          </a:xfrm>
          <a:prstGeom prst="rect">
            <a:avLst/>
          </a:prstGeom>
        </p:spPr>
      </p:pic>
      <p:sp>
        <p:nvSpPr>
          <p:cNvPr id="9" name="文本框 8">
            <a:extLst>
              <a:ext uri="{FF2B5EF4-FFF2-40B4-BE49-F238E27FC236}">
                <a16:creationId xmlns:a16="http://schemas.microsoft.com/office/drawing/2014/main" id="{CCE94F61-6E00-4E74-85D2-BEAFB439D7D7}"/>
              </a:ext>
            </a:extLst>
          </p:cNvPr>
          <p:cNvSpPr txBox="1"/>
          <p:nvPr/>
        </p:nvSpPr>
        <p:spPr>
          <a:xfrm>
            <a:off x="1430509" y="5770223"/>
            <a:ext cx="3292475" cy="369332"/>
          </a:xfrm>
          <a:prstGeom prst="rect">
            <a:avLst/>
          </a:prstGeom>
          <a:noFill/>
        </p:spPr>
        <p:txBody>
          <a:bodyPr wrap="square">
            <a:spAutoFit/>
          </a:bodyPr>
          <a:lstStyle/>
          <a:p>
            <a:r>
              <a:rPr lang="zh-CN" altLang="en-US" dirty="0"/>
              <a:t>通信时间约占延迟时间的24%</a:t>
            </a:r>
          </a:p>
        </p:txBody>
      </p:sp>
      <p:sp>
        <p:nvSpPr>
          <p:cNvPr id="11" name="文本框 10">
            <a:extLst>
              <a:ext uri="{FF2B5EF4-FFF2-40B4-BE49-F238E27FC236}">
                <a16:creationId xmlns:a16="http://schemas.microsoft.com/office/drawing/2014/main" id="{2C5E3386-DE84-45C9-A676-D7DCE2A08CF2}"/>
              </a:ext>
            </a:extLst>
          </p:cNvPr>
          <p:cNvSpPr txBox="1"/>
          <p:nvPr/>
        </p:nvSpPr>
        <p:spPr>
          <a:xfrm>
            <a:off x="6273800" y="4522929"/>
            <a:ext cx="4770267" cy="923330"/>
          </a:xfrm>
          <a:prstGeom prst="rect">
            <a:avLst/>
          </a:prstGeom>
          <a:noFill/>
        </p:spPr>
        <p:txBody>
          <a:bodyPr wrap="square">
            <a:spAutoFit/>
          </a:bodyPr>
          <a:lstStyle/>
          <a:p>
            <a:pPr algn="ctr"/>
            <a:r>
              <a:rPr lang="zh-CN" altLang="en-US" b="1" dirty="0"/>
              <a:t>观察7：当在边缘服务器上执行多模型应用程序的再训练和推理任务时，CPU-GPU内存通信时间占整个推理延迟的很大一部分。</a:t>
            </a:r>
          </a:p>
        </p:txBody>
      </p:sp>
      <p:pic>
        <p:nvPicPr>
          <p:cNvPr id="14" name="图片 13">
            <a:extLst>
              <a:ext uri="{FF2B5EF4-FFF2-40B4-BE49-F238E27FC236}">
                <a16:creationId xmlns:a16="http://schemas.microsoft.com/office/drawing/2014/main" id="{BEAF5ADB-7014-43D0-8E12-AA323A87A4D5}"/>
              </a:ext>
            </a:extLst>
          </p:cNvPr>
          <p:cNvPicPr>
            <a:picLocks noChangeAspect="1"/>
          </p:cNvPicPr>
          <p:nvPr/>
        </p:nvPicPr>
        <p:blipFill>
          <a:blip r:embed="rId4"/>
          <a:stretch>
            <a:fillRect/>
          </a:stretch>
        </p:blipFill>
        <p:spPr>
          <a:xfrm>
            <a:off x="820332" y="941822"/>
            <a:ext cx="4896102" cy="1568531"/>
          </a:xfrm>
          <a:prstGeom prst="rect">
            <a:avLst/>
          </a:prstGeom>
        </p:spPr>
      </p:pic>
      <p:cxnSp>
        <p:nvCxnSpPr>
          <p:cNvPr id="15" name="直接连接符 14">
            <a:extLst>
              <a:ext uri="{FF2B5EF4-FFF2-40B4-BE49-F238E27FC236}">
                <a16:creationId xmlns:a16="http://schemas.microsoft.com/office/drawing/2014/main" id="{7E0B4FAA-357C-4F78-A576-B1387BEA41BB}"/>
              </a:ext>
            </a:extLst>
          </p:cNvPr>
          <p:cNvCxnSpPr/>
          <p:nvPr/>
        </p:nvCxnSpPr>
        <p:spPr>
          <a:xfrm>
            <a:off x="196427" y="2510353"/>
            <a:ext cx="11758506"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A15D4CC5-FD36-4894-B75D-598B224B4075}"/>
              </a:ext>
            </a:extLst>
          </p:cNvPr>
          <p:cNvSpPr txBox="1"/>
          <p:nvPr/>
        </p:nvSpPr>
        <p:spPr>
          <a:xfrm>
            <a:off x="6738936" y="1264957"/>
            <a:ext cx="5053437" cy="923330"/>
          </a:xfrm>
          <a:prstGeom prst="rect">
            <a:avLst/>
          </a:prstGeom>
          <a:noFill/>
        </p:spPr>
        <p:txBody>
          <a:bodyPr wrap="square" rtlCol="0">
            <a:spAutoFit/>
          </a:bodyPr>
          <a:lstStyle/>
          <a:p>
            <a:r>
              <a:rPr lang="zh-CN" altLang="en-US" b="1" dirty="0">
                <a:solidFill>
                  <a:srgbClr val="FF0000"/>
                </a:solidFill>
              </a:rPr>
              <a:t>为什么做这个实验？</a:t>
            </a:r>
            <a:endParaRPr lang="en-US" altLang="zh-CN" b="1" dirty="0">
              <a:solidFill>
                <a:srgbClr val="FF0000"/>
              </a:solidFill>
            </a:endParaRPr>
          </a:p>
          <a:p>
            <a:r>
              <a:rPr lang="zh-CN" altLang="en-US" b="1" dirty="0">
                <a:solidFill>
                  <a:srgbClr val="FF0000"/>
                </a:solidFill>
              </a:rPr>
              <a:t>重用再训练任务中的权重，涉及到</a:t>
            </a:r>
            <a:r>
              <a:rPr lang="en-US" altLang="zh-CN" b="1" dirty="0">
                <a:solidFill>
                  <a:srgbClr val="FF0000"/>
                </a:solidFill>
              </a:rPr>
              <a:t>CPU-GPU</a:t>
            </a:r>
            <a:r>
              <a:rPr lang="zh-CN" altLang="en-US" b="1" dirty="0">
                <a:solidFill>
                  <a:srgbClr val="FF0000"/>
                </a:solidFill>
              </a:rPr>
              <a:t>内存之间的通信。</a:t>
            </a:r>
          </a:p>
        </p:txBody>
      </p:sp>
    </p:spTree>
    <p:extLst>
      <p:ext uri="{BB962C8B-B14F-4D97-AF65-F5344CB8AC3E}">
        <p14:creationId xmlns:p14="http://schemas.microsoft.com/office/powerpoint/2010/main" val="4136179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16</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4</a:t>
            </a:r>
            <a:r>
              <a:rPr lang="zh-CN" altLang="en-US" b="1" dirty="0">
                <a:latin typeface="Calibri" panose="020F0502020204030204" pitchFamily="34" charset="0"/>
                <a:cs typeface="Calibri" panose="020F0502020204030204" pitchFamily="34" charset="0"/>
              </a:rPr>
              <a:t>：</a:t>
            </a:r>
            <a:r>
              <a:rPr lang="en-US" altLang="zh-CN" b="1" dirty="0">
                <a:latin typeface="Calibri" panose="020F0502020204030204" pitchFamily="34" charset="0"/>
                <a:cs typeface="Calibri" panose="020F0502020204030204" pitchFamily="34" charset="0"/>
              </a:rPr>
              <a:t>GPU</a:t>
            </a:r>
            <a:r>
              <a:rPr lang="zh-CN" altLang="en-US" b="1" dirty="0">
                <a:latin typeface="Calibri" panose="020F0502020204030204" pitchFamily="34" charset="0"/>
                <a:cs typeface="Calibri" panose="020F0502020204030204" pitchFamily="34" charset="0"/>
              </a:rPr>
              <a:t>内存通信</a:t>
            </a:r>
            <a:endParaRPr lang="en-GB" altLang="zh-CN" b="1" dirty="0">
              <a:latin typeface="Calibri" panose="020F0502020204030204" pitchFamily="34" charset="0"/>
              <a:cs typeface="Calibri" panose="020F0502020204030204" pitchFamily="34" charset="0"/>
            </a:endParaRPr>
          </a:p>
        </p:txBody>
      </p:sp>
      <p:sp>
        <p:nvSpPr>
          <p:cNvPr id="8" name="文本框 7">
            <a:extLst>
              <a:ext uri="{FF2B5EF4-FFF2-40B4-BE49-F238E27FC236}">
                <a16:creationId xmlns:a16="http://schemas.microsoft.com/office/drawing/2014/main" id="{F8A99BE3-7CCD-478B-BE81-6635EED11146}"/>
              </a:ext>
            </a:extLst>
          </p:cNvPr>
          <p:cNvSpPr txBox="1"/>
          <p:nvPr/>
        </p:nvSpPr>
        <p:spPr>
          <a:xfrm>
            <a:off x="9525" y="1223066"/>
            <a:ext cx="12172950" cy="923330"/>
          </a:xfrm>
          <a:prstGeom prst="rect">
            <a:avLst/>
          </a:prstGeom>
          <a:noFill/>
        </p:spPr>
        <p:txBody>
          <a:bodyPr wrap="square">
            <a:spAutoFit/>
          </a:bodyPr>
          <a:lstStyle/>
          <a:p>
            <a:r>
              <a:rPr lang="zh-CN" altLang="en-US" sz="1800" b="1" kern="1200" dirty="0">
                <a:solidFill>
                  <a:schemeClr val="tx1"/>
                </a:solidFill>
                <a:effectLst/>
                <a:latin typeface="+mn-lt"/>
                <a:ea typeface="+mn-ea"/>
                <a:cs typeface="+mn-cs"/>
              </a:rPr>
              <a:t>实验设置：</a:t>
            </a:r>
            <a:endParaRPr lang="en-US" altLang="zh-CN" sz="1800" b="1" kern="1200" dirty="0">
              <a:solidFill>
                <a:schemeClr val="tx1"/>
              </a:solidFill>
              <a:effectLst/>
              <a:latin typeface="+mn-lt"/>
              <a:ea typeface="+mn-ea"/>
              <a:cs typeface="+mn-cs"/>
            </a:endParaRPr>
          </a:p>
          <a:p>
            <a:r>
              <a:rPr lang="zh-CN" altLang="en-US" sz="1800" kern="1200" dirty="0">
                <a:solidFill>
                  <a:schemeClr val="tx1"/>
                </a:solidFill>
                <a:effectLst/>
                <a:latin typeface="+mn-lt"/>
                <a:ea typeface="+mn-ea"/>
                <a:cs typeface="+mn-cs"/>
              </a:rPr>
              <a:t>当</a:t>
            </a:r>
            <a:r>
              <a:rPr lang="en-US" altLang="zh-CN" sz="1800" kern="1200" dirty="0">
                <a:solidFill>
                  <a:schemeClr val="tx1"/>
                </a:solidFill>
                <a:effectLst/>
                <a:latin typeface="+mn-lt"/>
                <a:ea typeface="+mn-ea"/>
                <a:cs typeface="+mn-cs"/>
              </a:rPr>
              <a:t>GPU</a:t>
            </a:r>
            <a:r>
              <a:rPr lang="zh-CN" altLang="en-US" sz="1800" kern="1200" dirty="0">
                <a:solidFill>
                  <a:schemeClr val="tx1"/>
                </a:solidFill>
                <a:effectLst/>
                <a:latin typeface="+mn-lt"/>
                <a:ea typeface="+mn-ea"/>
                <a:cs typeface="+mn-cs"/>
              </a:rPr>
              <a:t>对应用程序的模型进行再训练任务</a:t>
            </a:r>
            <a:r>
              <a:rPr lang="en-US" altLang="zh-CN" sz="1800" kern="1200" dirty="0">
                <a:solidFill>
                  <a:schemeClr val="tx1"/>
                </a:solidFill>
                <a:effectLst/>
                <a:latin typeface="+mn-lt"/>
                <a:ea typeface="+mn-ea"/>
                <a:cs typeface="+mn-cs"/>
              </a:rPr>
              <a:t>/</a:t>
            </a:r>
            <a:r>
              <a:rPr lang="zh-CN" altLang="en-US" sz="1800" kern="1200" dirty="0">
                <a:solidFill>
                  <a:schemeClr val="tx1"/>
                </a:solidFill>
                <a:effectLst/>
                <a:latin typeface="+mn-lt"/>
                <a:ea typeface="+mn-ea"/>
                <a:cs typeface="+mn-cs"/>
              </a:rPr>
              <a:t>推理任务时，选择了一个随机的时间戳，并测量了在该时间戳之后，</a:t>
            </a:r>
            <a:r>
              <a:rPr lang="en-US" altLang="zh-CN" sz="1800" kern="1200" dirty="0">
                <a:solidFill>
                  <a:schemeClr val="tx1"/>
                </a:solidFill>
                <a:effectLst/>
                <a:latin typeface="+mn-lt"/>
                <a:ea typeface="+mn-ea"/>
                <a:cs typeface="+mn-cs"/>
              </a:rPr>
              <a:t>GPU</a:t>
            </a:r>
            <a:r>
              <a:rPr lang="zh-CN" altLang="en-US" sz="1800" kern="1200" dirty="0">
                <a:solidFill>
                  <a:schemeClr val="tx1"/>
                </a:solidFill>
                <a:effectLst/>
                <a:latin typeface="+mn-lt"/>
                <a:ea typeface="+mn-ea"/>
                <a:cs typeface="+mn-cs"/>
              </a:rPr>
              <a:t>内存中的每个内容（即一个层的中间输出或参数值）被任何模型重用的时间延迟。</a:t>
            </a:r>
            <a:endParaRPr lang="zh-CN" altLang="en-US" dirty="0"/>
          </a:p>
        </p:txBody>
      </p:sp>
      <p:sp>
        <p:nvSpPr>
          <p:cNvPr id="14" name="文本框 13">
            <a:extLst>
              <a:ext uri="{FF2B5EF4-FFF2-40B4-BE49-F238E27FC236}">
                <a16:creationId xmlns:a16="http://schemas.microsoft.com/office/drawing/2014/main" id="{92738D2D-2FE8-4147-8FA1-55E6F3F3E634}"/>
              </a:ext>
            </a:extLst>
          </p:cNvPr>
          <p:cNvSpPr txBox="1"/>
          <p:nvPr/>
        </p:nvSpPr>
        <p:spPr>
          <a:xfrm>
            <a:off x="349250" y="5754772"/>
            <a:ext cx="11493500" cy="646331"/>
          </a:xfrm>
          <a:prstGeom prst="rect">
            <a:avLst/>
          </a:prstGeom>
          <a:noFill/>
        </p:spPr>
        <p:txBody>
          <a:bodyPr wrap="square">
            <a:spAutoFit/>
          </a:bodyPr>
          <a:lstStyle/>
          <a:p>
            <a:r>
              <a:rPr lang="zh-CN" altLang="en-US" b="1" dirty="0"/>
              <a:t>观察8：内存内容重用不仅发生在一个任务内部（同一任务的再训练任务和推理任务之间），而且还发生在DAG中的依赖任务之间。此外，在一个DAG中，来自不同任务的不同类型的数据的重用时间延迟也是不同的。</a:t>
            </a:r>
          </a:p>
        </p:txBody>
      </p:sp>
      <p:pic>
        <p:nvPicPr>
          <p:cNvPr id="16" name="图片 15">
            <a:extLst>
              <a:ext uri="{FF2B5EF4-FFF2-40B4-BE49-F238E27FC236}">
                <a16:creationId xmlns:a16="http://schemas.microsoft.com/office/drawing/2014/main" id="{31C6B089-0B68-4EE2-A3AC-EF290B21B728}"/>
              </a:ext>
            </a:extLst>
          </p:cNvPr>
          <p:cNvPicPr>
            <a:picLocks noChangeAspect="1"/>
          </p:cNvPicPr>
          <p:nvPr/>
        </p:nvPicPr>
        <p:blipFill>
          <a:blip r:embed="rId3"/>
          <a:stretch>
            <a:fillRect/>
          </a:stretch>
        </p:blipFill>
        <p:spPr>
          <a:xfrm>
            <a:off x="2873616" y="2538882"/>
            <a:ext cx="3330758" cy="2500663"/>
          </a:xfrm>
          <a:prstGeom prst="rect">
            <a:avLst/>
          </a:prstGeom>
        </p:spPr>
      </p:pic>
      <p:pic>
        <p:nvPicPr>
          <p:cNvPr id="20" name="图片 19">
            <a:extLst>
              <a:ext uri="{FF2B5EF4-FFF2-40B4-BE49-F238E27FC236}">
                <a16:creationId xmlns:a16="http://schemas.microsoft.com/office/drawing/2014/main" id="{A4DE8329-3022-44AC-B582-6A9F193A5A00}"/>
              </a:ext>
            </a:extLst>
          </p:cNvPr>
          <p:cNvPicPr>
            <a:picLocks noChangeAspect="1"/>
          </p:cNvPicPr>
          <p:nvPr/>
        </p:nvPicPr>
        <p:blipFill>
          <a:blip r:embed="rId4"/>
          <a:stretch>
            <a:fillRect/>
          </a:stretch>
        </p:blipFill>
        <p:spPr>
          <a:xfrm>
            <a:off x="3277774" y="5371919"/>
            <a:ext cx="5331133" cy="263015"/>
          </a:xfrm>
          <a:prstGeom prst="rect">
            <a:avLst/>
          </a:prstGeom>
        </p:spPr>
      </p:pic>
      <p:sp>
        <p:nvSpPr>
          <p:cNvPr id="22" name="文本框 21">
            <a:extLst>
              <a:ext uri="{FF2B5EF4-FFF2-40B4-BE49-F238E27FC236}">
                <a16:creationId xmlns:a16="http://schemas.microsoft.com/office/drawing/2014/main" id="{BAB97A8D-18AA-4576-8F4D-53363BF48959}"/>
              </a:ext>
            </a:extLst>
          </p:cNvPr>
          <p:cNvSpPr txBox="1"/>
          <p:nvPr/>
        </p:nvSpPr>
        <p:spPr>
          <a:xfrm>
            <a:off x="471976" y="2957721"/>
            <a:ext cx="1893639" cy="1477328"/>
          </a:xfrm>
          <a:prstGeom prst="rect">
            <a:avLst/>
          </a:prstGeom>
          <a:noFill/>
        </p:spPr>
        <p:txBody>
          <a:bodyPr wrap="square">
            <a:spAutoFit/>
          </a:bodyPr>
          <a:lstStyle/>
          <a:p>
            <a:pPr algn="ctr"/>
            <a:r>
              <a:rPr lang="zh-CN" altLang="en-US" sz="1800" kern="1200" dirty="0">
                <a:solidFill>
                  <a:schemeClr val="tx1"/>
                </a:solidFill>
                <a:effectLst/>
                <a:latin typeface="+mn-lt"/>
                <a:ea typeface="+mn-ea"/>
                <a:cs typeface="+mn-cs"/>
              </a:rPr>
              <a:t>被重用时间段：</a:t>
            </a:r>
            <a:endParaRPr lang="zh-CN" altLang="en-US" dirty="0"/>
          </a:p>
          <a:p>
            <a:pPr algn="ctr"/>
            <a:r>
              <a:rPr lang="en-US" altLang="zh-CN" sz="1800" kern="1200" dirty="0">
                <a:solidFill>
                  <a:schemeClr val="accent6"/>
                </a:solidFill>
                <a:effectLst/>
                <a:latin typeface="+mn-lt"/>
                <a:ea typeface="+mn-ea"/>
                <a:cs typeface="+mn-cs"/>
              </a:rPr>
              <a:t>0.01ms-1.6ms</a:t>
            </a:r>
          </a:p>
          <a:p>
            <a:pPr algn="ctr"/>
            <a:r>
              <a:rPr lang="en-US" altLang="zh-CN" sz="1800" kern="1200" dirty="0">
                <a:solidFill>
                  <a:srgbClr val="FF0000"/>
                </a:solidFill>
                <a:effectLst/>
                <a:latin typeface="+mn-lt"/>
                <a:ea typeface="+mn-ea"/>
                <a:cs typeface="+mn-cs"/>
              </a:rPr>
              <a:t>0.02 ms-6ms</a:t>
            </a:r>
          </a:p>
          <a:p>
            <a:pPr algn="ctr"/>
            <a:r>
              <a:rPr lang="en-US" altLang="zh-CN" sz="1800" kern="1200" dirty="0">
                <a:solidFill>
                  <a:srgbClr val="0070C0"/>
                </a:solidFill>
                <a:effectLst/>
                <a:latin typeface="+mn-lt"/>
                <a:ea typeface="+mn-ea"/>
                <a:cs typeface="+mn-cs"/>
              </a:rPr>
              <a:t>0.02ms-7.5ms</a:t>
            </a:r>
          </a:p>
          <a:p>
            <a:pPr algn="ctr"/>
            <a:r>
              <a:rPr lang="en-US" altLang="zh-CN" sz="1800" kern="1200" dirty="0">
                <a:solidFill>
                  <a:schemeClr val="tx1"/>
                </a:solidFill>
                <a:effectLst/>
                <a:latin typeface="+mn-lt"/>
                <a:ea typeface="+mn-ea"/>
                <a:cs typeface="+mn-cs"/>
              </a:rPr>
              <a:t>67ms-68.6ms</a:t>
            </a:r>
            <a:endParaRPr lang="zh-CN" altLang="en-US" dirty="0">
              <a:solidFill>
                <a:srgbClr val="0070C0"/>
              </a:solidFill>
            </a:endParaRPr>
          </a:p>
        </p:txBody>
      </p:sp>
      <p:sp>
        <p:nvSpPr>
          <p:cNvPr id="23" name="文本框 22">
            <a:extLst>
              <a:ext uri="{FF2B5EF4-FFF2-40B4-BE49-F238E27FC236}">
                <a16:creationId xmlns:a16="http://schemas.microsoft.com/office/drawing/2014/main" id="{01173A02-1376-4142-89E3-B52F137184CB}"/>
              </a:ext>
            </a:extLst>
          </p:cNvPr>
          <p:cNvSpPr txBox="1"/>
          <p:nvPr/>
        </p:nvSpPr>
        <p:spPr>
          <a:xfrm>
            <a:off x="10169292" y="3284044"/>
            <a:ext cx="1893639" cy="923330"/>
          </a:xfrm>
          <a:prstGeom prst="rect">
            <a:avLst/>
          </a:prstGeom>
          <a:noFill/>
        </p:spPr>
        <p:txBody>
          <a:bodyPr wrap="square">
            <a:spAutoFit/>
          </a:bodyPr>
          <a:lstStyle/>
          <a:p>
            <a:pPr algn="ctr"/>
            <a:r>
              <a:rPr lang="zh-CN" altLang="en-US" sz="1800" kern="1200" dirty="0">
                <a:solidFill>
                  <a:schemeClr val="tx1"/>
                </a:solidFill>
                <a:effectLst/>
                <a:latin typeface="+mn-lt"/>
                <a:ea typeface="+mn-ea"/>
                <a:cs typeface="+mn-cs"/>
              </a:rPr>
              <a:t>被重用时间段：</a:t>
            </a:r>
            <a:endParaRPr lang="zh-CN" altLang="en-US" dirty="0"/>
          </a:p>
          <a:p>
            <a:pPr algn="ctr"/>
            <a:r>
              <a:rPr lang="en-US" altLang="zh-CN" sz="1800" kern="1200" dirty="0">
                <a:solidFill>
                  <a:schemeClr val="accent6"/>
                </a:solidFill>
                <a:effectLst/>
                <a:latin typeface="+mn-lt"/>
                <a:ea typeface="+mn-ea"/>
                <a:cs typeface="+mn-cs"/>
              </a:rPr>
              <a:t>0.01ms-0.02ms</a:t>
            </a:r>
          </a:p>
          <a:p>
            <a:pPr algn="ctr"/>
            <a:r>
              <a:rPr lang="en-US" altLang="zh-CN" sz="1800" kern="1200" dirty="0">
                <a:solidFill>
                  <a:srgbClr val="FF0000"/>
                </a:solidFill>
                <a:effectLst/>
                <a:latin typeface="+mn-lt"/>
                <a:ea typeface="+mn-ea"/>
                <a:cs typeface="+mn-cs"/>
              </a:rPr>
              <a:t>0.01ms-1.65ms</a:t>
            </a:r>
          </a:p>
        </p:txBody>
      </p:sp>
      <p:sp>
        <p:nvSpPr>
          <p:cNvPr id="25" name="文本框 24">
            <a:extLst>
              <a:ext uri="{FF2B5EF4-FFF2-40B4-BE49-F238E27FC236}">
                <a16:creationId xmlns:a16="http://schemas.microsoft.com/office/drawing/2014/main" id="{E79E656B-656A-45A0-92C3-754930DD1DE7}"/>
              </a:ext>
            </a:extLst>
          </p:cNvPr>
          <p:cNvSpPr txBox="1"/>
          <p:nvPr/>
        </p:nvSpPr>
        <p:spPr>
          <a:xfrm>
            <a:off x="3732648" y="5001654"/>
            <a:ext cx="1850813" cy="369332"/>
          </a:xfrm>
          <a:prstGeom prst="rect">
            <a:avLst/>
          </a:prstGeom>
          <a:noFill/>
        </p:spPr>
        <p:txBody>
          <a:bodyPr wrap="square">
            <a:spAutoFit/>
          </a:bodyPr>
          <a:lstStyle/>
          <a:p>
            <a:r>
              <a:rPr lang="zh-CN" altLang="en-US" b="1" dirty="0">
                <a:solidFill>
                  <a:srgbClr val="FF0000"/>
                </a:solidFill>
              </a:rPr>
              <a:t>一个任务内部</a:t>
            </a:r>
            <a:endParaRPr lang="zh-CN" altLang="en-US" dirty="0">
              <a:solidFill>
                <a:srgbClr val="FF0000"/>
              </a:solidFill>
            </a:endParaRPr>
          </a:p>
        </p:txBody>
      </p:sp>
      <p:pic>
        <p:nvPicPr>
          <p:cNvPr id="27" name="图片 26">
            <a:extLst>
              <a:ext uri="{FF2B5EF4-FFF2-40B4-BE49-F238E27FC236}">
                <a16:creationId xmlns:a16="http://schemas.microsoft.com/office/drawing/2014/main" id="{442912B1-5CB9-46DB-988D-608311D5E1F6}"/>
              </a:ext>
            </a:extLst>
          </p:cNvPr>
          <p:cNvPicPr>
            <a:picLocks noChangeAspect="1"/>
          </p:cNvPicPr>
          <p:nvPr/>
        </p:nvPicPr>
        <p:blipFill>
          <a:blip r:embed="rId5"/>
          <a:stretch>
            <a:fillRect/>
          </a:stretch>
        </p:blipFill>
        <p:spPr>
          <a:xfrm>
            <a:off x="6850144" y="2505221"/>
            <a:ext cx="2957135" cy="2500664"/>
          </a:xfrm>
          <a:prstGeom prst="rect">
            <a:avLst/>
          </a:prstGeom>
        </p:spPr>
      </p:pic>
      <p:sp>
        <p:nvSpPr>
          <p:cNvPr id="28" name="文本框 27">
            <a:extLst>
              <a:ext uri="{FF2B5EF4-FFF2-40B4-BE49-F238E27FC236}">
                <a16:creationId xmlns:a16="http://schemas.microsoft.com/office/drawing/2014/main" id="{BB2F7366-2924-46D5-A3D8-4C2BC0B3A086}"/>
              </a:ext>
            </a:extLst>
          </p:cNvPr>
          <p:cNvSpPr txBox="1"/>
          <p:nvPr/>
        </p:nvSpPr>
        <p:spPr>
          <a:xfrm>
            <a:off x="7533946" y="5027826"/>
            <a:ext cx="1850813" cy="369332"/>
          </a:xfrm>
          <a:prstGeom prst="rect">
            <a:avLst/>
          </a:prstGeom>
          <a:noFill/>
        </p:spPr>
        <p:txBody>
          <a:bodyPr wrap="square">
            <a:spAutoFit/>
          </a:bodyPr>
          <a:lstStyle/>
          <a:p>
            <a:r>
              <a:rPr lang="zh-CN" altLang="en-US" b="1" dirty="0">
                <a:solidFill>
                  <a:srgbClr val="FF0000"/>
                </a:solidFill>
              </a:rPr>
              <a:t>不同任务之间</a:t>
            </a:r>
            <a:endParaRPr lang="zh-CN" altLang="en-US" dirty="0">
              <a:solidFill>
                <a:srgbClr val="FF0000"/>
              </a:solidFill>
            </a:endParaRPr>
          </a:p>
        </p:txBody>
      </p:sp>
    </p:spTree>
    <p:extLst>
      <p:ext uri="{BB962C8B-B14F-4D97-AF65-F5344CB8AC3E}">
        <p14:creationId xmlns:p14="http://schemas.microsoft.com/office/powerpoint/2010/main" val="2625563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17</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a:t>
            </a:r>
            <a:r>
              <a:rPr lang="en-US" altLang="zh-CN" b="1" dirty="0">
                <a:latin typeface="Calibri" panose="020F0502020204030204" pitchFamily="34" charset="0"/>
                <a:cs typeface="Calibri" panose="020F0502020204030204" pitchFamily="34" charset="0"/>
              </a:rPr>
              <a:t>4</a:t>
            </a:r>
            <a:r>
              <a:rPr lang="zh-CN" altLang="en-US" b="1" dirty="0">
                <a:latin typeface="Calibri" panose="020F0502020204030204" pitchFamily="34" charset="0"/>
                <a:cs typeface="Calibri" panose="020F0502020204030204" pitchFamily="34" charset="0"/>
              </a:rPr>
              <a:t>：</a:t>
            </a:r>
            <a:r>
              <a:rPr lang="en-US" altLang="zh-CN" b="1" dirty="0">
                <a:latin typeface="Calibri" panose="020F0502020204030204" pitchFamily="34" charset="0"/>
                <a:cs typeface="Calibri" panose="020F0502020204030204" pitchFamily="34" charset="0"/>
              </a:rPr>
              <a:t>GPU</a:t>
            </a:r>
            <a:r>
              <a:rPr lang="zh-CN" altLang="en-US" b="1" dirty="0">
                <a:latin typeface="Calibri" panose="020F0502020204030204" pitchFamily="34" charset="0"/>
                <a:cs typeface="Calibri" panose="020F0502020204030204" pitchFamily="34" charset="0"/>
              </a:rPr>
              <a:t>内存通信</a:t>
            </a:r>
            <a:endParaRPr lang="en-GB" altLang="zh-CN" b="1" dirty="0">
              <a:latin typeface="Calibri" panose="020F0502020204030204" pitchFamily="34" charset="0"/>
              <a:cs typeface="Calibri" panose="020F0502020204030204" pitchFamily="34" charset="0"/>
            </a:endParaRPr>
          </a:p>
        </p:txBody>
      </p:sp>
      <p:pic>
        <p:nvPicPr>
          <p:cNvPr id="6" name="图片 5">
            <a:extLst>
              <a:ext uri="{FF2B5EF4-FFF2-40B4-BE49-F238E27FC236}">
                <a16:creationId xmlns:a16="http://schemas.microsoft.com/office/drawing/2014/main" id="{B4787D71-77ED-4049-B43D-AD8D9DCB25F3}"/>
              </a:ext>
            </a:extLst>
          </p:cNvPr>
          <p:cNvPicPr>
            <a:picLocks noChangeAspect="1"/>
          </p:cNvPicPr>
          <p:nvPr/>
        </p:nvPicPr>
        <p:blipFill>
          <a:blip r:embed="rId3"/>
          <a:stretch>
            <a:fillRect/>
          </a:stretch>
        </p:blipFill>
        <p:spPr>
          <a:xfrm>
            <a:off x="3896901" y="2249555"/>
            <a:ext cx="3241740" cy="2681139"/>
          </a:xfrm>
          <a:prstGeom prst="rect">
            <a:avLst/>
          </a:prstGeom>
        </p:spPr>
      </p:pic>
      <p:sp>
        <p:nvSpPr>
          <p:cNvPr id="10" name="文本框 9">
            <a:extLst>
              <a:ext uri="{FF2B5EF4-FFF2-40B4-BE49-F238E27FC236}">
                <a16:creationId xmlns:a16="http://schemas.microsoft.com/office/drawing/2014/main" id="{5F202E12-B3EC-4FB6-AF88-2D23462A427B}"/>
              </a:ext>
            </a:extLst>
          </p:cNvPr>
          <p:cNvSpPr txBox="1"/>
          <p:nvPr/>
        </p:nvSpPr>
        <p:spPr>
          <a:xfrm>
            <a:off x="1133264" y="5680872"/>
            <a:ext cx="10281072" cy="369332"/>
          </a:xfrm>
          <a:prstGeom prst="rect">
            <a:avLst/>
          </a:prstGeom>
          <a:noFill/>
        </p:spPr>
        <p:txBody>
          <a:bodyPr wrap="square">
            <a:spAutoFit/>
          </a:bodyPr>
          <a:lstStyle/>
          <a:p>
            <a:r>
              <a:rPr lang="zh-CN" altLang="en-US" b="1" dirty="0"/>
              <a:t>观察9：应用程序中的参数可能被下一个应用程序重用，但中间输出将不会被重用</a:t>
            </a:r>
            <a:r>
              <a:rPr lang="zh-CN" altLang="en-US" b="1" dirty="0">
                <a:solidFill>
                  <a:srgbClr val="FF0000"/>
                </a:solidFill>
              </a:rPr>
              <a:t>（缺少实验证明）</a:t>
            </a:r>
            <a:r>
              <a:rPr lang="zh-CN" altLang="en-US" b="1" dirty="0"/>
              <a:t>。</a:t>
            </a:r>
          </a:p>
        </p:txBody>
      </p:sp>
      <p:sp>
        <p:nvSpPr>
          <p:cNvPr id="15" name="文本框 14">
            <a:extLst>
              <a:ext uri="{FF2B5EF4-FFF2-40B4-BE49-F238E27FC236}">
                <a16:creationId xmlns:a16="http://schemas.microsoft.com/office/drawing/2014/main" id="{C2A33B55-F25B-453A-9629-8B5B92EF386A}"/>
              </a:ext>
            </a:extLst>
          </p:cNvPr>
          <p:cNvSpPr txBox="1"/>
          <p:nvPr/>
        </p:nvSpPr>
        <p:spPr>
          <a:xfrm>
            <a:off x="4858407" y="1636073"/>
            <a:ext cx="1850813" cy="369332"/>
          </a:xfrm>
          <a:prstGeom prst="rect">
            <a:avLst/>
          </a:prstGeom>
          <a:noFill/>
        </p:spPr>
        <p:txBody>
          <a:bodyPr wrap="square">
            <a:spAutoFit/>
          </a:bodyPr>
          <a:lstStyle/>
          <a:p>
            <a:r>
              <a:rPr lang="zh-CN" altLang="en-US" b="1" dirty="0">
                <a:solidFill>
                  <a:srgbClr val="FF0000"/>
                </a:solidFill>
              </a:rPr>
              <a:t>跨应用程序</a:t>
            </a:r>
            <a:endParaRPr lang="zh-CN" altLang="en-US" dirty="0">
              <a:solidFill>
                <a:srgbClr val="FF0000"/>
              </a:solidFill>
            </a:endParaRPr>
          </a:p>
        </p:txBody>
      </p:sp>
    </p:spTree>
    <p:extLst>
      <p:ext uri="{BB962C8B-B14F-4D97-AF65-F5344CB8AC3E}">
        <p14:creationId xmlns:p14="http://schemas.microsoft.com/office/powerpoint/2010/main" val="3771420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18</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提纲</a:t>
            </a:r>
          </a:p>
        </p:txBody>
      </p:sp>
      <p:sp>
        <p:nvSpPr>
          <p:cNvPr id="5" name="矩形 4"/>
          <p:cNvSpPr/>
          <p:nvPr/>
        </p:nvSpPr>
        <p:spPr>
          <a:xfrm>
            <a:off x="3953229" y="1276006"/>
            <a:ext cx="6630089" cy="4305987"/>
          </a:xfrm>
          <a:prstGeom prst="rect">
            <a:avLst/>
          </a:prstGeom>
        </p:spPr>
        <p:txBody>
          <a:bodyPr wrap="square">
            <a:spAutoFit/>
          </a:bodyPr>
          <a:lstStyle/>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研究背景</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研究发现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系统设计</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实验评估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工作总结</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19</a:t>
            </a:fld>
            <a:endParaRPr kumimoji="1" lang="zh-CN" altLang="en-US" dirty="0"/>
          </a:p>
        </p:txBody>
      </p:sp>
      <p:sp>
        <p:nvSpPr>
          <p:cNvPr id="4" name="标题 3"/>
          <p:cNvSpPr>
            <a:spLocks noGrp="1"/>
          </p:cNvSpPr>
          <p:nvPr>
            <p:ph type="title"/>
          </p:nvPr>
        </p:nvSpPr>
        <p:spPr/>
        <p:txBody>
          <a:bodyPr/>
          <a:lstStyle/>
          <a:p>
            <a:r>
              <a:rPr kumimoji="1" lang="zh-CN" altLang="en-US" b="1" dirty="0">
                <a:latin typeface="Calibri" panose="020F0502020204030204" pitchFamily="34" charset="0"/>
                <a:cs typeface="Calibri" panose="020F0502020204030204" pitchFamily="34" charset="0"/>
              </a:rPr>
              <a:t>系统框架</a:t>
            </a:r>
          </a:p>
        </p:txBody>
      </p:sp>
      <p:pic>
        <p:nvPicPr>
          <p:cNvPr id="5" name="图片 4">
            <a:extLst>
              <a:ext uri="{FF2B5EF4-FFF2-40B4-BE49-F238E27FC236}">
                <a16:creationId xmlns:a16="http://schemas.microsoft.com/office/drawing/2014/main" id="{0E307E49-9929-4F2D-97D5-83C679B46134}"/>
              </a:ext>
            </a:extLst>
          </p:cNvPr>
          <p:cNvPicPr>
            <a:picLocks noChangeAspect="1"/>
          </p:cNvPicPr>
          <p:nvPr/>
        </p:nvPicPr>
        <p:blipFill>
          <a:blip r:embed="rId3"/>
          <a:stretch>
            <a:fillRect/>
          </a:stretch>
        </p:blipFill>
        <p:spPr>
          <a:xfrm>
            <a:off x="736899" y="1043111"/>
            <a:ext cx="4858000" cy="1422473"/>
          </a:xfrm>
          <a:prstGeom prst="rect">
            <a:avLst/>
          </a:prstGeom>
        </p:spPr>
      </p:pic>
      <p:sp>
        <p:nvSpPr>
          <p:cNvPr id="8" name="文本框 7">
            <a:extLst>
              <a:ext uri="{FF2B5EF4-FFF2-40B4-BE49-F238E27FC236}">
                <a16:creationId xmlns:a16="http://schemas.microsoft.com/office/drawing/2014/main" id="{911FA2D1-A938-4329-8A8C-998E13CBDCBD}"/>
              </a:ext>
            </a:extLst>
          </p:cNvPr>
          <p:cNvSpPr txBox="1"/>
          <p:nvPr/>
        </p:nvSpPr>
        <p:spPr>
          <a:xfrm>
            <a:off x="108374" y="2673504"/>
            <a:ext cx="6115050" cy="1200329"/>
          </a:xfrm>
          <a:prstGeom prst="rect">
            <a:avLst/>
          </a:prstGeom>
          <a:noFill/>
        </p:spPr>
        <p:txBody>
          <a:bodyPr wrap="square">
            <a:spAutoFit/>
          </a:bodyPr>
          <a:lstStyle/>
          <a:p>
            <a:pPr algn="ctr"/>
            <a:r>
              <a:rPr lang="zh-CN" altLang="en-US" b="1" dirty="0"/>
              <a:t>在每次</a:t>
            </a:r>
            <a:r>
              <a:rPr lang="en-US" altLang="zh-CN" b="1" dirty="0"/>
              <a:t>time </a:t>
            </a:r>
            <a:r>
              <a:rPr lang="zh-CN" altLang="en-US" b="1" dirty="0"/>
              <a:t>period 𝑇</a:t>
            </a:r>
            <a:r>
              <a:rPr lang="en-US" altLang="zh-CN" b="1" dirty="0"/>
              <a:t>=</a:t>
            </a:r>
            <a:r>
              <a:rPr lang="zh-CN" altLang="en-US" b="1" dirty="0"/>
              <a:t>50秒开始时：</a:t>
            </a:r>
            <a:endParaRPr lang="en-US" altLang="zh-CN" b="1" dirty="0"/>
          </a:p>
          <a:p>
            <a:pPr marL="285750" indent="-285750">
              <a:buFont typeface="Arial" panose="020B0604020202020204" pitchFamily="34" charset="0"/>
              <a:buChar char="•"/>
            </a:pPr>
            <a:r>
              <a:rPr lang="zh-CN" altLang="en-US" dirty="0"/>
              <a:t>AdaInf计算每个应用的每个模型对数据漂移的影响程度；</a:t>
            </a:r>
            <a:endParaRPr lang="en-US" altLang="zh-CN" dirty="0"/>
          </a:p>
          <a:p>
            <a:pPr marL="285750" indent="-285750">
              <a:buFont typeface="Arial" panose="020B0604020202020204" pitchFamily="34" charset="0"/>
              <a:buChar char="•"/>
            </a:pPr>
            <a:r>
              <a:rPr lang="zh-CN" altLang="en-US" dirty="0"/>
              <a:t>生成一个再训练任务-推理任务DAG，以方便再训练和推理任务资源的调度和执行。</a:t>
            </a:r>
            <a:endParaRPr lang="en-US" altLang="zh-CN" dirty="0"/>
          </a:p>
        </p:txBody>
      </p:sp>
      <p:sp>
        <p:nvSpPr>
          <p:cNvPr id="9" name="文本框 8">
            <a:extLst>
              <a:ext uri="{FF2B5EF4-FFF2-40B4-BE49-F238E27FC236}">
                <a16:creationId xmlns:a16="http://schemas.microsoft.com/office/drawing/2014/main" id="{E591B4E8-8063-44D7-B0CF-89391AE9312C}"/>
              </a:ext>
            </a:extLst>
          </p:cNvPr>
          <p:cNvSpPr txBox="1"/>
          <p:nvPr/>
        </p:nvSpPr>
        <p:spPr>
          <a:xfrm>
            <a:off x="108374" y="3963321"/>
            <a:ext cx="6133252" cy="1200329"/>
          </a:xfrm>
          <a:prstGeom prst="rect">
            <a:avLst/>
          </a:prstGeom>
          <a:noFill/>
        </p:spPr>
        <p:txBody>
          <a:bodyPr wrap="square">
            <a:spAutoFit/>
          </a:bodyPr>
          <a:lstStyle/>
          <a:p>
            <a:pPr algn="ctr"/>
            <a:r>
              <a:rPr lang="zh-CN" altLang="en-US" b="1" dirty="0"/>
              <a:t>在每个</a:t>
            </a:r>
            <a:r>
              <a:rPr lang="en-US" altLang="zh-CN" b="1" dirty="0"/>
              <a:t>time session=5ms</a:t>
            </a:r>
            <a:r>
              <a:rPr lang="zh-CN" altLang="en-US" b="1" dirty="0"/>
              <a:t>之前：</a:t>
            </a:r>
            <a:endParaRPr lang="en-US" altLang="zh-CN" b="1" dirty="0"/>
          </a:p>
          <a:p>
            <a:pPr marL="285750" indent="-285750">
              <a:buFont typeface="Arial" panose="020B0604020202020204" pitchFamily="34" charset="0"/>
              <a:buChar char="•"/>
            </a:pPr>
            <a:r>
              <a:rPr lang="en-US" altLang="zh-CN" dirty="0" err="1"/>
              <a:t>AdaInf</a:t>
            </a:r>
            <a:r>
              <a:rPr lang="zh-CN" altLang="en-US" dirty="0"/>
              <a:t>将资源分配到</a:t>
            </a:r>
            <a:r>
              <a:rPr lang="en-US" altLang="zh-CN" dirty="0"/>
              <a:t>time session</a:t>
            </a:r>
            <a:r>
              <a:rPr lang="zh-CN" altLang="en-US" dirty="0"/>
              <a:t>中的推理和再训练请求。</a:t>
            </a:r>
            <a:endParaRPr lang="en-US" altLang="zh-CN" dirty="0"/>
          </a:p>
          <a:p>
            <a:pPr marL="285750" indent="-285750">
              <a:buFont typeface="Arial" panose="020B0604020202020204" pitchFamily="34" charset="0"/>
              <a:buChar char="•"/>
            </a:pPr>
            <a:r>
              <a:rPr lang="en-US" altLang="zh-CN" dirty="0" err="1"/>
              <a:t>AdaInf</a:t>
            </a:r>
            <a:r>
              <a:rPr lang="zh-CN" altLang="en-US" dirty="0"/>
              <a:t>使用推理任务执行后的空闲时间进行再训练任务，同时满足其</a:t>
            </a:r>
            <a:r>
              <a:rPr lang="en-US" altLang="zh-CN" dirty="0"/>
              <a:t>SLO</a:t>
            </a:r>
            <a:r>
              <a:rPr lang="zh-CN" altLang="en-US" dirty="0"/>
              <a:t>。</a:t>
            </a:r>
          </a:p>
        </p:txBody>
      </p:sp>
      <p:sp>
        <p:nvSpPr>
          <p:cNvPr id="10" name="文本框 9">
            <a:extLst>
              <a:ext uri="{FF2B5EF4-FFF2-40B4-BE49-F238E27FC236}">
                <a16:creationId xmlns:a16="http://schemas.microsoft.com/office/drawing/2014/main" id="{A6125BB7-5BAE-45EE-A520-70CE2830C5FC}"/>
              </a:ext>
            </a:extLst>
          </p:cNvPr>
          <p:cNvSpPr txBox="1"/>
          <p:nvPr/>
        </p:nvSpPr>
        <p:spPr>
          <a:xfrm>
            <a:off x="155787" y="5345682"/>
            <a:ext cx="6258560" cy="923330"/>
          </a:xfrm>
          <a:prstGeom prst="rect">
            <a:avLst/>
          </a:prstGeom>
          <a:noFill/>
        </p:spPr>
        <p:txBody>
          <a:bodyPr wrap="square">
            <a:spAutoFit/>
          </a:bodyPr>
          <a:lstStyle/>
          <a:p>
            <a:pPr algn="ctr"/>
            <a:r>
              <a:rPr lang="zh-CN" altLang="en-US" b="1" dirty="0"/>
              <a:t>多模型的多个再训练和推理任务之间的相互依赖性：</a:t>
            </a:r>
            <a:endParaRPr lang="en-US" altLang="zh-CN" b="1" dirty="0"/>
          </a:p>
          <a:p>
            <a:pPr marL="285750" indent="-285750">
              <a:buFont typeface="Arial" panose="020B0604020202020204" pitchFamily="34" charset="0"/>
              <a:buChar char="•"/>
            </a:pPr>
            <a:r>
              <a:rPr lang="zh-CN" altLang="en-US" dirty="0"/>
              <a:t>在GPU内存内容被驱逐到CPU内存之前最大限度地使用它们，并首先驱逐将在稍后重用的GPU内存内容。</a:t>
            </a:r>
          </a:p>
        </p:txBody>
      </p:sp>
      <p:sp>
        <p:nvSpPr>
          <p:cNvPr id="11" name="文本框 10">
            <a:extLst>
              <a:ext uri="{FF2B5EF4-FFF2-40B4-BE49-F238E27FC236}">
                <a16:creationId xmlns:a16="http://schemas.microsoft.com/office/drawing/2014/main" id="{943C1041-5DC6-4E32-8FC3-734768908EAB}"/>
              </a:ext>
            </a:extLst>
          </p:cNvPr>
          <p:cNvSpPr txBox="1"/>
          <p:nvPr/>
        </p:nvSpPr>
        <p:spPr>
          <a:xfrm>
            <a:off x="6742854" y="3105834"/>
            <a:ext cx="5168054" cy="369332"/>
          </a:xfrm>
          <a:prstGeom prst="rect">
            <a:avLst/>
          </a:prstGeom>
          <a:noFill/>
        </p:spPr>
        <p:txBody>
          <a:bodyPr wrap="square">
            <a:sp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1—</a:t>
            </a:r>
            <a:r>
              <a:rPr kumimoji="1" lang="zh-CN" altLang="en-US" b="1" dirty="0">
                <a:latin typeface="Calibri" panose="020F0502020204030204" pitchFamily="34" charset="0"/>
                <a:cs typeface="Calibri" panose="020F0502020204030204" pitchFamily="34" charset="0"/>
                <a:sym typeface="+mn-ea"/>
              </a:rPr>
              <a:t>数据漂移感知的再训练</a:t>
            </a:r>
            <a:r>
              <a:rPr kumimoji="1" lang="en-US" altLang="zh-CN" b="1" dirty="0">
                <a:latin typeface="Calibri" panose="020F0502020204030204" pitchFamily="34" charset="0"/>
                <a:cs typeface="Calibri" panose="020F0502020204030204" pitchFamily="34" charset="0"/>
                <a:sym typeface="+mn-ea"/>
              </a:rPr>
              <a:t>-</a:t>
            </a:r>
            <a:r>
              <a:rPr kumimoji="1" lang="zh-CN" altLang="en-US" b="1" dirty="0">
                <a:latin typeface="Calibri" panose="020F0502020204030204" pitchFamily="34" charset="0"/>
                <a:cs typeface="Calibri" panose="020F0502020204030204" pitchFamily="34" charset="0"/>
                <a:sym typeface="+mn-ea"/>
              </a:rPr>
              <a:t>推理</a:t>
            </a:r>
            <a:r>
              <a:rPr kumimoji="1" lang="en-US" altLang="zh-CN" b="1" dirty="0">
                <a:latin typeface="Calibri" panose="020F0502020204030204" pitchFamily="34" charset="0"/>
                <a:cs typeface="Calibri" panose="020F0502020204030204" pitchFamily="34" charset="0"/>
                <a:sym typeface="+mn-ea"/>
              </a:rPr>
              <a:t>DAG</a:t>
            </a:r>
            <a:r>
              <a:rPr kumimoji="1" lang="zh-CN" altLang="en-US" b="1" dirty="0">
                <a:latin typeface="Calibri" panose="020F0502020204030204" pitchFamily="34" charset="0"/>
                <a:cs typeface="Calibri" panose="020F0502020204030204" pitchFamily="34" charset="0"/>
                <a:sym typeface="+mn-ea"/>
              </a:rPr>
              <a:t>生成</a:t>
            </a:r>
            <a:endParaRPr lang="zh-CN" altLang="en-US" dirty="0"/>
          </a:p>
        </p:txBody>
      </p:sp>
      <p:sp>
        <p:nvSpPr>
          <p:cNvPr id="13" name="文本框 12">
            <a:extLst>
              <a:ext uri="{FF2B5EF4-FFF2-40B4-BE49-F238E27FC236}">
                <a16:creationId xmlns:a16="http://schemas.microsoft.com/office/drawing/2014/main" id="{2A317D8B-D354-491C-85E9-62226EA46388}"/>
              </a:ext>
            </a:extLst>
          </p:cNvPr>
          <p:cNvSpPr txBox="1"/>
          <p:nvPr/>
        </p:nvSpPr>
        <p:spPr>
          <a:xfrm>
            <a:off x="6742854" y="4439759"/>
            <a:ext cx="5218853" cy="369332"/>
          </a:xfrm>
          <a:prstGeom prst="rect">
            <a:avLst/>
          </a:prstGeom>
          <a:noFill/>
        </p:spPr>
        <p:txBody>
          <a:bodyPr wrap="square">
            <a:sp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lang="zh-CN" altLang="en-US" dirty="0"/>
          </a:p>
        </p:txBody>
      </p:sp>
      <p:sp>
        <p:nvSpPr>
          <p:cNvPr id="15" name="文本框 14">
            <a:extLst>
              <a:ext uri="{FF2B5EF4-FFF2-40B4-BE49-F238E27FC236}">
                <a16:creationId xmlns:a16="http://schemas.microsoft.com/office/drawing/2014/main" id="{FF8A4FF7-4ECB-413E-9C34-1B16FA18D224}"/>
              </a:ext>
            </a:extLst>
          </p:cNvPr>
          <p:cNvSpPr txBox="1"/>
          <p:nvPr/>
        </p:nvSpPr>
        <p:spPr>
          <a:xfrm>
            <a:off x="7139093" y="5622681"/>
            <a:ext cx="4253654" cy="369332"/>
          </a:xfrm>
          <a:prstGeom prst="rect">
            <a:avLst/>
          </a:prstGeom>
          <a:noFill/>
        </p:spPr>
        <p:txBody>
          <a:bodyPr wrap="square">
            <a:sp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3—CPU-GPU</a:t>
            </a:r>
            <a:r>
              <a:rPr kumimoji="1" lang="zh-CN" altLang="en-US" b="1" dirty="0">
                <a:latin typeface="Calibri" panose="020F0502020204030204" pitchFamily="34" charset="0"/>
                <a:cs typeface="Calibri" panose="020F0502020204030204" pitchFamily="34" charset="0"/>
                <a:sym typeface="+mn-ea"/>
              </a:rPr>
              <a:t>内存通信最小化</a:t>
            </a:r>
            <a:endParaRPr lang="zh-CN" altLang="en-US" dirty="0"/>
          </a:p>
        </p:txBody>
      </p:sp>
      <p:sp>
        <p:nvSpPr>
          <p:cNvPr id="16" name="箭头: 右 15">
            <a:extLst>
              <a:ext uri="{FF2B5EF4-FFF2-40B4-BE49-F238E27FC236}">
                <a16:creationId xmlns:a16="http://schemas.microsoft.com/office/drawing/2014/main" id="{EF47AC78-F253-4F0E-B716-45DD93F7917F}"/>
              </a:ext>
            </a:extLst>
          </p:cNvPr>
          <p:cNvSpPr/>
          <p:nvPr/>
        </p:nvSpPr>
        <p:spPr>
          <a:xfrm>
            <a:off x="6289037" y="3210560"/>
            <a:ext cx="328507" cy="26460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箭头: 右 16">
            <a:extLst>
              <a:ext uri="{FF2B5EF4-FFF2-40B4-BE49-F238E27FC236}">
                <a16:creationId xmlns:a16="http://schemas.microsoft.com/office/drawing/2014/main" id="{82516BCE-306D-401A-8AB5-975452EDCEC5}"/>
              </a:ext>
            </a:extLst>
          </p:cNvPr>
          <p:cNvSpPr/>
          <p:nvPr/>
        </p:nvSpPr>
        <p:spPr>
          <a:xfrm>
            <a:off x="6289036" y="4492122"/>
            <a:ext cx="328507" cy="26460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箭头: 右 17">
            <a:extLst>
              <a:ext uri="{FF2B5EF4-FFF2-40B4-BE49-F238E27FC236}">
                <a16:creationId xmlns:a16="http://schemas.microsoft.com/office/drawing/2014/main" id="{D52AA128-C0B1-4F9D-9619-0BDFA3738E27}"/>
              </a:ext>
            </a:extLst>
          </p:cNvPr>
          <p:cNvSpPr/>
          <p:nvPr/>
        </p:nvSpPr>
        <p:spPr>
          <a:xfrm>
            <a:off x="6297504" y="5622681"/>
            <a:ext cx="328507" cy="264606"/>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箭头: 右 18">
            <a:extLst>
              <a:ext uri="{FF2B5EF4-FFF2-40B4-BE49-F238E27FC236}">
                <a16:creationId xmlns:a16="http://schemas.microsoft.com/office/drawing/2014/main" id="{3E4E3306-E1EF-41F4-8729-3EFEA5DD095A}"/>
              </a:ext>
            </a:extLst>
          </p:cNvPr>
          <p:cNvSpPr/>
          <p:nvPr/>
        </p:nvSpPr>
        <p:spPr>
          <a:xfrm rot="5400000">
            <a:off x="8886285" y="3777057"/>
            <a:ext cx="764381" cy="291433"/>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右 19">
            <a:extLst>
              <a:ext uri="{FF2B5EF4-FFF2-40B4-BE49-F238E27FC236}">
                <a16:creationId xmlns:a16="http://schemas.microsoft.com/office/drawing/2014/main" id="{897BE221-09F3-40CE-AC26-45184F3B0FDC}"/>
              </a:ext>
            </a:extLst>
          </p:cNvPr>
          <p:cNvSpPr/>
          <p:nvPr/>
        </p:nvSpPr>
        <p:spPr>
          <a:xfrm rot="16200000">
            <a:off x="8883729" y="5072326"/>
            <a:ext cx="764381" cy="291433"/>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54227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提纲</a:t>
            </a:r>
          </a:p>
        </p:txBody>
      </p:sp>
      <p:sp>
        <p:nvSpPr>
          <p:cNvPr id="5" name="矩形 4"/>
          <p:cNvSpPr/>
          <p:nvPr/>
        </p:nvSpPr>
        <p:spPr>
          <a:xfrm>
            <a:off x="3953229" y="1276006"/>
            <a:ext cx="6630089" cy="4305987"/>
          </a:xfrm>
          <a:prstGeom prst="rect">
            <a:avLst/>
          </a:prstGeom>
        </p:spPr>
        <p:txBody>
          <a:bodyPr wrap="square">
            <a:spAutoFit/>
          </a:bodyPr>
          <a:lstStyle/>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研究背景</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研究发现</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模型设计</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实验评估</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工作总结</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20</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1—</a:t>
            </a:r>
            <a:r>
              <a:rPr kumimoji="1" lang="zh-CN" altLang="en-US" b="1" dirty="0">
                <a:latin typeface="Calibri" panose="020F0502020204030204" pitchFamily="34" charset="0"/>
                <a:cs typeface="Calibri" panose="020F0502020204030204" pitchFamily="34" charset="0"/>
                <a:sym typeface="+mn-ea"/>
              </a:rPr>
              <a:t>数据漂移感知的再训练</a:t>
            </a:r>
            <a:r>
              <a:rPr kumimoji="1" lang="en-US" altLang="zh-CN" b="1" dirty="0">
                <a:latin typeface="Calibri" panose="020F0502020204030204" pitchFamily="34" charset="0"/>
                <a:cs typeface="Calibri" panose="020F0502020204030204" pitchFamily="34" charset="0"/>
                <a:sym typeface="+mn-ea"/>
              </a:rPr>
              <a:t>-</a:t>
            </a:r>
            <a:r>
              <a:rPr kumimoji="1" lang="zh-CN" altLang="en-US" b="1" dirty="0">
                <a:latin typeface="Calibri" panose="020F0502020204030204" pitchFamily="34" charset="0"/>
                <a:cs typeface="Calibri" panose="020F0502020204030204" pitchFamily="34" charset="0"/>
                <a:sym typeface="+mn-ea"/>
              </a:rPr>
              <a:t>推理</a:t>
            </a:r>
            <a:r>
              <a:rPr kumimoji="1" lang="en-US" altLang="zh-CN" b="1" dirty="0">
                <a:latin typeface="Calibri" panose="020F0502020204030204" pitchFamily="34" charset="0"/>
                <a:cs typeface="Calibri" panose="020F0502020204030204" pitchFamily="34" charset="0"/>
                <a:sym typeface="+mn-ea"/>
              </a:rPr>
              <a:t>DAG</a:t>
            </a:r>
            <a:r>
              <a:rPr kumimoji="1" lang="zh-CN" altLang="en-US" b="1" dirty="0">
                <a:latin typeface="Calibri" panose="020F0502020204030204" pitchFamily="34" charset="0"/>
                <a:cs typeface="Calibri" panose="020F0502020204030204" pitchFamily="34" charset="0"/>
                <a:sym typeface="+mn-ea"/>
              </a:rPr>
              <a:t>生成</a:t>
            </a:r>
            <a:endParaRPr kumimoji="1" lang="zh-CN" altLang="en-US" b="1"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02E6E4BB-2223-4242-AF00-4365D063794F}"/>
              </a:ext>
            </a:extLst>
          </p:cNvPr>
          <p:cNvSpPr txBox="1"/>
          <p:nvPr/>
        </p:nvSpPr>
        <p:spPr>
          <a:xfrm>
            <a:off x="9299575" y="1764729"/>
            <a:ext cx="3041650" cy="1477328"/>
          </a:xfrm>
          <a:prstGeom prst="rect">
            <a:avLst/>
          </a:prstGeom>
          <a:noFill/>
        </p:spPr>
        <p:txBody>
          <a:bodyPr wrap="square">
            <a:spAutoFit/>
          </a:bodyPr>
          <a:lstStyle/>
          <a:p>
            <a:r>
              <a:rPr lang="zh-CN" altLang="en-US" b="1" dirty="0"/>
              <a:t>（</a:t>
            </a:r>
            <a:r>
              <a:rPr lang="en-US" altLang="zh-CN" b="1" dirty="0" err="1"/>
              <a:t>i</a:t>
            </a:r>
            <a:r>
              <a:rPr lang="zh-CN" altLang="en-US" b="1" dirty="0"/>
              <a:t>）数据漂移影响：</a:t>
            </a:r>
            <a:endParaRPr lang="en-US" altLang="zh-CN" b="1" dirty="0"/>
          </a:p>
          <a:p>
            <a:pPr marL="285750" indent="-285750">
              <a:buFont typeface="Arial" panose="020B0604020202020204" pitchFamily="34" charset="0"/>
              <a:buChar char="•"/>
            </a:pPr>
            <a:r>
              <a:rPr lang="zh-CN" altLang="en-US" b="1" dirty="0"/>
              <a:t>判断新的训练数据是否对模型产生影响；</a:t>
            </a:r>
            <a:endParaRPr lang="en-US" altLang="zh-CN" b="1" dirty="0"/>
          </a:p>
          <a:p>
            <a:pPr marL="285750" indent="-285750">
              <a:buFont typeface="Arial" panose="020B0604020202020204" pitchFamily="34" charset="0"/>
              <a:buChar char="•"/>
            </a:pPr>
            <a:r>
              <a:rPr lang="zh-CN" altLang="en-US" b="1" dirty="0"/>
              <a:t>计算需要再训练任务的</a:t>
            </a:r>
            <a:r>
              <a:rPr lang="en-US" altLang="zh-CN" b="1" dirty="0"/>
              <a:t>impact degree</a:t>
            </a:r>
            <a:r>
              <a:rPr lang="zh-CN" altLang="en-US" b="1" dirty="0"/>
              <a:t>。</a:t>
            </a:r>
          </a:p>
        </p:txBody>
      </p:sp>
      <p:pic>
        <p:nvPicPr>
          <p:cNvPr id="6" name="图片 5">
            <a:extLst>
              <a:ext uri="{FF2B5EF4-FFF2-40B4-BE49-F238E27FC236}">
                <a16:creationId xmlns:a16="http://schemas.microsoft.com/office/drawing/2014/main" id="{DC8BC278-A75A-4C71-9DB2-6DC22FC4D8A2}"/>
              </a:ext>
            </a:extLst>
          </p:cNvPr>
          <p:cNvPicPr>
            <a:picLocks noChangeAspect="1"/>
          </p:cNvPicPr>
          <p:nvPr/>
        </p:nvPicPr>
        <p:blipFill>
          <a:blip r:embed="rId3"/>
          <a:stretch>
            <a:fillRect/>
          </a:stretch>
        </p:blipFill>
        <p:spPr>
          <a:xfrm>
            <a:off x="149781" y="1126589"/>
            <a:ext cx="6106560" cy="1902407"/>
          </a:xfrm>
          <a:prstGeom prst="rect">
            <a:avLst/>
          </a:prstGeom>
        </p:spPr>
      </p:pic>
      <p:sp>
        <p:nvSpPr>
          <p:cNvPr id="7" name="文本框 6">
            <a:extLst>
              <a:ext uri="{FF2B5EF4-FFF2-40B4-BE49-F238E27FC236}">
                <a16:creationId xmlns:a16="http://schemas.microsoft.com/office/drawing/2014/main" id="{AC039ABF-E348-482C-85F3-0BAB52AD920A}"/>
              </a:ext>
            </a:extLst>
          </p:cNvPr>
          <p:cNvSpPr txBox="1"/>
          <p:nvPr/>
        </p:nvSpPr>
        <p:spPr>
          <a:xfrm>
            <a:off x="19882" y="3105834"/>
            <a:ext cx="8988472" cy="646331"/>
          </a:xfrm>
          <a:prstGeom prst="rect">
            <a:avLst/>
          </a:prstGeom>
          <a:noFill/>
        </p:spPr>
        <p:txBody>
          <a:bodyPr wrap="square">
            <a:spAutoFit/>
          </a:bodyPr>
          <a:lstStyle/>
          <a:p>
            <a:r>
              <a:rPr lang="zh-CN" altLang="en-US" b="1" dirty="0"/>
              <a:t>观察</a:t>
            </a:r>
            <a:r>
              <a:rPr lang="en-US" altLang="zh-CN" b="1" dirty="0"/>
              <a:t>2</a:t>
            </a:r>
            <a:r>
              <a:rPr lang="zh-CN" altLang="en-US" b="1" dirty="0"/>
              <a:t>：并非所有应用程序的模型都会受到数据漂移的影响。</a:t>
            </a:r>
            <a:endParaRPr lang="en-US" altLang="zh-CN" b="1" dirty="0"/>
          </a:p>
          <a:p>
            <a:r>
              <a:rPr lang="zh-CN" altLang="en-US" b="1" dirty="0"/>
              <a:t>观察</a:t>
            </a:r>
            <a:r>
              <a:rPr lang="en-US" altLang="zh-CN" b="1" dirty="0"/>
              <a:t>3</a:t>
            </a:r>
            <a:r>
              <a:rPr lang="zh-CN" altLang="en-US" b="1" dirty="0"/>
              <a:t>：在一个应用程序中，在受数据漂移影响的模型中，不同的模型受到不同的影响。</a:t>
            </a:r>
          </a:p>
        </p:txBody>
      </p:sp>
      <p:pic>
        <p:nvPicPr>
          <p:cNvPr id="8" name="图片 7">
            <a:extLst>
              <a:ext uri="{FF2B5EF4-FFF2-40B4-BE49-F238E27FC236}">
                <a16:creationId xmlns:a16="http://schemas.microsoft.com/office/drawing/2014/main" id="{0214295F-FBFD-4A4A-A614-E1853CA7FFA2}"/>
              </a:ext>
            </a:extLst>
          </p:cNvPr>
          <p:cNvPicPr>
            <a:picLocks noChangeAspect="1"/>
          </p:cNvPicPr>
          <p:nvPr/>
        </p:nvPicPr>
        <p:blipFill>
          <a:blip r:embed="rId4"/>
          <a:stretch>
            <a:fillRect/>
          </a:stretch>
        </p:blipFill>
        <p:spPr>
          <a:xfrm>
            <a:off x="6400715" y="1090029"/>
            <a:ext cx="2243307" cy="1975525"/>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5E6A00D0-A8EC-454F-85F2-241B72948C4A}"/>
                  </a:ext>
                </a:extLst>
              </p:cNvPr>
              <p:cNvSpPr txBox="1"/>
              <p:nvPr/>
            </p:nvSpPr>
            <p:spPr>
              <a:xfrm>
                <a:off x="149781" y="4248623"/>
                <a:ext cx="6671900" cy="1754326"/>
              </a:xfrm>
              <a:prstGeom prst="rect">
                <a:avLst/>
              </a:prstGeom>
              <a:noFill/>
            </p:spPr>
            <p:txBody>
              <a:bodyPr wrap="square" rtlCol="0">
                <a:spAutoFit/>
              </a:bodyPr>
              <a:lstStyle/>
              <a:p>
                <a:pPr marL="285750" indent="-285750">
                  <a:buFont typeface="Wingdings" panose="05000000000000000000" pitchFamily="2" charset="2"/>
                  <a:buChar char="l"/>
                </a:pPr>
                <a:r>
                  <a:rPr lang="zh-CN" altLang="en-US" b="1" dirty="0"/>
                  <a:t>判断新的训练数据是否对模型产生影响：</a:t>
                </a:r>
                <a:endParaRPr lang="en-US" altLang="zh-CN" b="1" dirty="0"/>
              </a:p>
              <a:p>
                <a:pPr marL="742950" lvl="1" indent="-285750">
                  <a:buFont typeface="Wingdings" panose="05000000000000000000" pitchFamily="2" charset="2"/>
                  <a:buChar char="ü"/>
                </a:pPr>
                <a:r>
                  <a:rPr lang="zh-CN" altLang="en-US" dirty="0"/>
                  <a:t>识别出𝑆（阈值</a:t>
                </a:r>
                <a:r>
                  <a:rPr lang="en-US" altLang="zh-CN" dirty="0"/>
                  <a:t>=18%</a:t>
                </a:r>
                <a:r>
                  <a:rPr lang="zh-CN" altLang="en-US" dirty="0"/>
                  <a:t>）新的训练样本，这些样本与时间段𝑇−</a:t>
                </a:r>
                <a:r>
                  <a:rPr lang="en-US" altLang="zh-CN" dirty="0"/>
                  <a:t>1</a:t>
                </a:r>
                <a:r>
                  <a:rPr lang="zh-CN" altLang="en-US" dirty="0"/>
                  <a:t>的旧训练样本差异最大（即影响模型效果最大）。</a:t>
                </a:r>
                <a:endParaRPr lang="en-US" altLang="zh-CN" dirty="0"/>
              </a:p>
              <a:p>
                <a:pPr marL="285750" indent="-285750">
                  <a:buFont typeface="Wingdings" panose="05000000000000000000" pitchFamily="2" charset="2"/>
                  <a:buChar char="l"/>
                </a:pPr>
                <a:r>
                  <a:rPr lang="zh-CN" altLang="en-US" b="1" dirty="0"/>
                  <a:t>计算需要再训练任务的</a:t>
                </a:r>
                <a:r>
                  <a:rPr lang="en-US" altLang="zh-CN" b="1" dirty="0"/>
                  <a:t>impact degree</a:t>
                </a:r>
                <a:r>
                  <a:rPr lang="zh-CN" altLang="en-US" b="1" dirty="0"/>
                  <a:t>：</a:t>
                </a:r>
                <a:endParaRPr lang="en-US" altLang="zh-CN" b="1" dirty="0"/>
              </a:p>
              <a:p>
                <a:pPr marL="742950" lvl="1" indent="-285750">
                  <a:buFont typeface="Wingdings" panose="05000000000000000000" pitchFamily="2" charset="2"/>
                  <a:buChar char="ü"/>
                </a:pPr>
                <a:r>
                  <a:rPr lang="zh-CN" altLang="en-US" dirty="0"/>
                  <a:t>模型𝑚推理新训练样本𝑆的精度</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𝐼</m:t>
                        </m:r>
                      </m:e>
                      <m:sub>
                        <m:r>
                          <a:rPr lang="en-US" altLang="zh-CN" b="0" i="1" smtClean="0">
                            <a:latin typeface="Cambria Math" panose="02040503050406030204" pitchFamily="18" charset="0"/>
                          </a:rPr>
                          <m:t>𝑚</m:t>
                        </m:r>
                      </m:sub>
                      <m:sup>
                        <m:r>
                          <a:rPr lang="en-US" altLang="zh-CN" b="0" i="1" smtClean="0">
                            <a:latin typeface="Cambria Math" panose="02040503050406030204" pitchFamily="18" charset="0"/>
                          </a:rPr>
                          <m:t>′</m:t>
                        </m:r>
                      </m:sup>
                    </m:sSubSup>
                    <m:r>
                      <a:rPr lang="zh-CN" altLang="en-US" i="1">
                        <a:latin typeface="Cambria Math" panose="02040503050406030204" pitchFamily="18" charset="0"/>
                      </a:rPr>
                      <m:t>，</m:t>
                    </m:r>
                  </m:oMath>
                </a14:m>
                <a:r>
                  <a:rPr lang="zh-CN" altLang="en-US" dirty="0"/>
                  <a:t>推理旧训练样本的精度为</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𝐼</m:t>
                        </m:r>
                      </m:e>
                      <m:sub>
                        <m:r>
                          <a:rPr lang="en-US" altLang="zh-CN" b="0" i="1" smtClean="0">
                            <a:latin typeface="Cambria Math" panose="02040503050406030204" pitchFamily="18" charset="0"/>
                          </a:rPr>
                          <m:t>𝑚</m:t>
                        </m:r>
                      </m:sub>
                    </m:sSub>
                  </m:oMath>
                </a14:m>
                <a:r>
                  <a:rPr lang="zh-CN" altLang="en-US" dirty="0"/>
                  <a:t>。</a:t>
                </a:r>
                <a:endParaRPr lang="en-US" altLang="zh-CN" dirty="0"/>
              </a:p>
            </p:txBody>
          </p:sp>
        </mc:Choice>
        <mc:Fallback xmlns="">
          <p:sp>
            <p:nvSpPr>
              <p:cNvPr id="9" name="文本框 8">
                <a:extLst>
                  <a:ext uri="{FF2B5EF4-FFF2-40B4-BE49-F238E27FC236}">
                    <a16:creationId xmlns:a16="http://schemas.microsoft.com/office/drawing/2014/main" id="{5E6A00D0-A8EC-454F-85F2-241B72948C4A}"/>
                  </a:ext>
                </a:extLst>
              </p:cNvPr>
              <p:cNvSpPr txBox="1">
                <a:spLocks noRot="1" noChangeAspect="1" noMove="1" noResize="1" noEditPoints="1" noAdjustHandles="1" noChangeArrowheads="1" noChangeShapeType="1" noTextEdit="1"/>
              </p:cNvSpPr>
              <p:nvPr/>
            </p:nvSpPr>
            <p:spPr>
              <a:xfrm>
                <a:off x="149781" y="4248623"/>
                <a:ext cx="6671900" cy="1754326"/>
              </a:xfrm>
              <a:prstGeom prst="rect">
                <a:avLst/>
              </a:prstGeom>
              <a:blipFill>
                <a:blip r:embed="rId5"/>
                <a:stretch>
                  <a:fillRect l="-640" t="-2083" b="-4514"/>
                </a:stretch>
              </a:blipFill>
            </p:spPr>
            <p:txBody>
              <a:bodyPr/>
              <a:lstStyle/>
              <a:p>
                <a:r>
                  <a:rPr lang="zh-CN" altLang="en-US">
                    <a:noFill/>
                  </a:rPr>
                  <a:t> </a:t>
                </a:r>
              </a:p>
            </p:txBody>
          </p:sp>
        </mc:Fallback>
      </mc:AlternateContent>
      <p:sp>
        <p:nvSpPr>
          <p:cNvPr id="11" name="文本框 10">
            <a:extLst>
              <a:ext uri="{FF2B5EF4-FFF2-40B4-BE49-F238E27FC236}">
                <a16:creationId xmlns:a16="http://schemas.microsoft.com/office/drawing/2014/main" id="{ECEAE119-438B-4365-BEE2-19096146B6A4}"/>
              </a:ext>
            </a:extLst>
          </p:cNvPr>
          <p:cNvSpPr txBox="1"/>
          <p:nvPr/>
        </p:nvSpPr>
        <p:spPr>
          <a:xfrm>
            <a:off x="7720806" y="4614625"/>
            <a:ext cx="3278982" cy="369332"/>
          </a:xfrm>
          <a:prstGeom prst="rect">
            <a:avLst/>
          </a:prstGeom>
          <a:noFill/>
        </p:spPr>
        <p:txBody>
          <a:bodyPr wrap="square">
            <a:spAutoFit/>
          </a:bodyPr>
          <a:lstStyle/>
          <a:p>
            <a:r>
              <a:rPr lang="zh-CN" altLang="en-US" dirty="0"/>
              <a:t>余弦距离最大的新旧样本</a:t>
            </a:r>
          </a:p>
        </p:txBody>
      </p:sp>
      <mc:AlternateContent xmlns:mc="http://schemas.openxmlformats.org/markup-compatibility/2006" xmlns:a14="http://schemas.microsoft.com/office/drawing/2010/main">
        <mc:Choice Requires="a14">
          <p:sp>
            <p:nvSpPr>
              <p:cNvPr id="12" name="文本框 11">
                <a:extLst>
                  <a:ext uri="{FF2B5EF4-FFF2-40B4-BE49-F238E27FC236}">
                    <a16:creationId xmlns:a16="http://schemas.microsoft.com/office/drawing/2014/main" id="{BC353D78-6032-48D6-B3CA-2A83A97FFDAA}"/>
                  </a:ext>
                </a:extLst>
              </p:cNvPr>
              <p:cNvSpPr txBox="1"/>
              <p:nvPr/>
            </p:nvSpPr>
            <p:spPr>
              <a:xfrm>
                <a:off x="7720806" y="5276475"/>
                <a:ext cx="4262439" cy="923330"/>
              </a:xfrm>
              <a:prstGeom prst="rect">
                <a:avLst/>
              </a:prstGeom>
              <a:noFill/>
            </p:spPr>
            <p:txBody>
              <a:bodyPr wrap="square">
                <a:spAutoFit/>
              </a:bodyPr>
              <a:lstStyle/>
              <a:p>
                <a:pPr marL="285750" indent="-285750">
                  <a:buFont typeface="Wingdings" panose="05000000000000000000" pitchFamily="2" charset="2"/>
                  <a:buChar char="u"/>
                </a:pPr>
                <a:r>
                  <a:rPr lang="zh-CN" altLang="en-US" dirty="0"/>
                  <a:t>如果</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𝐼</m:t>
                        </m:r>
                      </m:e>
                      <m:sub>
                        <m:r>
                          <a:rPr lang="en-US" altLang="zh-CN" b="0" i="1" smtClean="0">
                            <a:latin typeface="Cambria Math" panose="02040503050406030204" pitchFamily="18" charset="0"/>
                          </a:rPr>
                          <m:t>𝑚</m:t>
                        </m:r>
                      </m:sub>
                      <m:sup>
                        <m:r>
                          <a:rPr lang="en-US" altLang="zh-CN" b="0" i="1" smtClean="0">
                            <a:latin typeface="Cambria Math" panose="02040503050406030204" pitchFamily="18" charset="0"/>
                          </a:rPr>
                          <m:t>′</m:t>
                        </m:r>
                      </m:sup>
                    </m:sSubSup>
                  </m:oMath>
                </a14:m>
                <a:r>
                  <a:rPr lang="en-US" altLang="zh-CN" dirty="0"/>
                  <a:t>&lt;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𝐼</m:t>
                        </m:r>
                      </m:e>
                      <m:sub>
                        <m:r>
                          <a:rPr lang="en-US" altLang="zh-CN" i="1">
                            <a:latin typeface="Cambria Math" panose="02040503050406030204" pitchFamily="18" charset="0"/>
                          </a:rPr>
                          <m:t>𝑚</m:t>
                        </m:r>
                      </m:sub>
                    </m:sSub>
                  </m:oMath>
                </a14:m>
                <a:r>
                  <a:rPr lang="zh-CN" altLang="en-US" dirty="0"/>
                  <a:t>，模型𝑚会受到数据漂移的影响，需要再训练。</a:t>
                </a:r>
                <a:endParaRPr lang="en-US" altLang="zh-CN" dirty="0"/>
              </a:p>
              <a:p>
                <a:pPr marL="285750" indent="-285750">
                  <a:buFont typeface="Wingdings" panose="05000000000000000000" pitchFamily="2" charset="2"/>
                  <a:buChar char="u"/>
                </a:pPr>
                <a:r>
                  <a:rPr lang="en-US" altLang="zh-CN" dirty="0"/>
                  <a:t>Impact degree=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𝐼</m:t>
                        </m:r>
                      </m:e>
                      <m:sub>
                        <m:r>
                          <a:rPr lang="en-US" altLang="zh-CN" i="1">
                            <a:latin typeface="Cambria Math" panose="02040503050406030204" pitchFamily="18" charset="0"/>
                          </a:rPr>
                          <m:t>𝑚</m:t>
                        </m:r>
                      </m:sub>
                    </m:sSub>
                  </m:oMath>
                </a14:m>
                <a:r>
                  <a:rPr lang="en-US" altLang="zh-CN" dirty="0"/>
                  <a:t>- </a:t>
                </a:r>
                <a14:m>
                  <m:oMath xmlns:m="http://schemas.openxmlformats.org/officeDocument/2006/math">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𝐼</m:t>
                        </m:r>
                      </m:e>
                      <m:sub>
                        <m:r>
                          <a:rPr lang="en-US" altLang="zh-CN" i="1">
                            <a:latin typeface="Cambria Math" panose="02040503050406030204" pitchFamily="18" charset="0"/>
                          </a:rPr>
                          <m:t>𝑚</m:t>
                        </m:r>
                      </m:sub>
                      <m:sup>
                        <m:r>
                          <a:rPr lang="en-US" altLang="zh-CN" i="1">
                            <a:latin typeface="Cambria Math" panose="02040503050406030204" pitchFamily="18" charset="0"/>
                          </a:rPr>
                          <m:t>′</m:t>
                        </m:r>
                      </m:sup>
                    </m:sSubSup>
                  </m:oMath>
                </a14:m>
                <a:endParaRPr lang="zh-CN" altLang="en-US" dirty="0"/>
              </a:p>
            </p:txBody>
          </p:sp>
        </mc:Choice>
        <mc:Fallback xmlns="">
          <p:sp>
            <p:nvSpPr>
              <p:cNvPr id="12" name="文本框 11">
                <a:extLst>
                  <a:ext uri="{FF2B5EF4-FFF2-40B4-BE49-F238E27FC236}">
                    <a16:creationId xmlns:a16="http://schemas.microsoft.com/office/drawing/2014/main" id="{BC353D78-6032-48D6-B3CA-2A83A97FFDAA}"/>
                  </a:ext>
                </a:extLst>
              </p:cNvPr>
              <p:cNvSpPr txBox="1">
                <a:spLocks noRot="1" noChangeAspect="1" noMove="1" noResize="1" noEditPoints="1" noAdjustHandles="1" noChangeArrowheads="1" noChangeShapeType="1" noTextEdit="1"/>
              </p:cNvSpPr>
              <p:nvPr/>
            </p:nvSpPr>
            <p:spPr>
              <a:xfrm>
                <a:off x="7720806" y="5276475"/>
                <a:ext cx="4262439" cy="923330"/>
              </a:xfrm>
              <a:prstGeom prst="rect">
                <a:avLst/>
              </a:prstGeom>
              <a:blipFill>
                <a:blip r:embed="rId6"/>
                <a:stretch>
                  <a:fillRect l="-1001" t="-5298" b="-9934"/>
                </a:stretch>
              </a:blipFill>
            </p:spPr>
            <p:txBody>
              <a:bodyPr/>
              <a:lstStyle/>
              <a:p>
                <a:r>
                  <a:rPr lang="zh-CN" altLang="en-US">
                    <a:noFill/>
                  </a:rPr>
                  <a:t> </a:t>
                </a:r>
              </a:p>
            </p:txBody>
          </p:sp>
        </mc:Fallback>
      </mc:AlternateContent>
      <p:cxnSp>
        <p:nvCxnSpPr>
          <p:cNvPr id="14" name="直接箭头连接符 13">
            <a:extLst>
              <a:ext uri="{FF2B5EF4-FFF2-40B4-BE49-F238E27FC236}">
                <a16:creationId xmlns:a16="http://schemas.microsoft.com/office/drawing/2014/main" id="{317FB4CE-3F20-4B8B-B924-63198B872D34}"/>
              </a:ext>
            </a:extLst>
          </p:cNvPr>
          <p:cNvCxnSpPr>
            <a:cxnSpLocks/>
          </p:cNvCxnSpPr>
          <p:nvPr/>
        </p:nvCxnSpPr>
        <p:spPr>
          <a:xfrm>
            <a:off x="6879431" y="4804222"/>
            <a:ext cx="64293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a:extLst>
              <a:ext uri="{FF2B5EF4-FFF2-40B4-BE49-F238E27FC236}">
                <a16:creationId xmlns:a16="http://schemas.microsoft.com/office/drawing/2014/main" id="{10AD65A8-F97D-4063-AF8B-311787FBAC10}"/>
              </a:ext>
            </a:extLst>
          </p:cNvPr>
          <p:cNvCxnSpPr>
            <a:cxnSpLocks/>
          </p:cNvCxnSpPr>
          <p:nvPr/>
        </p:nvCxnSpPr>
        <p:spPr>
          <a:xfrm>
            <a:off x="6879431" y="5570984"/>
            <a:ext cx="64293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箭头: 右 16">
            <a:extLst>
              <a:ext uri="{FF2B5EF4-FFF2-40B4-BE49-F238E27FC236}">
                <a16:creationId xmlns:a16="http://schemas.microsoft.com/office/drawing/2014/main" id="{D6DC31F5-99CE-4A81-9F0A-27534D68B1B9}"/>
              </a:ext>
            </a:extLst>
          </p:cNvPr>
          <p:cNvSpPr/>
          <p:nvPr/>
        </p:nvSpPr>
        <p:spPr>
          <a:xfrm>
            <a:off x="8859129" y="2271857"/>
            <a:ext cx="440446" cy="32014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2940493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21</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1—</a:t>
            </a:r>
            <a:r>
              <a:rPr kumimoji="1" lang="zh-CN" altLang="en-US" b="1" dirty="0">
                <a:latin typeface="Calibri" panose="020F0502020204030204" pitchFamily="34" charset="0"/>
                <a:cs typeface="Calibri" panose="020F0502020204030204" pitchFamily="34" charset="0"/>
                <a:sym typeface="+mn-ea"/>
              </a:rPr>
              <a:t>数据漂移感知的再训练</a:t>
            </a:r>
            <a:r>
              <a:rPr kumimoji="1" lang="en-US" altLang="zh-CN" b="1" dirty="0">
                <a:latin typeface="Calibri" panose="020F0502020204030204" pitchFamily="34" charset="0"/>
                <a:cs typeface="Calibri" panose="020F0502020204030204" pitchFamily="34" charset="0"/>
                <a:sym typeface="+mn-ea"/>
              </a:rPr>
              <a:t>-</a:t>
            </a:r>
            <a:r>
              <a:rPr kumimoji="1" lang="zh-CN" altLang="en-US" b="1" dirty="0">
                <a:latin typeface="Calibri" panose="020F0502020204030204" pitchFamily="34" charset="0"/>
                <a:cs typeface="Calibri" panose="020F0502020204030204" pitchFamily="34" charset="0"/>
                <a:sym typeface="+mn-ea"/>
              </a:rPr>
              <a:t>推理</a:t>
            </a:r>
            <a:r>
              <a:rPr kumimoji="1" lang="en-US" altLang="zh-CN" b="1" dirty="0">
                <a:latin typeface="Calibri" panose="020F0502020204030204" pitchFamily="34" charset="0"/>
                <a:cs typeface="Calibri" panose="020F0502020204030204" pitchFamily="34" charset="0"/>
                <a:sym typeface="+mn-ea"/>
              </a:rPr>
              <a:t>DAG</a:t>
            </a:r>
            <a:r>
              <a:rPr kumimoji="1" lang="zh-CN" altLang="en-US" b="1" dirty="0">
                <a:latin typeface="Calibri" panose="020F0502020204030204" pitchFamily="34" charset="0"/>
                <a:cs typeface="Calibri" panose="020F0502020204030204" pitchFamily="34" charset="0"/>
                <a:sym typeface="+mn-ea"/>
              </a:rPr>
              <a:t>生成</a:t>
            </a:r>
            <a:endParaRPr kumimoji="1" lang="zh-CN" altLang="en-US" b="1"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E0E97341-FE9E-487B-A60F-25E75CA8A945}"/>
              </a:ext>
            </a:extLst>
          </p:cNvPr>
          <p:cNvSpPr txBox="1"/>
          <p:nvPr/>
        </p:nvSpPr>
        <p:spPr>
          <a:xfrm>
            <a:off x="7391401" y="2109016"/>
            <a:ext cx="3732212" cy="369332"/>
          </a:xfrm>
          <a:prstGeom prst="rect">
            <a:avLst/>
          </a:prstGeom>
          <a:noFill/>
        </p:spPr>
        <p:txBody>
          <a:bodyPr wrap="square">
            <a:spAutoFit/>
          </a:bodyPr>
          <a:lstStyle/>
          <a:p>
            <a:r>
              <a:rPr lang="zh-CN" altLang="en-US" b="1" dirty="0"/>
              <a:t>（</a:t>
            </a:r>
            <a:r>
              <a:rPr lang="en-US" altLang="zh-CN" b="1" dirty="0"/>
              <a:t>ii</a:t>
            </a:r>
            <a:r>
              <a:rPr lang="zh-CN" altLang="en-US" b="1" dirty="0"/>
              <a:t>）生成再训练-推理DAG</a:t>
            </a:r>
            <a:endParaRPr lang="en-US" altLang="zh-CN" b="1" dirty="0"/>
          </a:p>
        </p:txBody>
      </p:sp>
      <p:pic>
        <p:nvPicPr>
          <p:cNvPr id="7" name="图片 6">
            <a:extLst>
              <a:ext uri="{FF2B5EF4-FFF2-40B4-BE49-F238E27FC236}">
                <a16:creationId xmlns:a16="http://schemas.microsoft.com/office/drawing/2014/main" id="{6CDDC049-B973-4DAA-932C-8B4647B9B59E}"/>
              </a:ext>
            </a:extLst>
          </p:cNvPr>
          <p:cNvPicPr>
            <a:picLocks noChangeAspect="1"/>
          </p:cNvPicPr>
          <p:nvPr/>
        </p:nvPicPr>
        <p:blipFill>
          <a:blip r:embed="rId3"/>
          <a:stretch>
            <a:fillRect/>
          </a:stretch>
        </p:blipFill>
        <p:spPr>
          <a:xfrm>
            <a:off x="654717" y="3662017"/>
            <a:ext cx="3842176" cy="3098370"/>
          </a:xfrm>
          <a:prstGeom prst="rect">
            <a:avLst/>
          </a:prstGeom>
        </p:spPr>
      </p:pic>
      <p:sp>
        <p:nvSpPr>
          <p:cNvPr id="13" name="文本框 12">
            <a:extLst>
              <a:ext uri="{FF2B5EF4-FFF2-40B4-BE49-F238E27FC236}">
                <a16:creationId xmlns:a16="http://schemas.microsoft.com/office/drawing/2014/main" id="{C6D76A9A-4298-4026-AA84-32B39B0D29BD}"/>
              </a:ext>
            </a:extLst>
          </p:cNvPr>
          <p:cNvSpPr txBox="1"/>
          <p:nvPr/>
        </p:nvSpPr>
        <p:spPr>
          <a:xfrm>
            <a:off x="5758656" y="3848356"/>
            <a:ext cx="6115050" cy="2308324"/>
          </a:xfrm>
          <a:prstGeom prst="rect">
            <a:avLst/>
          </a:prstGeom>
          <a:noFill/>
        </p:spPr>
        <p:txBody>
          <a:bodyPr wrap="square">
            <a:spAutoFit/>
          </a:bodyPr>
          <a:lstStyle/>
          <a:p>
            <a:r>
              <a:rPr lang="zh-CN" altLang="en-US" b="1" dirty="0"/>
              <a:t>DAG来表示每个应用程序中多个模型的再训练和推理任务之间的依赖关系：</a:t>
            </a:r>
          </a:p>
          <a:p>
            <a:pPr marL="285750" indent="-285750">
              <a:buFont typeface="Arial" panose="020B0604020202020204" pitchFamily="34" charset="0"/>
              <a:buChar char="•"/>
            </a:pPr>
            <a:r>
              <a:rPr lang="zh-CN" altLang="en-US" dirty="0"/>
              <a:t>DAG的每个顶点代表该应用程序的一个DNN模型的一个再训练任务或一个推理任务。</a:t>
            </a:r>
            <a:endParaRPr lang="en-US" altLang="zh-CN" dirty="0"/>
          </a:p>
          <a:p>
            <a:pPr marL="285750" indent="-285750">
              <a:buFont typeface="Arial" panose="020B0604020202020204" pitchFamily="34" charset="0"/>
              <a:buChar char="•"/>
            </a:pPr>
            <a:r>
              <a:rPr lang="zh-CN" altLang="en-US" dirty="0"/>
              <a:t>一个模型的再训练任务总是指向其推理任务。</a:t>
            </a:r>
            <a:endParaRPr lang="en-US" altLang="zh-CN" dirty="0"/>
          </a:p>
          <a:p>
            <a:pPr marL="285750" indent="-285750">
              <a:buFont typeface="Arial" panose="020B0604020202020204" pitchFamily="34" charset="0"/>
              <a:buChar char="•"/>
            </a:pPr>
            <a:r>
              <a:rPr lang="zh-CN" altLang="en-US" dirty="0"/>
              <a:t>如果模型𝑚在该时间段不需要再训练，则</a:t>
            </a:r>
            <a:r>
              <a:rPr lang="en-US" altLang="zh-CN" dirty="0"/>
              <a:t>DAG</a:t>
            </a:r>
            <a:r>
              <a:rPr lang="zh-CN" altLang="en-US" dirty="0"/>
              <a:t>就没有再训练任务。</a:t>
            </a:r>
            <a:endParaRPr lang="en-US" altLang="zh-CN" dirty="0"/>
          </a:p>
          <a:p>
            <a:pPr marL="285750" indent="-285750">
              <a:buFont typeface="Arial" panose="020B0604020202020204" pitchFamily="34" charset="0"/>
              <a:buChar char="•"/>
            </a:pPr>
            <a:r>
              <a:rPr lang="zh-CN" altLang="en-US" dirty="0"/>
              <a:t>再训练顶点具有“</a:t>
            </a:r>
            <a:r>
              <a:rPr lang="en-US" altLang="zh-CN" dirty="0"/>
              <a:t>impact degree</a:t>
            </a:r>
            <a:r>
              <a:rPr lang="zh-CN" altLang="en-US" dirty="0"/>
              <a:t>”的属性。</a:t>
            </a:r>
          </a:p>
        </p:txBody>
      </p:sp>
      <p:pic>
        <p:nvPicPr>
          <p:cNvPr id="14" name="图片 13">
            <a:extLst>
              <a:ext uri="{FF2B5EF4-FFF2-40B4-BE49-F238E27FC236}">
                <a16:creationId xmlns:a16="http://schemas.microsoft.com/office/drawing/2014/main" id="{035F8A4C-A500-40AF-BCCF-2108687137EA}"/>
              </a:ext>
            </a:extLst>
          </p:cNvPr>
          <p:cNvPicPr>
            <a:picLocks noChangeAspect="1"/>
          </p:cNvPicPr>
          <p:nvPr/>
        </p:nvPicPr>
        <p:blipFill>
          <a:blip r:embed="rId4"/>
          <a:stretch>
            <a:fillRect/>
          </a:stretch>
        </p:blipFill>
        <p:spPr>
          <a:xfrm>
            <a:off x="781035" y="972585"/>
            <a:ext cx="4896102" cy="1568531"/>
          </a:xfrm>
          <a:prstGeom prst="rect">
            <a:avLst/>
          </a:prstGeom>
        </p:spPr>
      </p:pic>
      <p:sp>
        <p:nvSpPr>
          <p:cNvPr id="16" name="文本框 15">
            <a:extLst>
              <a:ext uri="{FF2B5EF4-FFF2-40B4-BE49-F238E27FC236}">
                <a16:creationId xmlns:a16="http://schemas.microsoft.com/office/drawing/2014/main" id="{5AB25314-6AAA-43FA-9B48-64F65F96231F}"/>
              </a:ext>
            </a:extLst>
          </p:cNvPr>
          <p:cNvSpPr txBox="1"/>
          <p:nvPr/>
        </p:nvSpPr>
        <p:spPr>
          <a:xfrm>
            <a:off x="56915" y="2570732"/>
            <a:ext cx="6479382" cy="923330"/>
          </a:xfrm>
          <a:prstGeom prst="rect">
            <a:avLst/>
          </a:prstGeom>
          <a:noFill/>
        </p:spPr>
        <p:txBody>
          <a:bodyPr wrap="square">
            <a:spAutoFit/>
          </a:bodyPr>
          <a:lstStyle/>
          <a:p>
            <a:r>
              <a:rPr lang="zh-CN" altLang="en-US" b="1" dirty="0"/>
              <a:t>持续学习：</a:t>
            </a:r>
            <a:r>
              <a:rPr lang="zh-CN" altLang="en-US" dirty="0"/>
              <a:t>许多推理请求不能使用再训练模型。</a:t>
            </a:r>
            <a:endParaRPr lang="en-US" altLang="zh-CN" dirty="0"/>
          </a:p>
          <a:p>
            <a:r>
              <a:rPr lang="en-US" altLang="zh-CN" b="1" dirty="0" err="1"/>
              <a:t>AdaInf</a:t>
            </a:r>
            <a:r>
              <a:rPr lang="zh-CN" altLang="en-US" b="1" dirty="0"/>
              <a:t>：</a:t>
            </a:r>
            <a:r>
              <a:rPr lang="zh-CN" altLang="en-US" dirty="0"/>
              <a:t>下一个推理任务之前尽可能多地对该模型进行再训练，以便在满足SLO的同时提高推理精度。</a:t>
            </a:r>
          </a:p>
        </p:txBody>
      </p:sp>
      <p:sp>
        <p:nvSpPr>
          <p:cNvPr id="17" name="箭头: 右 16">
            <a:extLst>
              <a:ext uri="{FF2B5EF4-FFF2-40B4-BE49-F238E27FC236}">
                <a16:creationId xmlns:a16="http://schemas.microsoft.com/office/drawing/2014/main" id="{1EAB4302-45D7-45AC-BF33-2C8C4AAA57FA}"/>
              </a:ext>
            </a:extLst>
          </p:cNvPr>
          <p:cNvSpPr/>
          <p:nvPr/>
        </p:nvSpPr>
        <p:spPr>
          <a:xfrm>
            <a:off x="6536297" y="2111783"/>
            <a:ext cx="440446" cy="32014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箭头: 右 17">
            <a:extLst>
              <a:ext uri="{FF2B5EF4-FFF2-40B4-BE49-F238E27FC236}">
                <a16:creationId xmlns:a16="http://schemas.microsoft.com/office/drawing/2014/main" id="{4EB27264-F1ED-4476-AA28-11E326418E6A}"/>
              </a:ext>
            </a:extLst>
          </p:cNvPr>
          <p:cNvSpPr/>
          <p:nvPr/>
        </p:nvSpPr>
        <p:spPr>
          <a:xfrm>
            <a:off x="4936212" y="4816912"/>
            <a:ext cx="440446" cy="320147"/>
          </a:xfrm>
          <a:prstGeom prst="right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96560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22</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pic>
        <p:nvPicPr>
          <p:cNvPr id="9" name="图片 8">
            <a:extLst>
              <a:ext uri="{FF2B5EF4-FFF2-40B4-BE49-F238E27FC236}">
                <a16:creationId xmlns:a16="http://schemas.microsoft.com/office/drawing/2014/main" id="{F272FD90-C95B-4929-9589-79CD8E1CE121}"/>
              </a:ext>
            </a:extLst>
          </p:cNvPr>
          <p:cNvPicPr>
            <a:picLocks noChangeAspect="1"/>
          </p:cNvPicPr>
          <p:nvPr/>
        </p:nvPicPr>
        <p:blipFill>
          <a:blip r:embed="rId3"/>
          <a:stretch>
            <a:fillRect/>
          </a:stretch>
        </p:blipFill>
        <p:spPr>
          <a:xfrm>
            <a:off x="4270375" y="3221247"/>
            <a:ext cx="4216617" cy="2482978"/>
          </a:xfrm>
          <a:prstGeom prst="rect">
            <a:avLst/>
          </a:prstGeom>
        </p:spPr>
      </p:pic>
      <p:sp>
        <p:nvSpPr>
          <p:cNvPr id="13" name="文本框 12">
            <a:extLst>
              <a:ext uri="{FF2B5EF4-FFF2-40B4-BE49-F238E27FC236}">
                <a16:creationId xmlns:a16="http://schemas.microsoft.com/office/drawing/2014/main" id="{9F06CB36-54FD-4E0D-9528-78621DE588EC}"/>
              </a:ext>
            </a:extLst>
          </p:cNvPr>
          <p:cNvSpPr txBox="1"/>
          <p:nvPr/>
        </p:nvSpPr>
        <p:spPr>
          <a:xfrm>
            <a:off x="368299" y="4173589"/>
            <a:ext cx="3592514" cy="369332"/>
          </a:xfrm>
          <a:prstGeom prst="rect">
            <a:avLst/>
          </a:prstGeom>
          <a:noFill/>
        </p:spPr>
        <p:txBody>
          <a:bodyPr wrap="square">
            <a:spAutoFit/>
          </a:bodyPr>
          <a:lstStyle/>
          <a:p>
            <a:r>
              <a:rPr lang="zh-CN" altLang="en-US" b="1" dirty="0"/>
              <a:t>(i)应用程序之间的GPU空间划分。</a:t>
            </a:r>
            <a:endParaRPr lang="en-US" altLang="zh-CN" b="1" dirty="0"/>
          </a:p>
        </p:txBody>
      </p:sp>
      <p:sp>
        <p:nvSpPr>
          <p:cNvPr id="15" name="文本框 14">
            <a:extLst>
              <a:ext uri="{FF2B5EF4-FFF2-40B4-BE49-F238E27FC236}">
                <a16:creationId xmlns:a16="http://schemas.microsoft.com/office/drawing/2014/main" id="{83EE4CC1-3C58-4ACA-9ECB-276AEC3886A0}"/>
              </a:ext>
            </a:extLst>
          </p:cNvPr>
          <p:cNvSpPr txBox="1"/>
          <p:nvPr/>
        </p:nvSpPr>
        <p:spPr>
          <a:xfrm>
            <a:off x="3960813" y="2593519"/>
            <a:ext cx="6115050" cy="369332"/>
          </a:xfrm>
          <a:prstGeom prst="rect">
            <a:avLst/>
          </a:prstGeom>
          <a:noFill/>
        </p:spPr>
        <p:txBody>
          <a:bodyPr wrap="square">
            <a:spAutoFit/>
          </a:bodyPr>
          <a:lstStyle/>
          <a:p>
            <a:r>
              <a:rPr lang="zh-CN" altLang="en-US" b="1" dirty="0"/>
              <a:t>（ii）一个应用程序的DAG顶点之间的GPU时间划分。</a:t>
            </a:r>
            <a:endParaRPr lang="en-US" altLang="zh-CN"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23</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9E904216-2C6A-41E8-9C62-E7390144EC7E}"/>
              </a:ext>
            </a:extLst>
          </p:cNvPr>
          <p:cNvSpPr txBox="1"/>
          <p:nvPr/>
        </p:nvSpPr>
        <p:spPr>
          <a:xfrm>
            <a:off x="355600" y="1136134"/>
            <a:ext cx="6115050" cy="369332"/>
          </a:xfrm>
          <a:prstGeom prst="rect">
            <a:avLst/>
          </a:prstGeom>
          <a:noFill/>
        </p:spPr>
        <p:txBody>
          <a:bodyPr wrap="square">
            <a:spAutoFit/>
          </a:bodyPr>
          <a:lstStyle/>
          <a:p>
            <a:r>
              <a:rPr lang="zh-CN" altLang="en-US" b="1" dirty="0"/>
              <a:t>(i)应用之间的GPU空间划分。</a:t>
            </a:r>
            <a:endParaRPr lang="zh-CN" altLang="en-US" dirty="0"/>
          </a:p>
        </p:txBody>
      </p:sp>
      <p:pic>
        <p:nvPicPr>
          <p:cNvPr id="6" name="图片 5">
            <a:extLst>
              <a:ext uri="{FF2B5EF4-FFF2-40B4-BE49-F238E27FC236}">
                <a16:creationId xmlns:a16="http://schemas.microsoft.com/office/drawing/2014/main" id="{2F98B34E-5AFC-4A65-87A9-8F88835E6E61}"/>
              </a:ext>
            </a:extLst>
          </p:cNvPr>
          <p:cNvPicPr>
            <a:picLocks noChangeAspect="1"/>
          </p:cNvPicPr>
          <p:nvPr/>
        </p:nvPicPr>
        <p:blipFill>
          <a:blip r:embed="rId3"/>
          <a:stretch>
            <a:fillRect/>
          </a:stretch>
        </p:blipFill>
        <p:spPr>
          <a:xfrm>
            <a:off x="1099918" y="2043085"/>
            <a:ext cx="2654436" cy="2362321"/>
          </a:xfrm>
          <a:prstGeom prst="rect">
            <a:avLst/>
          </a:prstGeom>
        </p:spPr>
      </p:pic>
      <p:sp>
        <p:nvSpPr>
          <p:cNvPr id="7" name="文本框 6">
            <a:extLst>
              <a:ext uri="{FF2B5EF4-FFF2-40B4-BE49-F238E27FC236}">
                <a16:creationId xmlns:a16="http://schemas.microsoft.com/office/drawing/2014/main" id="{C22E5FCB-20BF-4802-80F2-7015208D7019}"/>
              </a:ext>
            </a:extLst>
          </p:cNvPr>
          <p:cNvSpPr txBox="1"/>
          <p:nvPr/>
        </p:nvSpPr>
        <p:spPr>
          <a:xfrm>
            <a:off x="355600" y="4943026"/>
            <a:ext cx="4318068" cy="923330"/>
          </a:xfrm>
          <a:prstGeom prst="rect">
            <a:avLst/>
          </a:prstGeom>
          <a:noFill/>
        </p:spPr>
        <p:txBody>
          <a:bodyPr wrap="square">
            <a:spAutoFit/>
          </a:bodyPr>
          <a:lstStyle/>
          <a:p>
            <a:r>
              <a:rPr lang="zh-CN" altLang="en-US" b="1" dirty="0"/>
              <a:t>观察5：在并发请求场景中，存在一个最优的请求批处理大小，可以使最坏情况下的延迟最小化。</a:t>
            </a:r>
          </a:p>
        </p:txBody>
      </p:sp>
      <p:sp>
        <p:nvSpPr>
          <p:cNvPr id="10" name="文本框 9">
            <a:extLst>
              <a:ext uri="{FF2B5EF4-FFF2-40B4-BE49-F238E27FC236}">
                <a16:creationId xmlns:a16="http://schemas.microsoft.com/office/drawing/2014/main" id="{84B18E06-A250-4481-9A16-BE31E3016972}"/>
              </a:ext>
            </a:extLst>
          </p:cNvPr>
          <p:cNvSpPr txBox="1"/>
          <p:nvPr/>
        </p:nvSpPr>
        <p:spPr>
          <a:xfrm>
            <a:off x="5413274" y="1182300"/>
            <a:ext cx="6259613" cy="923330"/>
          </a:xfrm>
          <a:prstGeom prst="rect">
            <a:avLst/>
          </a:prstGeom>
          <a:noFill/>
        </p:spPr>
        <p:txBody>
          <a:bodyPr wrap="square" rtlCol="0">
            <a:spAutoFit/>
          </a:bodyPr>
          <a:lstStyle/>
          <a:p>
            <a:r>
              <a:rPr lang="zh-CN" altLang="en-US" b="1" dirty="0"/>
              <a:t>目标：</a:t>
            </a:r>
            <a:endParaRPr lang="en-US" altLang="zh-CN" b="1" dirty="0"/>
          </a:p>
          <a:p>
            <a:r>
              <a:rPr lang="en-US" altLang="zh-CN" b="1" dirty="0"/>
              <a:t>         </a:t>
            </a:r>
            <a:r>
              <a:rPr lang="zh-CN" altLang="en-US" dirty="0"/>
              <a:t>将分配的</a:t>
            </a:r>
            <a:r>
              <a:rPr lang="en-US" altLang="zh-CN" dirty="0"/>
              <a:t>GPU</a:t>
            </a:r>
            <a:r>
              <a:rPr lang="zh-CN" altLang="en-US" dirty="0"/>
              <a:t>空间按每个应用所需</a:t>
            </a:r>
            <a:r>
              <a:rPr lang="en-US" altLang="zh-CN" dirty="0"/>
              <a:t>GPU</a:t>
            </a:r>
            <a:r>
              <a:rPr lang="zh-CN" altLang="en-US" dirty="0"/>
              <a:t>空间的比例分配给不同的作业，以完成其所有请求，以满足其</a:t>
            </a:r>
            <a:r>
              <a:rPr lang="en-US" altLang="zh-CN" dirty="0"/>
              <a:t>SLO</a:t>
            </a:r>
            <a:r>
              <a:rPr lang="zh-CN" altLang="en-US" dirty="0"/>
              <a:t>。</a:t>
            </a:r>
          </a:p>
        </p:txBody>
      </p:sp>
      <p:sp>
        <p:nvSpPr>
          <p:cNvPr id="11" name="箭头: 右 10">
            <a:extLst>
              <a:ext uri="{FF2B5EF4-FFF2-40B4-BE49-F238E27FC236}">
                <a16:creationId xmlns:a16="http://schemas.microsoft.com/office/drawing/2014/main" id="{C0BC5732-21D9-422E-A40F-A4723F25A74F}"/>
              </a:ext>
            </a:extLst>
          </p:cNvPr>
          <p:cNvSpPr/>
          <p:nvPr/>
        </p:nvSpPr>
        <p:spPr>
          <a:xfrm>
            <a:off x="4337050" y="3450730"/>
            <a:ext cx="552450" cy="438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97540861-4727-43AF-944C-0C0AA76A12B5}"/>
              </a:ext>
            </a:extLst>
          </p:cNvPr>
          <p:cNvSpPr txBox="1"/>
          <p:nvPr/>
        </p:nvSpPr>
        <p:spPr>
          <a:xfrm>
            <a:off x="5373655" y="2734718"/>
            <a:ext cx="6115050" cy="2308324"/>
          </a:xfrm>
          <a:prstGeom prst="rect">
            <a:avLst/>
          </a:prstGeom>
          <a:noFill/>
        </p:spPr>
        <p:txBody>
          <a:bodyPr wrap="square">
            <a:spAutoFit/>
          </a:bodyPr>
          <a:lstStyle/>
          <a:p>
            <a:r>
              <a:rPr lang="zh-CN" altLang="en-US" b="1" dirty="0"/>
              <a:t>步骤：</a:t>
            </a:r>
            <a:endParaRPr lang="en-US" altLang="zh-CN" b="1" dirty="0"/>
          </a:p>
          <a:p>
            <a:pPr marL="285750" indent="-285750">
              <a:buFont typeface="Arial" panose="020B0604020202020204" pitchFamily="34" charset="0"/>
              <a:buChar char="•"/>
            </a:pPr>
            <a:r>
              <a:rPr lang="zh-CN" altLang="en-US" dirty="0"/>
              <a:t>离线分析每个应用的每个</a:t>
            </a:r>
            <a:r>
              <a:rPr lang="en-US" altLang="zh-CN" dirty="0"/>
              <a:t>batch size</a:t>
            </a:r>
            <a:r>
              <a:rPr lang="zh-CN" altLang="en-US" dirty="0"/>
              <a:t>的推理延迟。</a:t>
            </a:r>
            <a:endParaRPr lang="en-US" altLang="zh-CN" dirty="0"/>
          </a:p>
          <a:p>
            <a:pPr marL="285750" indent="-285750">
              <a:buFont typeface="Arial" panose="020B0604020202020204" pitchFamily="34" charset="0"/>
              <a:buChar char="•"/>
            </a:pPr>
            <a:r>
              <a:rPr lang="zh-CN" altLang="en-US" dirty="0"/>
              <a:t>基于此分析，先将整个GPU资源分配给应用，为每个批</a:t>
            </a:r>
            <a:r>
              <a:rPr lang="en-US" altLang="zh-CN" dirty="0"/>
              <a:t>batch size</a:t>
            </a:r>
            <a:r>
              <a:rPr lang="zh-CN" altLang="en-US" dirty="0"/>
              <a:t>计算最坏情况推理延迟。</a:t>
            </a:r>
            <a:endParaRPr lang="en-US" altLang="zh-CN" dirty="0"/>
          </a:p>
          <a:p>
            <a:pPr marL="285750" indent="-285750">
              <a:buFont typeface="Arial" panose="020B0604020202020204" pitchFamily="34" charset="0"/>
              <a:buChar char="•"/>
            </a:pPr>
            <a:r>
              <a:rPr lang="zh-CN" altLang="en-US" dirty="0"/>
              <a:t>选择最坏情况推理延迟的</a:t>
            </a:r>
            <a:r>
              <a:rPr lang="en-US" altLang="zh-CN" dirty="0"/>
              <a:t>batch size</a:t>
            </a:r>
            <a:r>
              <a:rPr lang="zh-CN" altLang="en-US" dirty="0"/>
              <a:t>。</a:t>
            </a:r>
            <a:endParaRPr lang="en-US" altLang="zh-CN" dirty="0"/>
          </a:p>
          <a:p>
            <a:pPr marL="285750" indent="-285750">
              <a:buFont typeface="Arial" panose="020B0604020202020204" pitchFamily="34" charset="0"/>
              <a:buChar char="•"/>
            </a:pPr>
            <a:r>
              <a:rPr lang="zh-CN" altLang="en-US" dirty="0"/>
              <a:t>使用非线性回归模型</a:t>
            </a:r>
            <a:r>
              <a:rPr lang="en-US" altLang="zh-CN" baseline="30000" dirty="0"/>
              <a:t>[1]</a:t>
            </a:r>
            <a:r>
              <a:rPr lang="zh-CN" altLang="en-US" dirty="0"/>
              <a:t>计算每个应用实际需要的</a:t>
            </a:r>
            <a:r>
              <a:rPr lang="en-US" altLang="zh-CN" dirty="0"/>
              <a:t>GPU</a:t>
            </a:r>
            <a:r>
              <a:rPr lang="zh-CN" altLang="en-US" dirty="0"/>
              <a:t>空间</a:t>
            </a:r>
            <a:r>
              <a:rPr lang="en-US" altLang="zh-CN" dirty="0"/>
              <a:t>:</a:t>
            </a:r>
          </a:p>
          <a:p>
            <a:pPr marL="742950" lvl="1" indent="-285750">
              <a:buFont typeface="Arial" panose="020B0604020202020204" pitchFamily="34" charset="0"/>
              <a:buChar char="•"/>
            </a:pPr>
            <a:r>
              <a:rPr lang="zh-CN" altLang="en-US" dirty="0"/>
              <a:t>输入：</a:t>
            </a:r>
            <a:r>
              <a:rPr lang="en-US" altLang="zh-CN" dirty="0"/>
              <a:t>batch size</a:t>
            </a:r>
            <a:r>
              <a:rPr lang="zh-CN" altLang="en-US" dirty="0"/>
              <a:t>，最坏情况推理延迟，</a:t>
            </a:r>
            <a:r>
              <a:rPr lang="en-US" altLang="zh-CN" dirty="0"/>
              <a:t>SLO</a:t>
            </a:r>
          </a:p>
          <a:p>
            <a:pPr marL="742950" lvl="1" indent="-285750">
              <a:buFont typeface="Arial" panose="020B0604020202020204" pitchFamily="34" charset="0"/>
              <a:buChar char="•"/>
            </a:pPr>
            <a:r>
              <a:rPr lang="zh-CN" altLang="en-US" dirty="0"/>
              <a:t>输出：每个应用实际分配的</a:t>
            </a:r>
            <a:r>
              <a:rPr lang="en-US" altLang="zh-CN" dirty="0"/>
              <a:t>GPU</a:t>
            </a:r>
            <a:r>
              <a:rPr lang="zh-CN" altLang="en-US" dirty="0"/>
              <a:t>空间</a:t>
            </a:r>
          </a:p>
        </p:txBody>
      </p:sp>
      <p:sp>
        <p:nvSpPr>
          <p:cNvPr id="15" name="文本框 14">
            <a:extLst>
              <a:ext uri="{FF2B5EF4-FFF2-40B4-BE49-F238E27FC236}">
                <a16:creationId xmlns:a16="http://schemas.microsoft.com/office/drawing/2014/main" id="{6920FBE0-5367-4294-8B65-168F73ED32D3}"/>
              </a:ext>
            </a:extLst>
          </p:cNvPr>
          <p:cNvSpPr txBox="1"/>
          <p:nvPr/>
        </p:nvSpPr>
        <p:spPr>
          <a:xfrm>
            <a:off x="1241416" y="4351411"/>
            <a:ext cx="2804286" cy="369332"/>
          </a:xfrm>
          <a:prstGeom prst="rect">
            <a:avLst/>
          </a:prstGeom>
          <a:noFill/>
        </p:spPr>
        <p:txBody>
          <a:bodyPr wrap="square">
            <a:spAutoFit/>
          </a:bodyPr>
          <a:lstStyle/>
          <a:p>
            <a:r>
              <a:rPr lang="zh-CN" altLang="en-US" b="1" dirty="0"/>
              <a:t>视频监控应用的批请求</a:t>
            </a:r>
            <a:endParaRPr lang="zh-CN" altLang="en-US" dirty="0"/>
          </a:p>
        </p:txBody>
      </p:sp>
      <p:sp>
        <p:nvSpPr>
          <p:cNvPr id="19" name="文本框 18">
            <a:extLst>
              <a:ext uri="{FF2B5EF4-FFF2-40B4-BE49-F238E27FC236}">
                <a16:creationId xmlns:a16="http://schemas.microsoft.com/office/drawing/2014/main" id="{0B663CED-A69C-4D3C-BDDF-2BFC01CA27A9}"/>
              </a:ext>
            </a:extLst>
          </p:cNvPr>
          <p:cNvSpPr txBox="1"/>
          <p:nvPr/>
        </p:nvSpPr>
        <p:spPr>
          <a:xfrm>
            <a:off x="0" y="5969103"/>
            <a:ext cx="11836400" cy="523220"/>
          </a:xfrm>
          <a:prstGeom prst="rect">
            <a:avLst/>
          </a:prstGeom>
          <a:noFill/>
        </p:spPr>
        <p:txBody>
          <a:bodyPr wrap="square">
            <a:spAutoFit/>
          </a:bodyPr>
          <a:lstStyle/>
          <a:p>
            <a:r>
              <a:rPr lang="en-US" altLang="zh-CN" sz="1400" dirty="0"/>
              <a:t>[1] </a:t>
            </a:r>
            <a:r>
              <a:rPr lang="en-US" altLang="zh-CN" sz="1400" dirty="0" err="1"/>
              <a:t>Romil</a:t>
            </a:r>
            <a:r>
              <a:rPr lang="en-US" altLang="zh-CN" sz="1400" dirty="0"/>
              <a:t> Bhardwaj, </a:t>
            </a:r>
            <a:r>
              <a:rPr lang="en-US" altLang="zh-CN" sz="1400" dirty="0" err="1"/>
              <a:t>Zhengxu</a:t>
            </a:r>
            <a:r>
              <a:rPr lang="en-US" altLang="zh-CN" sz="1400" dirty="0"/>
              <a:t> Xia, Ganesh </a:t>
            </a:r>
            <a:r>
              <a:rPr lang="en-US" altLang="zh-CN" sz="1400" dirty="0" err="1"/>
              <a:t>Ananthanarayanan</a:t>
            </a:r>
            <a:r>
              <a:rPr lang="en-US" altLang="zh-CN" sz="1400" dirty="0"/>
              <a:t>, </a:t>
            </a:r>
            <a:r>
              <a:rPr lang="en-US" altLang="zh-CN" sz="1400" dirty="0" err="1"/>
              <a:t>Junchen</a:t>
            </a:r>
            <a:r>
              <a:rPr lang="en-US" altLang="zh-CN" sz="1400" dirty="0"/>
              <a:t> Jiang, </a:t>
            </a:r>
            <a:r>
              <a:rPr lang="en-US" altLang="zh-CN" sz="1400" dirty="0" err="1"/>
              <a:t>Yuanchao</a:t>
            </a:r>
            <a:r>
              <a:rPr lang="en-US" altLang="zh-CN" sz="1400" dirty="0"/>
              <a:t> Shu, Nikolaos </a:t>
            </a:r>
            <a:r>
              <a:rPr lang="en-US" altLang="zh-CN" sz="1400" dirty="0" err="1"/>
              <a:t>Karianakis</a:t>
            </a:r>
            <a:r>
              <a:rPr lang="en-US" altLang="zh-CN" sz="1400" dirty="0"/>
              <a:t>, Kevin Hsieh, </a:t>
            </a:r>
            <a:r>
              <a:rPr lang="en-US" altLang="zh-CN" sz="1400" dirty="0" err="1"/>
              <a:t>Paramvir</a:t>
            </a:r>
            <a:r>
              <a:rPr lang="en-US" altLang="zh-CN" sz="1400" dirty="0"/>
              <a:t> </a:t>
            </a:r>
            <a:r>
              <a:rPr lang="en-US" altLang="zh-CN" sz="1400" dirty="0" err="1"/>
              <a:t>Bahl</a:t>
            </a:r>
            <a:r>
              <a:rPr lang="en-US" altLang="zh-CN" sz="1400" dirty="0"/>
              <a:t>, and Ion </a:t>
            </a:r>
            <a:r>
              <a:rPr lang="en-US" altLang="zh-CN" sz="1400" dirty="0" err="1"/>
              <a:t>Stoica</a:t>
            </a:r>
            <a:r>
              <a:rPr lang="en-US" altLang="zh-CN" sz="1400" dirty="0"/>
              <a:t>. </a:t>
            </a:r>
            <a:r>
              <a:rPr lang="en-US" altLang="zh-CN" sz="1400" dirty="0" err="1"/>
              <a:t>Ekya:Continuous</a:t>
            </a:r>
            <a:r>
              <a:rPr lang="en-US" altLang="zh-CN" sz="1400" dirty="0"/>
              <a:t> learning of video analytics models on edge compute servers. In Proc. of NSDI, 2022.</a:t>
            </a:r>
            <a:endParaRPr lang="zh-CN" altLang="en-US" sz="1400" dirty="0"/>
          </a:p>
        </p:txBody>
      </p:sp>
    </p:spTree>
    <p:extLst>
      <p:ext uri="{BB962C8B-B14F-4D97-AF65-F5344CB8AC3E}">
        <p14:creationId xmlns:p14="http://schemas.microsoft.com/office/powerpoint/2010/main" val="3255600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24</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9E904216-2C6A-41E8-9C62-E7390144EC7E}"/>
              </a:ext>
            </a:extLst>
          </p:cNvPr>
          <p:cNvSpPr txBox="1"/>
          <p:nvPr/>
        </p:nvSpPr>
        <p:spPr>
          <a:xfrm>
            <a:off x="355600" y="1136134"/>
            <a:ext cx="6115050" cy="369332"/>
          </a:xfrm>
          <a:prstGeom prst="rect">
            <a:avLst/>
          </a:prstGeom>
          <a:noFill/>
        </p:spPr>
        <p:txBody>
          <a:bodyPr wrap="square">
            <a:spAutoFit/>
          </a:bodyPr>
          <a:lstStyle/>
          <a:p>
            <a:r>
              <a:rPr lang="zh-CN" altLang="en-US" b="1" dirty="0"/>
              <a:t>(i)应用之间的GPU空间划分。</a:t>
            </a:r>
            <a:endParaRPr lang="zh-CN" altLang="en-US" dirty="0"/>
          </a:p>
        </p:txBody>
      </p:sp>
      <p:pic>
        <p:nvPicPr>
          <p:cNvPr id="8" name="图片 7">
            <a:extLst>
              <a:ext uri="{FF2B5EF4-FFF2-40B4-BE49-F238E27FC236}">
                <a16:creationId xmlns:a16="http://schemas.microsoft.com/office/drawing/2014/main" id="{EDE51610-790A-49DF-B4FF-AC920317239D}"/>
              </a:ext>
            </a:extLst>
          </p:cNvPr>
          <p:cNvPicPr>
            <a:picLocks noChangeAspect="1"/>
          </p:cNvPicPr>
          <p:nvPr/>
        </p:nvPicPr>
        <p:blipFill>
          <a:blip r:embed="rId3"/>
          <a:stretch>
            <a:fillRect/>
          </a:stretch>
        </p:blipFill>
        <p:spPr>
          <a:xfrm>
            <a:off x="555376" y="1952623"/>
            <a:ext cx="4838949" cy="2521080"/>
          </a:xfrm>
          <a:prstGeom prst="rect">
            <a:avLst/>
          </a:prstGeom>
        </p:spPr>
      </p:pic>
      <p:sp>
        <p:nvSpPr>
          <p:cNvPr id="9" name="文本框 8">
            <a:extLst>
              <a:ext uri="{FF2B5EF4-FFF2-40B4-BE49-F238E27FC236}">
                <a16:creationId xmlns:a16="http://schemas.microsoft.com/office/drawing/2014/main" id="{A6EC4ED5-BCCE-4733-B07F-A075D17F1AD9}"/>
              </a:ext>
            </a:extLst>
          </p:cNvPr>
          <p:cNvSpPr txBox="1"/>
          <p:nvPr/>
        </p:nvSpPr>
        <p:spPr>
          <a:xfrm>
            <a:off x="504825" y="4807109"/>
            <a:ext cx="5035550" cy="646331"/>
          </a:xfrm>
          <a:prstGeom prst="rect">
            <a:avLst/>
          </a:prstGeom>
          <a:noFill/>
        </p:spPr>
        <p:txBody>
          <a:bodyPr wrap="square">
            <a:spAutoFit/>
          </a:bodyPr>
          <a:lstStyle/>
          <a:p>
            <a:r>
              <a:rPr lang="zh-CN" altLang="en-US" b="1" dirty="0"/>
              <a:t>观察6：最优请求 </a:t>
            </a:r>
            <a:r>
              <a:rPr lang="en-US" altLang="zh-CN" b="1" dirty="0"/>
              <a:t>batch size </a:t>
            </a:r>
            <a:r>
              <a:rPr lang="zh-CN" altLang="en-US" b="1" dirty="0"/>
              <a:t>受到所分配的GPU空间和应用的早期退出结构的影响。</a:t>
            </a:r>
          </a:p>
        </p:txBody>
      </p:sp>
      <p:sp>
        <p:nvSpPr>
          <p:cNvPr id="10" name="箭头: 右 9">
            <a:extLst>
              <a:ext uri="{FF2B5EF4-FFF2-40B4-BE49-F238E27FC236}">
                <a16:creationId xmlns:a16="http://schemas.microsoft.com/office/drawing/2014/main" id="{3F653343-539B-41A5-AD51-9C5378E68662}"/>
              </a:ext>
            </a:extLst>
          </p:cNvPr>
          <p:cNvSpPr/>
          <p:nvPr/>
        </p:nvSpPr>
        <p:spPr>
          <a:xfrm>
            <a:off x="5807075" y="3361830"/>
            <a:ext cx="552450" cy="4381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a:extLst>
              <a:ext uri="{FF2B5EF4-FFF2-40B4-BE49-F238E27FC236}">
                <a16:creationId xmlns:a16="http://schemas.microsoft.com/office/drawing/2014/main" id="{CF794639-DACC-4E32-9D1D-A5D650E839B9}"/>
              </a:ext>
            </a:extLst>
          </p:cNvPr>
          <p:cNvSpPr txBox="1"/>
          <p:nvPr/>
        </p:nvSpPr>
        <p:spPr>
          <a:xfrm>
            <a:off x="6505575" y="3316174"/>
            <a:ext cx="5648325" cy="369332"/>
          </a:xfrm>
          <a:prstGeom prst="rect">
            <a:avLst/>
          </a:prstGeom>
          <a:noFill/>
          <a:ln>
            <a:solidFill>
              <a:srgbClr val="FF0000"/>
            </a:solidFill>
          </a:ln>
        </p:spPr>
        <p:txBody>
          <a:bodyPr wrap="square">
            <a:spAutoFit/>
          </a:bodyPr>
          <a:lstStyle/>
          <a:p>
            <a:pPr algn="ctr"/>
            <a:r>
              <a:rPr lang="zh-CN" altLang="en-US" b="1" dirty="0"/>
              <a:t>目标：</a:t>
            </a:r>
            <a:r>
              <a:rPr lang="zh-CN" altLang="en-US" dirty="0"/>
              <a:t>AdaInf根据分配的GPU空间调整应用的批大小。</a:t>
            </a:r>
          </a:p>
        </p:txBody>
      </p:sp>
      <p:sp>
        <p:nvSpPr>
          <p:cNvPr id="13" name="文本框 12">
            <a:extLst>
              <a:ext uri="{FF2B5EF4-FFF2-40B4-BE49-F238E27FC236}">
                <a16:creationId xmlns:a16="http://schemas.microsoft.com/office/drawing/2014/main" id="{E3085978-EAED-412F-B719-55D69EEEC309}"/>
              </a:ext>
            </a:extLst>
          </p:cNvPr>
          <p:cNvSpPr txBox="1"/>
          <p:nvPr/>
        </p:nvSpPr>
        <p:spPr>
          <a:xfrm>
            <a:off x="6214269" y="3998315"/>
            <a:ext cx="5794376" cy="2308324"/>
          </a:xfrm>
          <a:prstGeom prst="rect">
            <a:avLst/>
          </a:prstGeom>
          <a:noFill/>
        </p:spPr>
        <p:txBody>
          <a:bodyPr wrap="square">
            <a:spAutoFit/>
          </a:bodyPr>
          <a:lstStyle/>
          <a:p>
            <a:r>
              <a:rPr lang="zh-CN" altLang="en-US" b="1" dirty="0"/>
              <a:t>步骤：</a:t>
            </a:r>
            <a:endParaRPr lang="en-US" altLang="zh-CN" b="1" dirty="0"/>
          </a:p>
          <a:p>
            <a:pPr marL="285750" indent="-285750">
              <a:buFont typeface="Arial" panose="020B0604020202020204" pitchFamily="34" charset="0"/>
              <a:buChar char="•"/>
            </a:pPr>
            <a:r>
              <a:rPr lang="zh-CN" altLang="en-US" sz="1800" dirty="0"/>
              <a:t>使用非线性回归模型</a:t>
            </a:r>
            <a:r>
              <a:rPr lang="en-US" altLang="zh-CN" sz="1800" baseline="30000" dirty="0"/>
              <a:t>[1]</a:t>
            </a:r>
            <a:r>
              <a:rPr lang="zh-CN" altLang="en-US" sz="1800" dirty="0"/>
              <a:t> </a:t>
            </a:r>
            <a:r>
              <a:rPr lang="zh-CN" altLang="en-US" dirty="0"/>
              <a:t>，迭代</a:t>
            </a:r>
            <a:r>
              <a:rPr lang="en-US" altLang="zh-CN" dirty="0"/>
              <a:t>batch size</a:t>
            </a:r>
            <a:r>
              <a:rPr lang="zh-CN" altLang="en-US" dirty="0"/>
              <a:t>集合来缩放最坏情况延迟。</a:t>
            </a:r>
            <a:endParaRPr lang="en-US" altLang="zh-CN" dirty="0"/>
          </a:p>
          <a:p>
            <a:pPr marL="742950" lvl="1" indent="-285750">
              <a:buFont typeface="Arial" panose="020B0604020202020204" pitchFamily="34" charset="0"/>
              <a:buChar char="•"/>
            </a:pPr>
            <a:r>
              <a:rPr lang="zh-CN" altLang="en-US" dirty="0"/>
              <a:t>输入：</a:t>
            </a:r>
            <a:r>
              <a:rPr lang="en-US" altLang="zh-CN" sz="1800" dirty="0"/>
              <a:t> batch size</a:t>
            </a:r>
            <a:r>
              <a:rPr lang="zh-CN" altLang="en-US" sz="1800" dirty="0"/>
              <a:t>，</a:t>
            </a:r>
            <a:r>
              <a:rPr lang="zh-CN" altLang="en-US" sz="1800" dirty="0">
                <a:solidFill>
                  <a:srgbClr val="FF0000"/>
                </a:solidFill>
              </a:rPr>
              <a:t>每个应用实际分配的</a:t>
            </a:r>
            <a:r>
              <a:rPr lang="en-US" altLang="zh-CN" sz="1800" dirty="0">
                <a:solidFill>
                  <a:srgbClr val="FF0000"/>
                </a:solidFill>
              </a:rPr>
              <a:t>GPU</a:t>
            </a:r>
            <a:r>
              <a:rPr lang="zh-CN" altLang="en-US" sz="1800" dirty="0">
                <a:solidFill>
                  <a:srgbClr val="FF0000"/>
                </a:solidFill>
              </a:rPr>
              <a:t>空间，</a:t>
            </a:r>
            <a:r>
              <a:rPr lang="zh-CN" altLang="en-US" dirty="0"/>
              <a:t>批大小的最坏情况延迟</a:t>
            </a:r>
            <a:endParaRPr lang="en-US" altLang="zh-CN" dirty="0"/>
          </a:p>
          <a:p>
            <a:pPr marL="742950" lvl="1" indent="-285750">
              <a:buFont typeface="Arial" panose="020B0604020202020204" pitchFamily="34" charset="0"/>
              <a:buChar char="•"/>
            </a:pPr>
            <a:r>
              <a:rPr lang="zh-CN" altLang="en-US" dirty="0"/>
              <a:t>输出：缩放后的</a:t>
            </a:r>
            <a:r>
              <a:rPr lang="en-US" altLang="zh-CN" dirty="0" err="1"/>
              <a:t>batchsize</a:t>
            </a:r>
            <a:r>
              <a:rPr lang="zh-CN" altLang="en-US" dirty="0"/>
              <a:t>的最坏情况延迟</a:t>
            </a:r>
            <a:endParaRPr lang="en-US" altLang="zh-CN" dirty="0"/>
          </a:p>
          <a:p>
            <a:pPr marL="285750" indent="-285750">
              <a:buFont typeface="Arial" panose="020B0604020202020204" pitchFamily="34" charset="0"/>
              <a:buChar char="•"/>
            </a:pPr>
            <a:r>
              <a:rPr lang="zh-CN" altLang="en-US" dirty="0"/>
              <a:t>最后，</a:t>
            </a:r>
            <a:r>
              <a:rPr lang="en-US" altLang="zh-CN" dirty="0" err="1"/>
              <a:t>AdaInf</a:t>
            </a:r>
            <a:r>
              <a:rPr lang="zh-CN" altLang="en-US" dirty="0"/>
              <a:t>选择提供最小的最坏情况延迟的请求</a:t>
            </a:r>
            <a:r>
              <a:rPr lang="en-US" altLang="zh-CN" dirty="0"/>
              <a:t>batch size</a:t>
            </a:r>
            <a:r>
              <a:rPr lang="zh-CN" altLang="en-US" dirty="0"/>
              <a:t>。</a:t>
            </a:r>
            <a:endParaRPr lang="en-US" altLang="zh-CN" dirty="0"/>
          </a:p>
        </p:txBody>
      </p:sp>
      <p:sp>
        <p:nvSpPr>
          <p:cNvPr id="14" name="文本框 13">
            <a:extLst>
              <a:ext uri="{FF2B5EF4-FFF2-40B4-BE49-F238E27FC236}">
                <a16:creationId xmlns:a16="http://schemas.microsoft.com/office/drawing/2014/main" id="{24052D6C-4C36-4399-9B91-A0778729240F}"/>
              </a:ext>
            </a:extLst>
          </p:cNvPr>
          <p:cNvSpPr txBox="1"/>
          <p:nvPr/>
        </p:nvSpPr>
        <p:spPr>
          <a:xfrm>
            <a:off x="6118225" y="906182"/>
            <a:ext cx="6115050" cy="2092881"/>
          </a:xfrm>
          <a:prstGeom prst="rect">
            <a:avLst/>
          </a:prstGeom>
          <a:noFill/>
        </p:spPr>
        <p:txBody>
          <a:bodyPr wrap="square">
            <a:spAutoFit/>
          </a:bodyPr>
          <a:lstStyle/>
          <a:p>
            <a:r>
              <a:rPr lang="zh-CN" altLang="en-US" sz="1600" b="1" dirty="0"/>
              <a:t>步骤：</a:t>
            </a:r>
            <a:endParaRPr lang="en-US" altLang="zh-CN" sz="1600" b="1" dirty="0"/>
          </a:p>
          <a:p>
            <a:pPr marL="285750" indent="-285750">
              <a:buFont typeface="Arial" panose="020B0604020202020204" pitchFamily="34" charset="0"/>
              <a:buChar char="•"/>
            </a:pPr>
            <a:r>
              <a:rPr lang="zh-CN" altLang="en-US" sz="1600" dirty="0"/>
              <a:t>离线分析每个应用的每个</a:t>
            </a:r>
            <a:r>
              <a:rPr lang="en-US" altLang="zh-CN" sz="1600" dirty="0"/>
              <a:t>batch size</a:t>
            </a:r>
            <a:r>
              <a:rPr lang="zh-CN" altLang="en-US" sz="1600" dirty="0"/>
              <a:t>的推理延迟。</a:t>
            </a:r>
            <a:endParaRPr lang="en-US" altLang="zh-CN" sz="1600" dirty="0"/>
          </a:p>
          <a:p>
            <a:pPr marL="285750" indent="-285750">
              <a:buFont typeface="Arial" panose="020B0604020202020204" pitchFamily="34" charset="0"/>
              <a:buChar char="•"/>
            </a:pPr>
            <a:r>
              <a:rPr lang="zh-CN" altLang="en-US" sz="1600" dirty="0"/>
              <a:t>基于此分析，先将整个GPU资源分配给应用，为每个批</a:t>
            </a:r>
            <a:r>
              <a:rPr lang="en-US" altLang="zh-CN" sz="1600" dirty="0"/>
              <a:t>batch size</a:t>
            </a:r>
            <a:r>
              <a:rPr lang="zh-CN" altLang="en-US" sz="1600" dirty="0"/>
              <a:t>计算最坏情况推理延迟。</a:t>
            </a:r>
            <a:endParaRPr lang="en-US" altLang="zh-CN" sz="1600" dirty="0"/>
          </a:p>
          <a:p>
            <a:pPr marL="285750" indent="-285750">
              <a:buFont typeface="Arial" panose="020B0604020202020204" pitchFamily="34" charset="0"/>
              <a:buChar char="•"/>
            </a:pPr>
            <a:r>
              <a:rPr lang="zh-CN" altLang="en-US" sz="1600" dirty="0"/>
              <a:t>选择最坏情况推理延迟的</a:t>
            </a:r>
            <a:r>
              <a:rPr lang="en-US" altLang="zh-CN" sz="1600" dirty="0"/>
              <a:t>batch size</a:t>
            </a:r>
            <a:r>
              <a:rPr lang="zh-CN" altLang="en-US" sz="1600" dirty="0"/>
              <a:t>。</a:t>
            </a:r>
            <a:endParaRPr lang="en-US" altLang="zh-CN" sz="1600" dirty="0"/>
          </a:p>
          <a:p>
            <a:pPr marL="285750" indent="-285750">
              <a:buFont typeface="Arial" panose="020B0604020202020204" pitchFamily="34" charset="0"/>
              <a:buChar char="•"/>
            </a:pPr>
            <a:r>
              <a:rPr lang="zh-CN" altLang="en-US" sz="1600" dirty="0"/>
              <a:t>使用非线性回归模型</a:t>
            </a:r>
            <a:r>
              <a:rPr lang="en-US" altLang="zh-CN" sz="1600" baseline="30000" dirty="0"/>
              <a:t>[1]</a:t>
            </a:r>
            <a:r>
              <a:rPr lang="zh-CN" altLang="en-US" sz="1600" dirty="0"/>
              <a:t>计算每个应用实际需要的</a:t>
            </a:r>
            <a:r>
              <a:rPr lang="en-US" altLang="zh-CN" sz="1600" dirty="0"/>
              <a:t>GPU</a:t>
            </a:r>
            <a:r>
              <a:rPr lang="zh-CN" altLang="en-US" sz="1600" dirty="0"/>
              <a:t>空间</a:t>
            </a:r>
            <a:r>
              <a:rPr lang="en-US" altLang="zh-CN" sz="1600" dirty="0"/>
              <a:t>:</a:t>
            </a:r>
          </a:p>
          <a:p>
            <a:pPr marL="742950" lvl="1" indent="-285750">
              <a:buFont typeface="Arial" panose="020B0604020202020204" pitchFamily="34" charset="0"/>
              <a:buChar char="•"/>
            </a:pPr>
            <a:r>
              <a:rPr lang="zh-CN" altLang="en-US" sz="1600" dirty="0"/>
              <a:t>输入：</a:t>
            </a:r>
            <a:r>
              <a:rPr lang="en-US" altLang="zh-CN" sz="1600" dirty="0"/>
              <a:t>batch size</a:t>
            </a:r>
            <a:r>
              <a:rPr lang="zh-CN" altLang="en-US" sz="1600" dirty="0"/>
              <a:t>，最坏情况推理延迟，</a:t>
            </a:r>
            <a:r>
              <a:rPr lang="en-US" altLang="zh-CN" sz="1600" dirty="0"/>
              <a:t>SLO</a:t>
            </a:r>
          </a:p>
          <a:p>
            <a:pPr marL="742950" lvl="1" indent="-285750">
              <a:buFont typeface="Arial" panose="020B0604020202020204" pitchFamily="34" charset="0"/>
              <a:buChar char="•"/>
            </a:pPr>
            <a:r>
              <a:rPr lang="zh-CN" altLang="en-US" sz="1600" dirty="0">
                <a:solidFill>
                  <a:srgbClr val="FF0000"/>
                </a:solidFill>
              </a:rPr>
              <a:t>输出：每个应用实际分配的</a:t>
            </a:r>
            <a:r>
              <a:rPr lang="en-US" altLang="zh-CN" sz="1600" dirty="0">
                <a:solidFill>
                  <a:srgbClr val="FF0000"/>
                </a:solidFill>
              </a:rPr>
              <a:t>GPU</a:t>
            </a:r>
            <a:r>
              <a:rPr lang="zh-CN" altLang="en-US" sz="1600" dirty="0">
                <a:solidFill>
                  <a:srgbClr val="FF0000"/>
                </a:solidFill>
              </a:rPr>
              <a:t>空间</a:t>
            </a:r>
          </a:p>
        </p:txBody>
      </p:sp>
      <p:sp>
        <p:nvSpPr>
          <p:cNvPr id="15" name="箭头: 下 14">
            <a:extLst>
              <a:ext uri="{FF2B5EF4-FFF2-40B4-BE49-F238E27FC236}">
                <a16:creationId xmlns:a16="http://schemas.microsoft.com/office/drawing/2014/main" id="{B29A94D2-C41C-4042-822B-EA54336333D7}"/>
              </a:ext>
            </a:extLst>
          </p:cNvPr>
          <p:cNvSpPr/>
          <p:nvPr/>
        </p:nvSpPr>
        <p:spPr>
          <a:xfrm>
            <a:off x="8901113" y="2999063"/>
            <a:ext cx="285750" cy="28194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下 15">
            <a:extLst>
              <a:ext uri="{FF2B5EF4-FFF2-40B4-BE49-F238E27FC236}">
                <a16:creationId xmlns:a16="http://schemas.microsoft.com/office/drawing/2014/main" id="{F8A1EEC7-4BCE-45F3-B283-3842F44CCC9C}"/>
              </a:ext>
            </a:extLst>
          </p:cNvPr>
          <p:cNvSpPr/>
          <p:nvPr/>
        </p:nvSpPr>
        <p:spPr>
          <a:xfrm>
            <a:off x="8901113" y="3736911"/>
            <a:ext cx="285750" cy="28194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A29B83F2-67D8-4A2C-BDC7-2175392069D4}"/>
              </a:ext>
            </a:extLst>
          </p:cNvPr>
          <p:cNvSpPr txBox="1"/>
          <p:nvPr/>
        </p:nvSpPr>
        <p:spPr>
          <a:xfrm>
            <a:off x="0" y="6413275"/>
            <a:ext cx="11836400" cy="523220"/>
          </a:xfrm>
          <a:prstGeom prst="rect">
            <a:avLst/>
          </a:prstGeom>
          <a:noFill/>
        </p:spPr>
        <p:txBody>
          <a:bodyPr wrap="square">
            <a:spAutoFit/>
          </a:bodyPr>
          <a:lstStyle/>
          <a:p>
            <a:r>
              <a:rPr lang="en-US" altLang="zh-CN" sz="1400" dirty="0"/>
              <a:t>[1] </a:t>
            </a:r>
            <a:r>
              <a:rPr lang="en-US" altLang="zh-CN" sz="1400" dirty="0" err="1"/>
              <a:t>Romil</a:t>
            </a:r>
            <a:r>
              <a:rPr lang="en-US" altLang="zh-CN" sz="1400" dirty="0"/>
              <a:t> Bhardwaj, </a:t>
            </a:r>
            <a:r>
              <a:rPr lang="en-US" altLang="zh-CN" sz="1400" dirty="0" err="1"/>
              <a:t>Zhengxu</a:t>
            </a:r>
            <a:r>
              <a:rPr lang="en-US" altLang="zh-CN" sz="1400" dirty="0"/>
              <a:t> Xia, Ganesh </a:t>
            </a:r>
            <a:r>
              <a:rPr lang="en-US" altLang="zh-CN" sz="1400" dirty="0" err="1"/>
              <a:t>Ananthanarayanan</a:t>
            </a:r>
            <a:r>
              <a:rPr lang="en-US" altLang="zh-CN" sz="1400" dirty="0"/>
              <a:t>, </a:t>
            </a:r>
            <a:r>
              <a:rPr lang="en-US" altLang="zh-CN" sz="1400" dirty="0" err="1"/>
              <a:t>Junchen</a:t>
            </a:r>
            <a:r>
              <a:rPr lang="en-US" altLang="zh-CN" sz="1400" dirty="0"/>
              <a:t> Jiang, </a:t>
            </a:r>
            <a:r>
              <a:rPr lang="en-US" altLang="zh-CN" sz="1400" dirty="0" err="1"/>
              <a:t>Yuanchao</a:t>
            </a:r>
            <a:r>
              <a:rPr lang="en-US" altLang="zh-CN" sz="1400" dirty="0"/>
              <a:t> Shu, Nikolaos </a:t>
            </a:r>
            <a:r>
              <a:rPr lang="en-US" altLang="zh-CN" sz="1400" dirty="0" err="1"/>
              <a:t>Karianakis</a:t>
            </a:r>
            <a:r>
              <a:rPr lang="en-US" altLang="zh-CN" sz="1400" dirty="0"/>
              <a:t>, Kevin Hsieh, </a:t>
            </a:r>
            <a:r>
              <a:rPr lang="en-US" altLang="zh-CN" sz="1400" dirty="0" err="1"/>
              <a:t>Paramvir</a:t>
            </a:r>
            <a:r>
              <a:rPr lang="en-US" altLang="zh-CN" sz="1400" dirty="0"/>
              <a:t> </a:t>
            </a:r>
            <a:r>
              <a:rPr lang="en-US" altLang="zh-CN" sz="1400" dirty="0" err="1"/>
              <a:t>Bahl</a:t>
            </a:r>
            <a:r>
              <a:rPr lang="en-US" altLang="zh-CN" sz="1400" dirty="0"/>
              <a:t>, and Ion </a:t>
            </a:r>
            <a:r>
              <a:rPr lang="en-US" altLang="zh-CN" sz="1400" dirty="0" err="1"/>
              <a:t>Stoica</a:t>
            </a:r>
            <a:r>
              <a:rPr lang="en-US" altLang="zh-CN" sz="1400" dirty="0"/>
              <a:t>. </a:t>
            </a:r>
            <a:r>
              <a:rPr lang="en-US" altLang="zh-CN" sz="1400" dirty="0" err="1"/>
              <a:t>Ekya:Continuous</a:t>
            </a:r>
            <a:r>
              <a:rPr lang="en-US" altLang="zh-CN" sz="1400" dirty="0"/>
              <a:t> learning of video analytics models on edge compute servers. In Proc. of NSDI, 2022.</a:t>
            </a:r>
            <a:endParaRPr lang="zh-CN" altLang="en-US" sz="1400" dirty="0"/>
          </a:p>
        </p:txBody>
      </p:sp>
    </p:spTree>
    <p:extLst>
      <p:ext uri="{BB962C8B-B14F-4D97-AF65-F5344CB8AC3E}">
        <p14:creationId xmlns:p14="http://schemas.microsoft.com/office/powerpoint/2010/main" val="346109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25</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sp>
        <p:nvSpPr>
          <p:cNvPr id="18" name="文本框 17">
            <a:extLst>
              <a:ext uri="{FF2B5EF4-FFF2-40B4-BE49-F238E27FC236}">
                <a16:creationId xmlns:a16="http://schemas.microsoft.com/office/drawing/2014/main" id="{A9EEDCB3-A345-456F-82D9-2986793AE844}"/>
              </a:ext>
            </a:extLst>
          </p:cNvPr>
          <p:cNvSpPr txBox="1"/>
          <p:nvPr/>
        </p:nvSpPr>
        <p:spPr>
          <a:xfrm>
            <a:off x="94982" y="1177274"/>
            <a:ext cx="6114244" cy="369332"/>
          </a:xfrm>
          <a:prstGeom prst="rect">
            <a:avLst/>
          </a:prstGeom>
          <a:noFill/>
        </p:spPr>
        <p:txBody>
          <a:bodyPr wrap="square">
            <a:spAutoFit/>
          </a:bodyPr>
          <a:lstStyle/>
          <a:p>
            <a:r>
              <a:rPr lang="zh-CN" altLang="en-US" b="1" dirty="0"/>
              <a:t>（ii）一个应用的DAG顶点之间的GPU时间划分。</a:t>
            </a:r>
            <a:endParaRPr lang="zh-CN" altLang="en-US" dirty="0"/>
          </a:p>
        </p:txBody>
      </p:sp>
      <p:pic>
        <p:nvPicPr>
          <p:cNvPr id="20" name="图片 19">
            <a:extLst>
              <a:ext uri="{FF2B5EF4-FFF2-40B4-BE49-F238E27FC236}">
                <a16:creationId xmlns:a16="http://schemas.microsoft.com/office/drawing/2014/main" id="{11733FF9-58DB-4495-ACDE-00F3DBD8B163}"/>
              </a:ext>
            </a:extLst>
          </p:cNvPr>
          <p:cNvPicPr>
            <a:picLocks noChangeAspect="1"/>
          </p:cNvPicPr>
          <p:nvPr/>
        </p:nvPicPr>
        <p:blipFill>
          <a:blip r:embed="rId3"/>
          <a:stretch>
            <a:fillRect/>
          </a:stretch>
        </p:blipFill>
        <p:spPr>
          <a:xfrm>
            <a:off x="8353707" y="2173112"/>
            <a:ext cx="3457293" cy="2869105"/>
          </a:xfrm>
          <a:prstGeom prst="rect">
            <a:avLst/>
          </a:prstGeom>
        </p:spPr>
      </p:pic>
      <p:sp>
        <p:nvSpPr>
          <p:cNvPr id="22" name="文本框 21">
            <a:extLst>
              <a:ext uri="{FF2B5EF4-FFF2-40B4-BE49-F238E27FC236}">
                <a16:creationId xmlns:a16="http://schemas.microsoft.com/office/drawing/2014/main" id="{7BE2B3EF-061C-4916-A0F6-AFE5FE8DCCD2}"/>
              </a:ext>
            </a:extLst>
          </p:cNvPr>
          <p:cNvSpPr txBox="1"/>
          <p:nvPr/>
        </p:nvSpPr>
        <p:spPr>
          <a:xfrm>
            <a:off x="1835944" y="5153525"/>
            <a:ext cx="9594057" cy="646331"/>
          </a:xfrm>
          <a:prstGeom prst="rect">
            <a:avLst/>
          </a:prstGeom>
          <a:noFill/>
        </p:spPr>
        <p:txBody>
          <a:bodyPr wrap="square">
            <a:spAutoFit/>
          </a:bodyPr>
          <a:lstStyle/>
          <a:p>
            <a:pPr marL="285750" indent="-285750">
              <a:buFont typeface="Arial" panose="020B0604020202020204" pitchFamily="34" charset="0"/>
              <a:buChar char="•"/>
            </a:pPr>
            <a:r>
              <a:rPr lang="zh-CN" altLang="en-US" dirty="0"/>
              <a:t>首先在推理任务和再训练任务之间分割SLO延迟</a:t>
            </a:r>
            <a:r>
              <a:rPr lang="zh-CN" altLang="en-US" b="1" dirty="0"/>
              <a:t>（步骤一）</a:t>
            </a:r>
            <a:r>
              <a:rPr lang="zh-CN" altLang="en-US" dirty="0"/>
              <a:t>。</a:t>
            </a:r>
            <a:endParaRPr lang="en-US" altLang="zh-CN" dirty="0"/>
          </a:p>
          <a:p>
            <a:pPr marL="285750" indent="-285750">
              <a:buFont typeface="Arial" panose="020B0604020202020204" pitchFamily="34" charset="0"/>
              <a:buChar char="•"/>
            </a:pPr>
            <a:r>
              <a:rPr lang="zh-CN" altLang="en-US" dirty="0"/>
              <a:t>然后，将分配的剩余时间（如果有）分配到再训练任务中，以提高准确性</a:t>
            </a:r>
            <a:r>
              <a:rPr lang="zh-CN" altLang="en-US" b="1" dirty="0"/>
              <a:t>（步骤二）</a:t>
            </a:r>
            <a:r>
              <a:rPr lang="zh-CN" altLang="en-US" dirty="0"/>
              <a:t>。</a:t>
            </a:r>
          </a:p>
        </p:txBody>
      </p:sp>
      <p:pic>
        <p:nvPicPr>
          <p:cNvPr id="23" name="图片 22">
            <a:extLst>
              <a:ext uri="{FF2B5EF4-FFF2-40B4-BE49-F238E27FC236}">
                <a16:creationId xmlns:a16="http://schemas.microsoft.com/office/drawing/2014/main" id="{6130365D-5720-4A45-BC19-409794809211}"/>
              </a:ext>
            </a:extLst>
          </p:cNvPr>
          <p:cNvPicPr>
            <a:picLocks noChangeAspect="1"/>
          </p:cNvPicPr>
          <p:nvPr/>
        </p:nvPicPr>
        <p:blipFill>
          <a:blip r:embed="rId4"/>
          <a:stretch>
            <a:fillRect/>
          </a:stretch>
        </p:blipFill>
        <p:spPr>
          <a:xfrm>
            <a:off x="205190" y="2525993"/>
            <a:ext cx="3795121" cy="2234778"/>
          </a:xfrm>
          <a:prstGeom prst="rect">
            <a:avLst/>
          </a:prstGeom>
        </p:spPr>
      </p:pic>
      <p:sp>
        <p:nvSpPr>
          <p:cNvPr id="24" name="椭圆 23">
            <a:extLst>
              <a:ext uri="{FF2B5EF4-FFF2-40B4-BE49-F238E27FC236}">
                <a16:creationId xmlns:a16="http://schemas.microsoft.com/office/drawing/2014/main" id="{04AAE626-0347-4D1A-8026-7F8763724490}"/>
              </a:ext>
            </a:extLst>
          </p:cNvPr>
          <p:cNvSpPr/>
          <p:nvPr/>
        </p:nvSpPr>
        <p:spPr>
          <a:xfrm rot="755400">
            <a:off x="8251905" y="2230399"/>
            <a:ext cx="3814360" cy="9732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a:extLst>
              <a:ext uri="{FF2B5EF4-FFF2-40B4-BE49-F238E27FC236}">
                <a16:creationId xmlns:a16="http://schemas.microsoft.com/office/drawing/2014/main" id="{00FB93B4-C02E-417D-9A9E-8276B3F49D22}"/>
              </a:ext>
            </a:extLst>
          </p:cNvPr>
          <p:cNvSpPr/>
          <p:nvPr/>
        </p:nvSpPr>
        <p:spPr>
          <a:xfrm>
            <a:off x="1334529" y="2344846"/>
            <a:ext cx="3037446" cy="9732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0C9C2D9F-C8D7-4259-A6C3-84DDC064C7AF}"/>
              </a:ext>
            </a:extLst>
          </p:cNvPr>
          <p:cNvSpPr txBox="1"/>
          <p:nvPr/>
        </p:nvSpPr>
        <p:spPr>
          <a:xfrm>
            <a:off x="5288681" y="2361624"/>
            <a:ext cx="2903011" cy="646331"/>
          </a:xfrm>
          <a:prstGeom prst="rect">
            <a:avLst/>
          </a:prstGeom>
          <a:noFill/>
        </p:spPr>
        <p:txBody>
          <a:bodyPr wrap="square">
            <a:spAutoFit/>
          </a:bodyPr>
          <a:lstStyle/>
          <a:p>
            <a:r>
              <a:rPr lang="en-US" altLang="zh-CN" b="1" dirty="0">
                <a:solidFill>
                  <a:srgbClr val="FF0000"/>
                </a:solidFill>
              </a:rPr>
              <a:t>SLO = 400ms</a:t>
            </a:r>
          </a:p>
          <a:p>
            <a:r>
              <a:rPr lang="en-US" altLang="zh-CN" b="1" dirty="0">
                <a:solidFill>
                  <a:srgbClr val="FF0000"/>
                </a:solidFill>
              </a:rPr>
              <a:t>        = 200ms + 200ms </a:t>
            </a:r>
            <a:endParaRPr lang="zh-CN" altLang="en-US" dirty="0">
              <a:solidFill>
                <a:srgbClr val="FF0000"/>
              </a:solidFill>
            </a:endParaRPr>
          </a:p>
        </p:txBody>
      </p:sp>
      <p:sp>
        <p:nvSpPr>
          <p:cNvPr id="27" name="箭头: 下 26">
            <a:extLst>
              <a:ext uri="{FF2B5EF4-FFF2-40B4-BE49-F238E27FC236}">
                <a16:creationId xmlns:a16="http://schemas.microsoft.com/office/drawing/2014/main" id="{7CE4FB63-4B5D-4E1C-8EF9-B0B05E9933D9}"/>
              </a:ext>
            </a:extLst>
          </p:cNvPr>
          <p:cNvSpPr/>
          <p:nvPr/>
        </p:nvSpPr>
        <p:spPr>
          <a:xfrm rot="16200000">
            <a:off x="4774142" y="2631350"/>
            <a:ext cx="285750" cy="28194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箭头: 下 27">
            <a:extLst>
              <a:ext uri="{FF2B5EF4-FFF2-40B4-BE49-F238E27FC236}">
                <a16:creationId xmlns:a16="http://schemas.microsoft.com/office/drawing/2014/main" id="{B76C59C4-C030-426E-A01E-EB12D19DB0C1}"/>
              </a:ext>
            </a:extLst>
          </p:cNvPr>
          <p:cNvSpPr/>
          <p:nvPr/>
        </p:nvSpPr>
        <p:spPr>
          <a:xfrm rot="5400000">
            <a:off x="7754382" y="2631350"/>
            <a:ext cx="285750" cy="28194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366480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26</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sp>
        <p:nvSpPr>
          <p:cNvPr id="18" name="文本框 17">
            <a:extLst>
              <a:ext uri="{FF2B5EF4-FFF2-40B4-BE49-F238E27FC236}">
                <a16:creationId xmlns:a16="http://schemas.microsoft.com/office/drawing/2014/main" id="{A9EEDCB3-A345-456F-82D9-2986793AE844}"/>
              </a:ext>
            </a:extLst>
          </p:cNvPr>
          <p:cNvSpPr txBox="1"/>
          <p:nvPr/>
        </p:nvSpPr>
        <p:spPr>
          <a:xfrm>
            <a:off x="0" y="980053"/>
            <a:ext cx="5829300" cy="369332"/>
          </a:xfrm>
          <a:prstGeom prst="rect">
            <a:avLst/>
          </a:prstGeom>
          <a:noFill/>
        </p:spPr>
        <p:txBody>
          <a:bodyPr wrap="square">
            <a:spAutoFit/>
          </a:bodyPr>
          <a:lstStyle/>
          <a:p>
            <a:r>
              <a:rPr lang="zh-CN" altLang="en-US" b="1" dirty="0"/>
              <a:t>（ii）一个应用程序的DAG顶点之间的GPU时间划分。</a:t>
            </a:r>
            <a:endParaRPr lang="en-US" altLang="zh-CN" b="1" dirty="0"/>
          </a:p>
        </p:txBody>
      </p:sp>
      <p:pic>
        <p:nvPicPr>
          <p:cNvPr id="5" name="图片 4">
            <a:extLst>
              <a:ext uri="{FF2B5EF4-FFF2-40B4-BE49-F238E27FC236}">
                <a16:creationId xmlns:a16="http://schemas.microsoft.com/office/drawing/2014/main" id="{CFFE2245-1D89-4150-81BA-92AFCC98D85F}"/>
              </a:ext>
            </a:extLst>
          </p:cNvPr>
          <p:cNvPicPr>
            <a:picLocks noChangeAspect="1"/>
          </p:cNvPicPr>
          <p:nvPr/>
        </p:nvPicPr>
        <p:blipFill>
          <a:blip r:embed="rId3"/>
          <a:stretch>
            <a:fillRect/>
          </a:stretch>
        </p:blipFill>
        <p:spPr>
          <a:xfrm>
            <a:off x="381000" y="2201587"/>
            <a:ext cx="4815267" cy="2563260"/>
          </a:xfrm>
          <a:prstGeom prst="rect">
            <a:avLst/>
          </a:prstGeom>
        </p:spPr>
      </p:pic>
      <p:sp>
        <p:nvSpPr>
          <p:cNvPr id="6" name="文本框 5">
            <a:extLst>
              <a:ext uri="{FF2B5EF4-FFF2-40B4-BE49-F238E27FC236}">
                <a16:creationId xmlns:a16="http://schemas.microsoft.com/office/drawing/2014/main" id="{D820E18F-91E7-4C23-96BB-F0768625B643}"/>
              </a:ext>
            </a:extLst>
          </p:cNvPr>
          <p:cNvSpPr txBox="1"/>
          <p:nvPr/>
        </p:nvSpPr>
        <p:spPr>
          <a:xfrm>
            <a:off x="658052" y="4970718"/>
            <a:ext cx="3958599" cy="646331"/>
          </a:xfrm>
          <a:prstGeom prst="rect">
            <a:avLst/>
          </a:prstGeom>
          <a:noFill/>
        </p:spPr>
        <p:txBody>
          <a:bodyPr wrap="square">
            <a:spAutoFit/>
          </a:bodyPr>
          <a:lstStyle/>
          <a:p>
            <a:pPr algn="ctr"/>
            <a:r>
              <a:rPr lang="zh-CN" altLang="en-US" b="1" dirty="0"/>
              <a:t>观察4：使用最优的尽早退出结构和再训练方法可以显著提高准确性。</a:t>
            </a:r>
          </a:p>
        </p:txBody>
      </p:sp>
      <p:sp>
        <p:nvSpPr>
          <p:cNvPr id="8" name="文本框 7">
            <a:extLst>
              <a:ext uri="{FF2B5EF4-FFF2-40B4-BE49-F238E27FC236}">
                <a16:creationId xmlns:a16="http://schemas.microsoft.com/office/drawing/2014/main" id="{0150BF27-E946-4C89-9360-3FC9888C8D15}"/>
              </a:ext>
            </a:extLst>
          </p:cNvPr>
          <p:cNvSpPr txBox="1"/>
          <p:nvPr/>
        </p:nvSpPr>
        <p:spPr>
          <a:xfrm>
            <a:off x="5681295" y="1644720"/>
            <a:ext cx="6114244" cy="2031325"/>
          </a:xfrm>
          <a:prstGeom prst="rect">
            <a:avLst/>
          </a:prstGeom>
          <a:noFill/>
        </p:spPr>
        <p:txBody>
          <a:bodyPr wrap="square">
            <a:spAutoFit/>
          </a:bodyPr>
          <a:lstStyle/>
          <a:p>
            <a:r>
              <a:rPr lang="zh-CN" altLang="en-US" b="1" dirty="0">
                <a:solidFill>
                  <a:srgbClr val="FF0000"/>
                </a:solidFill>
              </a:rPr>
              <a:t>构建</a:t>
            </a:r>
            <a:r>
              <a:rPr lang="zh-CN" altLang="en-US" dirty="0"/>
              <a:t>每个</a:t>
            </a:r>
            <a:r>
              <a:rPr lang="en-US" altLang="zh-CN" dirty="0"/>
              <a:t>DNN</a:t>
            </a:r>
            <a:r>
              <a:rPr lang="zh-CN" altLang="en-US" dirty="0"/>
              <a:t>模型的尽早退出结构：</a:t>
            </a:r>
            <a:endParaRPr lang="en-US" altLang="zh-CN" dirty="0"/>
          </a:p>
          <a:p>
            <a:pPr marL="285750" indent="-285750">
              <a:buFont typeface="Arial" panose="020B0604020202020204" pitchFamily="34" charset="0"/>
              <a:buChar char="•"/>
            </a:pPr>
            <a:r>
              <a:rPr lang="zh-CN" altLang="en-US" dirty="0"/>
              <a:t>对于每个应用的每个DNN模型，离线创建几个早期出口结构</a:t>
            </a:r>
            <a:r>
              <a:rPr lang="zh-CN" altLang="en-US" baseline="30000" dirty="0"/>
              <a:t>[</a:t>
            </a:r>
            <a:r>
              <a:rPr lang="en-US" altLang="zh-CN" baseline="30000" dirty="0"/>
              <a:t>1</a:t>
            </a:r>
            <a:r>
              <a:rPr lang="zh-CN" altLang="en-US" baseline="30000" dirty="0"/>
              <a:t>]</a:t>
            </a:r>
            <a:r>
              <a:rPr lang="zh-CN" altLang="en-US" dirty="0"/>
              <a:t>。</a:t>
            </a:r>
            <a:endParaRPr lang="en-US" altLang="zh-CN" dirty="0"/>
          </a:p>
          <a:p>
            <a:pPr marL="285750" indent="-285750">
              <a:buFont typeface="Arial" panose="020B0604020202020204" pitchFamily="34" charset="0"/>
              <a:buChar char="•"/>
            </a:pPr>
            <a:r>
              <a:rPr lang="zh-CN" altLang="en-US" dirty="0"/>
              <a:t>离线分析，找到模型的每个尽早退出结构对应的每个</a:t>
            </a:r>
            <a:r>
              <a:rPr lang="en-US" altLang="zh-CN" dirty="0"/>
              <a:t>batch size</a:t>
            </a:r>
            <a:r>
              <a:rPr lang="zh-CN" altLang="en-US" dirty="0"/>
              <a:t>的推理延迟。</a:t>
            </a:r>
            <a:endParaRPr lang="en-US" altLang="zh-CN" dirty="0"/>
          </a:p>
          <a:p>
            <a:pPr marL="285750" indent="-285750">
              <a:buFont typeface="Arial" panose="020B0604020202020204" pitchFamily="34" charset="0"/>
              <a:buChar char="•"/>
            </a:pPr>
            <a:r>
              <a:rPr lang="zh-CN" altLang="en-US" dirty="0"/>
              <a:t>此外，AdaInf将每个早期退出结构的精度存储在初始测试数据上，并在每个时间段通过新训练样本进行精度更新。</a:t>
            </a:r>
          </a:p>
        </p:txBody>
      </p:sp>
      <p:sp>
        <p:nvSpPr>
          <p:cNvPr id="10" name="文本框 9">
            <a:extLst>
              <a:ext uri="{FF2B5EF4-FFF2-40B4-BE49-F238E27FC236}">
                <a16:creationId xmlns:a16="http://schemas.microsoft.com/office/drawing/2014/main" id="{B23C9823-B9EF-4D27-A199-9696C7B71CB5}"/>
              </a:ext>
            </a:extLst>
          </p:cNvPr>
          <p:cNvSpPr txBox="1"/>
          <p:nvPr/>
        </p:nvSpPr>
        <p:spPr>
          <a:xfrm>
            <a:off x="5696756" y="4197617"/>
            <a:ext cx="6114244" cy="2031325"/>
          </a:xfrm>
          <a:prstGeom prst="rect">
            <a:avLst/>
          </a:prstGeom>
          <a:noFill/>
        </p:spPr>
        <p:txBody>
          <a:bodyPr wrap="square">
            <a:spAutoFit/>
          </a:bodyPr>
          <a:lstStyle/>
          <a:p>
            <a:r>
              <a:rPr lang="zh-CN" altLang="en-US" b="1" dirty="0">
                <a:solidFill>
                  <a:srgbClr val="FF0000"/>
                </a:solidFill>
              </a:rPr>
              <a:t>选择</a:t>
            </a:r>
            <a:r>
              <a:rPr lang="zh-CN" altLang="en-US" dirty="0"/>
              <a:t>最优的尽早退出结构：</a:t>
            </a:r>
            <a:endParaRPr lang="en-US" altLang="zh-CN" dirty="0"/>
          </a:p>
          <a:p>
            <a:pPr marL="285750" indent="-285750">
              <a:buFont typeface="Arial" panose="020B0604020202020204" pitchFamily="34" charset="0"/>
              <a:buChar char="•"/>
            </a:pPr>
            <a:r>
              <a:rPr lang="zh-CN" altLang="en-US" dirty="0"/>
              <a:t>遍历一个应用的DAG中每个任务。</a:t>
            </a:r>
            <a:endParaRPr lang="en-US" altLang="zh-CN" dirty="0"/>
          </a:p>
          <a:p>
            <a:pPr marL="285750" indent="-285750">
              <a:buFont typeface="Arial" panose="020B0604020202020204" pitchFamily="34" charset="0"/>
              <a:buChar char="•"/>
            </a:pPr>
            <a:r>
              <a:rPr lang="zh-CN" altLang="en-US" dirty="0"/>
              <a:t>如果</a:t>
            </a:r>
            <a:r>
              <a:rPr lang="en-US" altLang="zh-CN" dirty="0"/>
              <a:t>DAG</a:t>
            </a:r>
            <a:r>
              <a:rPr lang="zh-CN" altLang="en-US" dirty="0"/>
              <a:t>中没有再训练任务顶点，则在推理执行过程中使用任务的完整结构，</a:t>
            </a:r>
            <a:endParaRPr lang="en-US" altLang="zh-CN" dirty="0"/>
          </a:p>
          <a:p>
            <a:pPr marL="285750" indent="-285750">
              <a:buFont typeface="Arial" panose="020B0604020202020204" pitchFamily="34" charset="0"/>
              <a:buChar char="•"/>
            </a:pPr>
            <a:r>
              <a:rPr lang="zh-CN" altLang="en-US" dirty="0"/>
              <a:t>否则，选取任务的一个尽早退出结构，其精度值不低于应用特定的已知阈值𝐴𝑚（𝐴𝑚</a:t>
            </a:r>
            <a:r>
              <a:rPr lang="en-US" altLang="zh-CN" dirty="0"/>
              <a:t>=</a:t>
            </a:r>
            <a:r>
              <a:rPr lang="zh-CN" altLang="en-US" dirty="0"/>
              <a:t>），并选择每批推理延迟最低的一个。</a:t>
            </a:r>
          </a:p>
        </p:txBody>
      </p:sp>
      <p:sp>
        <p:nvSpPr>
          <p:cNvPr id="12" name="文本框 11">
            <a:extLst>
              <a:ext uri="{FF2B5EF4-FFF2-40B4-BE49-F238E27FC236}">
                <a16:creationId xmlns:a16="http://schemas.microsoft.com/office/drawing/2014/main" id="{1BA9510D-188C-40A3-8D19-BD8367C62CAE}"/>
              </a:ext>
            </a:extLst>
          </p:cNvPr>
          <p:cNvSpPr txBox="1"/>
          <p:nvPr/>
        </p:nvSpPr>
        <p:spPr>
          <a:xfrm>
            <a:off x="0" y="6460350"/>
            <a:ext cx="11226004" cy="461665"/>
          </a:xfrm>
          <a:prstGeom prst="rect">
            <a:avLst/>
          </a:prstGeom>
          <a:noFill/>
        </p:spPr>
        <p:txBody>
          <a:bodyPr wrap="square">
            <a:spAutoFit/>
          </a:bodyPr>
          <a:lstStyle/>
          <a:p>
            <a:r>
              <a:rPr lang="en-US" altLang="zh-CN" sz="1200" dirty="0">
                <a:solidFill>
                  <a:srgbClr val="000000"/>
                </a:solidFill>
                <a:effectLst/>
                <a:latin typeface="LinLibertineT"/>
              </a:rPr>
              <a:t>[1] Stefanos </a:t>
            </a:r>
            <a:r>
              <a:rPr lang="en-US" altLang="zh-CN" sz="1200" dirty="0" err="1">
                <a:solidFill>
                  <a:srgbClr val="000000"/>
                </a:solidFill>
                <a:effectLst/>
                <a:latin typeface="LinLibertineT"/>
              </a:rPr>
              <a:t>Laskaridis</a:t>
            </a:r>
            <a:r>
              <a:rPr lang="en-US" altLang="zh-CN" sz="1200" dirty="0">
                <a:solidFill>
                  <a:srgbClr val="000000"/>
                </a:solidFill>
                <a:effectLst/>
                <a:latin typeface="LinLibertineT"/>
              </a:rPr>
              <a:t>, Stylianos I </a:t>
            </a:r>
            <a:r>
              <a:rPr lang="en-US" altLang="zh-CN" sz="1200" dirty="0" err="1">
                <a:solidFill>
                  <a:srgbClr val="000000"/>
                </a:solidFill>
                <a:effectLst/>
                <a:latin typeface="LinLibertineT"/>
              </a:rPr>
              <a:t>Venieris</a:t>
            </a:r>
            <a:r>
              <a:rPr lang="en-US" altLang="zh-CN" sz="1200" dirty="0">
                <a:solidFill>
                  <a:srgbClr val="000000"/>
                </a:solidFill>
                <a:effectLst/>
                <a:latin typeface="LinLibertineT"/>
              </a:rPr>
              <a:t>, Mario Almeida, </a:t>
            </a:r>
            <a:r>
              <a:rPr lang="en-US" altLang="zh-CN" sz="1200" dirty="0" err="1">
                <a:solidFill>
                  <a:srgbClr val="000000"/>
                </a:solidFill>
                <a:effectLst/>
                <a:latin typeface="LinLibertineT"/>
              </a:rPr>
              <a:t>Ilias</a:t>
            </a:r>
            <a:r>
              <a:rPr lang="en-US" altLang="zh-CN" sz="1200" dirty="0">
                <a:solidFill>
                  <a:srgbClr val="000000"/>
                </a:solidFill>
                <a:effectLst/>
                <a:latin typeface="LinLibertineT"/>
              </a:rPr>
              <a:t> </a:t>
            </a:r>
            <a:r>
              <a:rPr lang="en-US" altLang="zh-CN" sz="1200" dirty="0" err="1">
                <a:solidFill>
                  <a:srgbClr val="000000"/>
                </a:solidFill>
                <a:effectLst/>
                <a:latin typeface="LinLibertineT"/>
              </a:rPr>
              <a:t>Leontiadis</a:t>
            </a:r>
            <a:r>
              <a:rPr lang="en-US" altLang="zh-CN" sz="1200" dirty="0">
                <a:solidFill>
                  <a:srgbClr val="000000"/>
                </a:solidFill>
                <a:effectLst/>
                <a:latin typeface="LinLibertineT"/>
              </a:rPr>
              <a:t>, and Nicholas D Lane. </a:t>
            </a:r>
            <a:r>
              <a:rPr lang="en-US" altLang="zh-CN" sz="1200" dirty="0" err="1">
                <a:solidFill>
                  <a:srgbClr val="000000"/>
                </a:solidFill>
                <a:effectLst/>
                <a:latin typeface="LinLibertineT"/>
              </a:rPr>
              <a:t>Spinn</a:t>
            </a:r>
            <a:r>
              <a:rPr lang="en-US" altLang="zh-CN" sz="1200" dirty="0">
                <a:solidFill>
                  <a:srgbClr val="000000"/>
                </a:solidFill>
                <a:effectLst/>
                <a:latin typeface="LinLibertineT"/>
              </a:rPr>
              <a:t>: synergistic progressive inference of neural networks over device and cloud. In </a:t>
            </a:r>
            <a:r>
              <a:rPr lang="en-US" altLang="zh-CN" sz="1200" i="1" dirty="0">
                <a:solidFill>
                  <a:srgbClr val="000000"/>
                </a:solidFill>
                <a:effectLst/>
                <a:latin typeface="LinLibertineTI"/>
              </a:rPr>
              <a:t>Proc. of </a:t>
            </a:r>
            <a:r>
              <a:rPr lang="en-US" altLang="zh-CN" sz="1200" i="1" dirty="0" err="1">
                <a:solidFill>
                  <a:srgbClr val="000000"/>
                </a:solidFill>
                <a:effectLst/>
                <a:latin typeface="LinLibertineTI"/>
              </a:rPr>
              <a:t>MobiCom</a:t>
            </a:r>
            <a:r>
              <a:rPr lang="en-US" altLang="zh-CN" sz="1200" dirty="0">
                <a:solidFill>
                  <a:srgbClr val="000000"/>
                </a:solidFill>
                <a:effectLst/>
                <a:latin typeface="LinLibertineT"/>
              </a:rPr>
              <a:t>, 2020. </a:t>
            </a:r>
            <a:endParaRPr lang="zh-CN" altLang="en-US" sz="3600" dirty="0"/>
          </a:p>
        </p:txBody>
      </p:sp>
      <p:sp>
        <p:nvSpPr>
          <p:cNvPr id="13" name="文本框 12">
            <a:extLst>
              <a:ext uri="{FF2B5EF4-FFF2-40B4-BE49-F238E27FC236}">
                <a16:creationId xmlns:a16="http://schemas.microsoft.com/office/drawing/2014/main" id="{F6C6C4C1-6A90-476C-BBDA-1CCAD8F8B154}"/>
              </a:ext>
            </a:extLst>
          </p:cNvPr>
          <p:cNvSpPr txBox="1"/>
          <p:nvPr/>
        </p:nvSpPr>
        <p:spPr>
          <a:xfrm>
            <a:off x="6223223" y="980053"/>
            <a:ext cx="5829300" cy="369332"/>
          </a:xfrm>
          <a:prstGeom prst="rect">
            <a:avLst/>
          </a:prstGeom>
          <a:noFill/>
        </p:spPr>
        <p:txBody>
          <a:bodyPr wrap="square">
            <a:spAutoFit/>
          </a:bodyPr>
          <a:lstStyle/>
          <a:p>
            <a:r>
              <a:rPr lang="zh-CN" altLang="en-US" b="1" dirty="0">
                <a:solidFill>
                  <a:srgbClr val="FF0000"/>
                </a:solidFill>
              </a:rPr>
              <a:t>GPU时间划分之前：构建</a:t>
            </a:r>
            <a:r>
              <a:rPr lang="en-US" altLang="zh-CN" b="1" dirty="0">
                <a:solidFill>
                  <a:srgbClr val="FF0000"/>
                </a:solidFill>
                <a:sym typeface="Wingdings" panose="05000000000000000000" pitchFamily="2" charset="2"/>
              </a:rPr>
              <a:t></a:t>
            </a:r>
            <a:r>
              <a:rPr lang="zh-CN" altLang="en-US" b="1" dirty="0">
                <a:solidFill>
                  <a:srgbClr val="FF0000"/>
                </a:solidFill>
                <a:sym typeface="Wingdings" panose="05000000000000000000" pitchFamily="2" charset="2"/>
              </a:rPr>
              <a:t>选择</a:t>
            </a:r>
            <a:r>
              <a:rPr lang="en-US" altLang="zh-CN" b="1" dirty="0">
                <a:solidFill>
                  <a:srgbClr val="FF0000"/>
                </a:solidFill>
                <a:sym typeface="Wingdings" panose="05000000000000000000" pitchFamily="2" charset="2"/>
              </a:rPr>
              <a:t></a:t>
            </a:r>
            <a:r>
              <a:rPr lang="zh-CN" altLang="en-US" b="1" dirty="0">
                <a:solidFill>
                  <a:srgbClr val="FF0000"/>
                </a:solidFill>
                <a:sym typeface="Wingdings" panose="05000000000000000000" pitchFamily="2" charset="2"/>
              </a:rPr>
              <a:t>调整</a:t>
            </a:r>
            <a:endParaRPr lang="en-US" altLang="zh-CN" b="1" dirty="0">
              <a:solidFill>
                <a:srgbClr val="FF0000"/>
              </a:solidFill>
            </a:endParaRPr>
          </a:p>
        </p:txBody>
      </p:sp>
      <p:sp>
        <p:nvSpPr>
          <p:cNvPr id="14" name="箭头: 下 13">
            <a:extLst>
              <a:ext uri="{FF2B5EF4-FFF2-40B4-BE49-F238E27FC236}">
                <a16:creationId xmlns:a16="http://schemas.microsoft.com/office/drawing/2014/main" id="{CE746074-92B6-4DF0-8F69-22A712669E5E}"/>
              </a:ext>
            </a:extLst>
          </p:cNvPr>
          <p:cNvSpPr/>
          <p:nvPr/>
        </p:nvSpPr>
        <p:spPr>
          <a:xfrm>
            <a:off x="8383032" y="3795859"/>
            <a:ext cx="285750" cy="281943"/>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316859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27</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sp>
        <p:nvSpPr>
          <p:cNvPr id="18" name="文本框 17">
            <a:extLst>
              <a:ext uri="{FF2B5EF4-FFF2-40B4-BE49-F238E27FC236}">
                <a16:creationId xmlns:a16="http://schemas.microsoft.com/office/drawing/2014/main" id="{A9EEDCB3-A345-456F-82D9-2986793AE844}"/>
              </a:ext>
            </a:extLst>
          </p:cNvPr>
          <p:cNvSpPr txBox="1"/>
          <p:nvPr/>
        </p:nvSpPr>
        <p:spPr>
          <a:xfrm>
            <a:off x="0" y="980053"/>
            <a:ext cx="5829300" cy="369332"/>
          </a:xfrm>
          <a:prstGeom prst="rect">
            <a:avLst/>
          </a:prstGeom>
          <a:noFill/>
        </p:spPr>
        <p:txBody>
          <a:bodyPr wrap="square">
            <a:spAutoFit/>
          </a:bodyPr>
          <a:lstStyle/>
          <a:p>
            <a:r>
              <a:rPr lang="zh-CN" altLang="en-US" b="1" dirty="0"/>
              <a:t>（ii）一个应用程序的DAG顶点之间的GPU时间划分。</a:t>
            </a:r>
            <a:endParaRPr lang="en-US" altLang="zh-CN" b="1" dirty="0"/>
          </a:p>
        </p:txBody>
      </p:sp>
      <p:sp>
        <p:nvSpPr>
          <p:cNvPr id="10" name="文本框 9">
            <a:extLst>
              <a:ext uri="{FF2B5EF4-FFF2-40B4-BE49-F238E27FC236}">
                <a16:creationId xmlns:a16="http://schemas.microsoft.com/office/drawing/2014/main" id="{B23C9823-B9EF-4D27-A199-9696C7B71CB5}"/>
              </a:ext>
            </a:extLst>
          </p:cNvPr>
          <p:cNvSpPr txBox="1"/>
          <p:nvPr/>
        </p:nvSpPr>
        <p:spPr>
          <a:xfrm>
            <a:off x="5696756" y="1823424"/>
            <a:ext cx="6114244" cy="2031325"/>
          </a:xfrm>
          <a:prstGeom prst="rect">
            <a:avLst/>
          </a:prstGeom>
          <a:noFill/>
        </p:spPr>
        <p:txBody>
          <a:bodyPr wrap="square">
            <a:spAutoFit/>
          </a:bodyPr>
          <a:lstStyle/>
          <a:p>
            <a:r>
              <a:rPr lang="zh-CN" altLang="en-US" b="1" dirty="0">
                <a:solidFill>
                  <a:srgbClr val="FF0000"/>
                </a:solidFill>
              </a:rPr>
              <a:t>选择</a:t>
            </a:r>
            <a:r>
              <a:rPr lang="zh-CN" altLang="en-US" dirty="0"/>
              <a:t>最优的尽早退出结构：</a:t>
            </a:r>
            <a:endParaRPr lang="en-US" altLang="zh-CN" dirty="0"/>
          </a:p>
          <a:p>
            <a:pPr marL="285750" indent="-285750">
              <a:buFont typeface="Arial" panose="020B0604020202020204" pitchFamily="34" charset="0"/>
              <a:buChar char="•"/>
            </a:pPr>
            <a:r>
              <a:rPr lang="zh-CN" altLang="en-US" dirty="0"/>
              <a:t>遍历一个应用的DAG中每个任务。</a:t>
            </a:r>
            <a:endParaRPr lang="en-US" altLang="zh-CN" dirty="0"/>
          </a:p>
          <a:p>
            <a:pPr marL="285750" indent="-285750">
              <a:buFont typeface="Arial" panose="020B0604020202020204" pitchFamily="34" charset="0"/>
              <a:buChar char="•"/>
            </a:pPr>
            <a:r>
              <a:rPr lang="zh-CN" altLang="en-US" dirty="0"/>
              <a:t>如果</a:t>
            </a:r>
            <a:r>
              <a:rPr lang="en-US" altLang="zh-CN" dirty="0"/>
              <a:t>DAG</a:t>
            </a:r>
            <a:r>
              <a:rPr lang="zh-CN" altLang="en-US" dirty="0"/>
              <a:t>中没有再训练任务顶点，则在推理执行过程中使用任务的完整结构，</a:t>
            </a:r>
            <a:endParaRPr lang="en-US" altLang="zh-CN" dirty="0"/>
          </a:p>
          <a:p>
            <a:pPr marL="285750" indent="-285750">
              <a:buFont typeface="Arial" panose="020B0604020202020204" pitchFamily="34" charset="0"/>
              <a:buChar char="•"/>
            </a:pPr>
            <a:r>
              <a:rPr lang="zh-CN" altLang="en-US" dirty="0"/>
              <a:t>否则，选取任务的一个尽早退出结构，其精度值不低于应用特定的已知阈值𝐴𝑚（模型不同，𝐴𝑚不同），并选择</a:t>
            </a:r>
            <a:r>
              <a:rPr lang="zh-CN" altLang="en-US" b="1" dirty="0">
                <a:solidFill>
                  <a:srgbClr val="FF0000"/>
                </a:solidFill>
              </a:rPr>
              <a:t>每个</a:t>
            </a:r>
            <a:r>
              <a:rPr lang="en-US" altLang="zh-CN" b="1" dirty="0">
                <a:solidFill>
                  <a:srgbClr val="FF0000"/>
                </a:solidFill>
              </a:rPr>
              <a:t>batch size</a:t>
            </a:r>
            <a:r>
              <a:rPr lang="zh-CN" altLang="en-US" b="1" dirty="0">
                <a:solidFill>
                  <a:srgbClr val="FF0000"/>
                </a:solidFill>
              </a:rPr>
              <a:t>推理延迟最低的一个尽早退出结构</a:t>
            </a:r>
            <a:r>
              <a:rPr lang="zh-CN" altLang="en-US" dirty="0"/>
              <a:t>。</a:t>
            </a:r>
          </a:p>
        </p:txBody>
      </p:sp>
      <p:pic>
        <p:nvPicPr>
          <p:cNvPr id="11" name="图片 10">
            <a:extLst>
              <a:ext uri="{FF2B5EF4-FFF2-40B4-BE49-F238E27FC236}">
                <a16:creationId xmlns:a16="http://schemas.microsoft.com/office/drawing/2014/main" id="{904314AF-0473-4872-AAAB-E00AF4CEBFCF}"/>
              </a:ext>
            </a:extLst>
          </p:cNvPr>
          <p:cNvPicPr>
            <a:picLocks noChangeAspect="1"/>
          </p:cNvPicPr>
          <p:nvPr/>
        </p:nvPicPr>
        <p:blipFill>
          <a:blip r:embed="rId3"/>
          <a:stretch>
            <a:fillRect/>
          </a:stretch>
        </p:blipFill>
        <p:spPr>
          <a:xfrm>
            <a:off x="481491" y="2092888"/>
            <a:ext cx="4838949" cy="2521080"/>
          </a:xfrm>
          <a:prstGeom prst="rect">
            <a:avLst/>
          </a:prstGeom>
        </p:spPr>
      </p:pic>
      <p:sp>
        <p:nvSpPr>
          <p:cNvPr id="13" name="文本框 12">
            <a:extLst>
              <a:ext uri="{FF2B5EF4-FFF2-40B4-BE49-F238E27FC236}">
                <a16:creationId xmlns:a16="http://schemas.microsoft.com/office/drawing/2014/main" id="{8D8F4CA2-6D4B-49B4-AE82-2771422E238F}"/>
              </a:ext>
            </a:extLst>
          </p:cNvPr>
          <p:cNvSpPr txBox="1"/>
          <p:nvPr/>
        </p:nvSpPr>
        <p:spPr>
          <a:xfrm>
            <a:off x="424511" y="5075706"/>
            <a:ext cx="5248275" cy="646331"/>
          </a:xfrm>
          <a:prstGeom prst="rect">
            <a:avLst/>
          </a:prstGeom>
          <a:noFill/>
        </p:spPr>
        <p:txBody>
          <a:bodyPr wrap="square">
            <a:spAutoFit/>
          </a:bodyPr>
          <a:lstStyle/>
          <a:p>
            <a:r>
              <a:rPr lang="zh-CN" altLang="en-US" b="1" dirty="0"/>
              <a:t>观察6：最优请求批处理大小受到所分配的GPU空间和应用程序的早期退出结构的影响。</a:t>
            </a:r>
          </a:p>
        </p:txBody>
      </p:sp>
      <p:sp>
        <p:nvSpPr>
          <p:cNvPr id="14" name="文本框 13">
            <a:extLst>
              <a:ext uri="{FF2B5EF4-FFF2-40B4-BE49-F238E27FC236}">
                <a16:creationId xmlns:a16="http://schemas.microsoft.com/office/drawing/2014/main" id="{6F0318F7-F666-47C9-A73A-B3CE8C1720ED}"/>
              </a:ext>
            </a:extLst>
          </p:cNvPr>
          <p:cNvSpPr txBox="1"/>
          <p:nvPr/>
        </p:nvSpPr>
        <p:spPr>
          <a:xfrm>
            <a:off x="5751122" y="4347124"/>
            <a:ext cx="6114244" cy="1200329"/>
          </a:xfrm>
          <a:prstGeom prst="rect">
            <a:avLst/>
          </a:prstGeom>
          <a:noFill/>
        </p:spPr>
        <p:txBody>
          <a:bodyPr wrap="square">
            <a:spAutoFit/>
          </a:bodyPr>
          <a:lstStyle/>
          <a:p>
            <a:r>
              <a:rPr lang="zh-CN" altLang="en-US" b="1" dirty="0">
                <a:solidFill>
                  <a:srgbClr val="FF0000"/>
                </a:solidFill>
              </a:rPr>
              <a:t>调整</a:t>
            </a:r>
            <a:r>
              <a:rPr lang="zh-CN" altLang="en-US" dirty="0"/>
              <a:t>应用的批处理大小：</a:t>
            </a:r>
            <a:endParaRPr lang="en-US" altLang="zh-CN" dirty="0"/>
          </a:p>
          <a:p>
            <a:pPr marL="285750" indent="-285750">
              <a:buFont typeface="Arial" panose="020B0604020202020204" pitchFamily="34" charset="0"/>
              <a:buChar char="•"/>
            </a:pPr>
            <a:r>
              <a:rPr lang="zh-CN" altLang="en-US" dirty="0"/>
              <a:t>基于观察6，使用非线性模型</a:t>
            </a:r>
            <a:r>
              <a:rPr lang="en-US" altLang="zh-CN" baseline="30000" dirty="0"/>
              <a:t>[1]</a:t>
            </a:r>
            <a:r>
              <a:rPr lang="zh-CN" altLang="en-US" dirty="0"/>
              <a:t>，根据所选择的早期退出结构来调整应用的批处理大小。</a:t>
            </a:r>
            <a:endParaRPr lang="en-US" altLang="zh-CN" dirty="0"/>
          </a:p>
          <a:p>
            <a:pPr marL="285750" indent="-285750">
              <a:buFont typeface="Arial" panose="020B0604020202020204" pitchFamily="34" charset="0"/>
              <a:buChar char="•"/>
            </a:pPr>
            <a:r>
              <a:rPr lang="zh-CN" altLang="en-US" dirty="0"/>
              <a:t>选择提供最小最坏情况延迟的请求</a:t>
            </a:r>
            <a:r>
              <a:rPr lang="en-US" altLang="zh-CN" dirty="0"/>
              <a:t>batch size</a:t>
            </a:r>
            <a:r>
              <a:rPr lang="zh-CN" altLang="en-US" dirty="0"/>
              <a:t>。</a:t>
            </a:r>
          </a:p>
        </p:txBody>
      </p:sp>
      <p:sp>
        <p:nvSpPr>
          <p:cNvPr id="16" name="文本框 15">
            <a:extLst>
              <a:ext uri="{FF2B5EF4-FFF2-40B4-BE49-F238E27FC236}">
                <a16:creationId xmlns:a16="http://schemas.microsoft.com/office/drawing/2014/main" id="{F2038EC4-7334-42F4-8011-7EF90AE80C87}"/>
              </a:ext>
            </a:extLst>
          </p:cNvPr>
          <p:cNvSpPr txBox="1"/>
          <p:nvPr/>
        </p:nvSpPr>
        <p:spPr>
          <a:xfrm>
            <a:off x="0" y="5969103"/>
            <a:ext cx="11836400" cy="523220"/>
          </a:xfrm>
          <a:prstGeom prst="rect">
            <a:avLst/>
          </a:prstGeom>
          <a:noFill/>
        </p:spPr>
        <p:txBody>
          <a:bodyPr wrap="square">
            <a:spAutoFit/>
          </a:bodyPr>
          <a:lstStyle/>
          <a:p>
            <a:r>
              <a:rPr lang="en-US" altLang="zh-CN" sz="1400" dirty="0"/>
              <a:t>[1] </a:t>
            </a:r>
            <a:r>
              <a:rPr lang="en-US" altLang="zh-CN" sz="1400" dirty="0" err="1"/>
              <a:t>Romil</a:t>
            </a:r>
            <a:r>
              <a:rPr lang="en-US" altLang="zh-CN" sz="1400" dirty="0"/>
              <a:t> Bhardwaj, </a:t>
            </a:r>
            <a:r>
              <a:rPr lang="en-US" altLang="zh-CN" sz="1400" dirty="0" err="1"/>
              <a:t>Zhengxu</a:t>
            </a:r>
            <a:r>
              <a:rPr lang="en-US" altLang="zh-CN" sz="1400" dirty="0"/>
              <a:t> Xia, Ganesh </a:t>
            </a:r>
            <a:r>
              <a:rPr lang="en-US" altLang="zh-CN" sz="1400" dirty="0" err="1"/>
              <a:t>Ananthanarayanan</a:t>
            </a:r>
            <a:r>
              <a:rPr lang="en-US" altLang="zh-CN" sz="1400" dirty="0"/>
              <a:t>, </a:t>
            </a:r>
            <a:r>
              <a:rPr lang="en-US" altLang="zh-CN" sz="1400" dirty="0" err="1"/>
              <a:t>Junchen</a:t>
            </a:r>
            <a:r>
              <a:rPr lang="en-US" altLang="zh-CN" sz="1400" dirty="0"/>
              <a:t> Jiang, </a:t>
            </a:r>
            <a:r>
              <a:rPr lang="en-US" altLang="zh-CN" sz="1400" dirty="0" err="1"/>
              <a:t>Yuanchao</a:t>
            </a:r>
            <a:r>
              <a:rPr lang="en-US" altLang="zh-CN" sz="1400" dirty="0"/>
              <a:t> Shu, Nikolaos </a:t>
            </a:r>
            <a:r>
              <a:rPr lang="en-US" altLang="zh-CN" sz="1400" dirty="0" err="1"/>
              <a:t>Karianakis</a:t>
            </a:r>
            <a:r>
              <a:rPr lang="en-US" altLang="zh-CN" sz="1400" dirty="0"/>
              <a:t>, Kevin Hsieh, </a:t>
            </a:r>
            <a:r>
              <a:rPr lang="en-US" altLang="zh-CN" sz="1400" dirty="0" err="1"/>
              <a:t>Paramvir</a:t>
            </a:r>
            <a:r>
              <a:rPr lang="en-US" altLang="zh-CN" sz="1400" dirty="0"/>
              <a:t> </a:t>
            </a:r>
            <a:r>
              <a:rPr lang="en-US" altLang="zh-CN" sz="1400" dirty="0" err="1"/>
              <a:t>Bahl</a:t>
            </a:r>
            <a:r>
              <a:rPr lang="en-US" altLang="zh-CN" sz="1400" dirty="0"/>
              <a:t>, and Ion </a:t>
            </a:r>
            <a:r>
              <a:rPr lang="en-US" altLang="zh-CN" sz="1400" dirty="0" err="1"/>
              <a:t>Stoica</a:t>
            </a:r>
            <a:r>
              <a:rPr lang="en-US" altLang="zh-CN" sz="1400" dirty="0"/>
              <a:t>. </a:t>
            </a:r>
            <a:r>
              <a:rPr lang="en-US" altLang="zh-CN" sz="1400" dirty="0" err="1"/>
              <a:t>Ekya:Continuous</a:t>
            </a:r>
            <a:r>
              <a:rPr lang="en-US" altLang="zh-CN" sz="1400" dirty="0"/>
              <a:t> learning of video analytics models on edge compute servers. In Proc. of NSDI, 2022.</a:t>
            </a:r>
            <a:endParaRPr lang="zh-CN" altLang="en-US" sz="1400" dirty="0"/>
          </a:p>
        </p:txBody>
      </p:sp>
      <p:sp>
        <p:nvSpPr>
          <p:cNvPr id="17" name="文本框 16">
            <a:extLst>
              <a:ext uri="{FF2B5EF4-FFF2-40B4-BE49-F238E27FC236}">
                <a16:creationId xmlns:a16="http://schemas.microsoft.com/office/drawing/2014/main" id="{E7F98F99-AB88-4281-B6EB-4EA097415D98}"/>
              </a:ext>
            </a:extLst>
          </p:cNvPr>
          <p:cNvSpPr txBox="1"/>
          <p:nvPr/>
        </p:nvSpPr>
        <p:spPr>
          <a:xfrm>
            <a:off x="6223223" y="980053"/>
            <a:ext cx="5829300" cy="369332"/>
          </a:xfrm>
          <a:prstGeom prst="rect">
            <a:avLst/>
          </a:prstGeom>
          <a:noFill/>
        </p:spPr>
        <p:txBody>
          <a:bodyPr wrap="square">
            <a:spAutoFit/>
          </a:bodyPr>
          <a:lstStyle/>
          <a:p>
            <a:r>
              <a:rPr lang="zh-CN" altLang="en-US" b="1" dirty="0">
                <a:solidFill>
                  <a:srgbClr val="FF0000"/>
                </a:solidFill>
              </a:rPr>
              <a:t>GPU时间划分之前：构建</a:t>
            </a:r>
            <a:r>
              <a:rPr lang="en-US" altLang="zh-CN" b="1" dirty="0">
                <a:solidFill>
                  <a:srgbClr val="FF0000"/>
                </a:solidFill>
                <a:sym typeface="Wingdings" panose="05000000000000000000" pitchFamily="2" charset="2"/>
              </a:rPr>
              <a:t></a:t>
            </a:r>
            <a:r>
              <a:rPr lang="zh-CN" altLang="en-US" b="1" dirty="0">
                <a:solidFill>
                  <a:srgbClr val="FF0000"/>
                </a:solidFill>
                <a:sym typeface="Wingdings" panose="05000000000000000000" pitchFamily="2" charset="2"/>
              </a:rPr>
              <a:t>选择</a:t>
            </a:r>
            <a:r>
              <a:rPr lang="en-US" altLang="zh-CN" b="1" dirty="0">
                <a:solidFill>
                  <a:srgbClr val="FF0000"/>
                </a:solidFill>
                <a:sym typeface="Wingdings" panose="05000000000000000000" pitchFamily="2" charset="2"/>
              </a:rPr>
              <a:t></a:t>
            </a:r>
            <a:r>
              <a:rPr lang="zh-CN" altLang="en-US" b="1" dirty="0">
                <a:solidFill>
                  <a:srgbClr val="FF0000"/>
                </a:solidFill>
                <a:sym typeface="Wingdings" panose="05000000000000000000" pitchFamily="2" charset="2"/>
              </a:rPr>
              <a:t>调整</a:t>
            </a:r>
            <a:endParaRPr lang="en-US" altLang="zh-CN" b="1" dirty="0">
              <a:solidFill>
                <a:srgbClr val="FF0000"/>
              </a:solidFill>
            </a:endParaRPr>
          </a:p>
        </p:txBody>
      </p:sp>
      <p:sp>
        <p:nvSpPr>
          <p:cNvPr id="19" name="箭头: 下 18">
            <a:extLst>
              <a:ext uri="{FF2B5EF4-FFF2-40B4-BE49-F238E27FC236}">
                <a16:creationId xmlns:a16="http://schemas.microsoft.com/office/drawing/2014/main" id="{D814C708-B4F2-432A-976D-D3507797F3C1}"/>
              </a:ext>
            </a:extLst>
          </p:cNvPr>
          <p:cNvSpPr/>
          <p:nvPr/>
        </p:nvSpPr>
        <p:spPr>
          <a:xfrm>
            <a:off x="8383032" y="3936830"/>
            <a:ext cx="285750" cy="281943"/>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967936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BBE19D19-5A33-4523-8E6E-2247E510A3BE}"/>
              </a:ext>
            </a:extLst>
          </p:cNvPr>
          <p:cNvSpPr>
            <a:spLocks noGrp="1"/>
          </p:cNvSpPr>
          <p:nvPr>
            <p:ph type="sldNum" sz="quarter" idx="4"/>
          </p:nvPr>
        </p:nvSpPr>
        <p:spPr/>
        <p:txBody>
          <a:bodyPr/>
          <a:lstStyle/>
          <a:p>
            <a:fld id="{32CC1993-4A58-5441-BC2A-C02768F05C35}" type="slidenum">
              <a:rPr kumimoji="1" lang="zh-CN" altLang="en-US" smtClean="0"/>
              <a:t>28</a:t>
            </a:fld>
            <a:endParaRPr kumimoji="1" lang="zh-CN" altLang="en-US" dirty="0"/>
          </a:p>
        </p:txBody>
      </p:sp>
      <p:sp>
        <p:nvSpPr>
          <p:cNvPr id="5" name="标题 3">
            <a:extLst>
              <a:ext uri="{FF2B5EF4-FFF2-40B4-BE49-F238E27FC236}">
                <a16:creationId xmlns:a16="http://schemas.microsoft.com/office/drawing/2014/main" id="{A3E7FC4E-B5B7-4587-89AD-EE4A4F5F5F4C}"/>
              </a:ext>
            </a:extLst>
          </p:cNvPr>
          <p:cNvSpPr>
            <a:spLocks noGrp="1"/>
          </p:cNvSpPr>
          <p:nvPr>
            <p:ph type="title"/>
          </p:nvPr>
        </p:nvSpPr>
        <p:spPr>
          <a:xfrm>
            <a:off x="355600" y="18511"/>
            <a:ext cx="11455400" cy="909224"/>
          </a:xfrm>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kumimoji="1" lang="zh-CN" altLang="en-US" b="1" dirty="0">
              <a:latin typeface="Calibri" panose="020F0502020204030204" pitchFamily="34" charset="0"/>
              <a:cs typeface="Calibri" panose="020F0502020204030204" pitchFamily="34" charset="0"/>
            </a:endParaRPr>
          </a:p>
        </p:txBody>
      </p:sp>
      <p:sp>
        <p:nvSpPr>
          <p:cNvPr id="6" name="文本框 5">
            <a:extLst>
              <a:ext uri="{FF2B5EF4-FFF2-40B4-BE49-F238E27FC236}">
                <a16:creationId xmlns:a16="http://schemas.microsoft.com/office/drawing/2014/main" id="{FD03033D-D0CF-4CF7-B441-33B3BF314132}"/>
              </a:ext>
            </a:extLst>
          </p:cNvPr>
          <p:cNvSpPr txBox="1"/>
          <p:nvPr/>
        </p:nvSpPr>
        <p:spPr>
          <a:xfrm>
            <a:off x="0" y="980053"/>
            <a:ext cx="5829300" cy="369332"/>
          </a:xfrm>
          <a:prstGeom prst="rect">
            <a:avLst/>
          </a:prstGeom>
          <a:noFill/>
        </p:spPr>
        <p:txBody>
          <a:bodyPr wrap="square">
            <a:spAutoFit/>
          </a:bodyPr>
          <a:lstStyle/>
          <a:p>
            <a:r>
              <a:rPr lang="zh-CN" altLang="en-US" b="1" dirty="0"/>
              <a:t>（ii）一个应用程序的DAG顶点之间的GPU时间划分。</a:t>
            </a:r>
            <a:endParaRPr lang="en-US" altLang="zh-CN" b="1" dirty="0"/>
          </a:p>
        </p:txBody>
      </p:sp>
      <p:sp>
        <p:nvSpPr>
          <p:cNvPr id="7" name="文本框 6">
            <a:extLst>
              <a:ext uri="{FF2B5EF4-FFF2-40B4-BE49-F238E27FC236}">
                <a16:creationId xmlns:a16="http://schemas.microsoft.com/office/drawing/2014/main" id="{39750310-EB60-493F-8F67-7DA3FED9914D}"/>
              </a:ext>
            </a:extLst>
          </p:cNvPr>
          <p:cNvSpPr txBox="1"/>
          <p:nvPr/>
        </p:nvSpPr>
        <p:spPr>
          <a:xfrm>
            <a:off x="1013222" y="2043616"/>
            <a:ext cx="10165556" cy="369332"/>
          </a:xfrm>
          <a:prstGeom prst="rect">
            <a:avLst/>
          </a:prstGeom>
          <a:noFill/>
        </p:spPr>
        <p:txBody>
          <a:bodyPr wrap="square">
            <a:spAutoFit/>
          </a:bodyPr>
          <a:lstStyle/>
          <a:p>
            <a:r>
              <a:rPr lang="zh-CN" altLang="en-US" dirty="0"/>
              <a:t>AdaInf计算作业的总推理时间，然后计算用于再训练任务的空闲时间，以满足SLO。</a:t>
            </a:r>
            <a:endParaRPr lang="en-US" altLang="zh-CN" dirty="0"/>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2160E18F-0E04-41CD-BB7E-BF66535AF819}"/>
                  </a:ext>
                </a:extLst>
              </p:cNvPr>
              <p:cNvSpPr txBox="1"/>
              <p:nvPr/>
            </p:nvSpPr>
            <p:spPr>
              <a:xfrm>
                <a:off x="2227659" y="2636801"/>
                <a:ext cx="7736681" cy="404791"/>
              </a:xfrm>
              <a:prstGeom prst="rect">
                <a:avLst/>
              </a:prstGeom>
              <a:noFill/>
            </p:spPr>
            <p:txBody>
              <a:bodyPr wrap="square" rtlCol="0">
                <a:spAutoFit/>
              </a:bodyPr>
              <a:lstStyle/>
              <a:p>
                <a:r>
                  <a:rPr lang="zh-CN" altLang="en-US" dirty="0"/>
                  <a:t>：应用𝑖的所有推理任务集合</a:t>
                </a:r>
                <a14:m>
                  <m:oMath xmlns:m="http://schemas.openxmlformats.org/officeDocument/2006/math">
                    <m:sSup>
                      <m:sSupPr>
                        <m:ctrlPr>
                          <a:rPr lang="en-US" altLang="zh-CN" i="1" smtClean="0">
                            <a:latin typeface="Cambria Math" panose="02040503050406030204" pitchFamily="18" charset="0"/>
                          </a:rPr>
                        </m:ctrlPr>
                      </m:sSupPr>
                      <m:e>
                        <m:r>
                          <a:rPr lang="en-US" altLang="zh-CN" b="0" i="1" smtClean="0">
                            <a:latin typeface="Cambria Math" panose="02040503050406030204" pitchFamily="18" charset="0"/>
                          </a:rPr>
                          <m:t>𝐼</m:t>
                        </m:r>
                      </m:e>
                      <m:sup>
                        <m:r>
                          <a:rPr lang="en-US" altLang="zh-CN" b="0" i="1" smtClean="0">
                            <a:latin typeface="Cambria Math" panose="02040503050406030204" pitchFamily="18" charset="0"/>
                          </a:rPr>
                          <m:t>𝑖</m:t>
                        </m:r>
                      </m:sup>
                    </m:sSup>
                  </m:oMath>
                </a14:m>
                <a:r>
                  <a:rPr lang="zh-CN" altLang="en-US" dirty="0"/>
                  <a:t>的总时间，</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𝑙</m:t>
                        </m:r>
                      </m:e>
                      <m:sub>
                        <m:r>
                          <a:rPr lang="en-US" altLang="zh-CN" b="0" i="1" smtClean="0">
                            <a:latin typeface="Cambria Math" panose="02040503050406030204" pitchFamily="18" charset="0"/>
                          </a:rPr>
                          <m:t>𝑘</m:t>
                        </m:r>
                      </m:sub>
                      <m:sup>
                        <m:r>
                          <a:rPr lang="en-US" altLang="zh-CN" b="0" i="1" smtClean="0">
                            <a:latin typeface="Cambria Math" panose="02040503050406030204" pitchFamily="18" charset="0"/>
                          </a:rPr>
                          <m:t>𝑖</m:t>
                        </m:r>
                      </m:sup>
                    </m:sSubSup>
                    <m:r>
                      <a:rPr lang="zh-CN" altLang="en-US" i="1">
                        <a:latin typeface="Cambria Math" panose="02040503050406030204" pitchFamily="18" charset="0"/>
                      </a:rPr>
                      <m:t>表示</m:t>
                    </m:r>
                  </m:oMath>
                </a14:m>
                <a:r>
                  <a:rPr lang="zh-CN" altLang="en-US" dirty="0"/>
                  <a:t>应用𝑖的第</a:t>
                </a:r>
                <a:r>
                  <a:rPr lang="en-US" altLang="zh-CN" i="1" dirty="0">
                    <a:latin typeface="Times New Roman" panose="02020603050405020304" pitchFamily="18" charset="0"/>
                    <a:cs typeface="Times New Roman" panose="02020603050405020304" pitchFamily="18" charset="0"/>
                  </a:rPr>
                  <a:t>k</a:t>
                </a:r>
                <a:r>
                  <a:rPr lang="zh-CN" altLang="en-US" dirty="0"/>
                  <a:t>个推理任务</a:t>
                </a:r>
              </a:p>
            </p:txBody>
          </p:sp>
        </mc:Choice>
        <mc:Fallback xmlns="">
          <p:sp>
            <p:nvSpPr>
              <p:cNvPr id="8" name="文本框 7">
                <a:extLst>
                  <a:ext uri="{FF2B5EF4-FFF2-40B4-BE49-F238E27FC236}">
                    <a16:creationId xmlns:a16="http://schemas.microsoft.com/office/drawing/2014/main" id="{2160E18F-0E04-41CD-BB7E-BF66535AF819}"/>
                  </a:ext>
                </a:extLst>
              </p:cNvPr>
              <p:cNvSpPr txBox="1">
                <a:spLocks noRot="1" noChangeAspect="1" noMove="1" noResize="1" noEditPoints="1" noAdjustHandles="1" noChangeArrowheads="1" noChangeShapeType="1" noTextEdit="1"/>
              </p:cNvSpPr>
              <p:nvPr/>
            </p:nvSpPr>
            <p:spPr>
              <a:xfrm>
                <a:off x="2227659" y="2636801"/>
                <a:ext cx="7736681" cy="404791"/>
              </a:xfrm>
              <a:prstGeom prst="rect">
                <a:avLst/>
              </a:prstGeom>
              <a:blipFill>
                <a:blip r:embed="rId2"/>
                <a:stretch>
                  <a:fillRect l="-630" t="-6061" b="-21212"/>
                </a:stretch>
              </a:blipFill>
            </p:spPr>
            <p:txBody>
              <a:bodyPr/>
              <a:lstStyle/>
              <a:p>
                <a:r>
                  <a:rPr lang="zh-CN" altLang="en-US">
                    <a:noFill/>
                  </a:rPr>
                  <a:t> </a:t>
                </a:r>
              </a:p>
            </p:txBody>
          </p:sp>
        </mc:Fallback>
      </mc:AlternateContent>
      <p:pic>
        <p:nvPicPr>
          <p:cNvPr id="10" name="图片 9">
            <a:extLst>
              <a:ext uri="{FF2B5EF4-FFF2-40B4-BE49-F238E27FC236}">
                <a16:creationId xmlns:a16="http://schemas.microsoft.com/office/drawing/2014/main" id="{D5B94956-670D-427E-958B-31D7EDEDEBFC}"/>
              </a:ext>
            </a:extLst>
          </p:cNvPr>
          <p:cNvPicPr>
            <a:picLocks noChangeAspect="1"/>
          </p:cNvPicPr>
          <p:nvPr/>
        </p:nvPicPr>
        <p:blipFill>
          <a:blip r:embed="rId3"/>
          <a:stretch>
            <a:fillRect/>
          </a:stretch>
        </p:blipFill>
        <p:spPr>
          <a:xfrm>
            <a:off x="1322371" y="2600050"/>
            <a:ext cx="827898" cy="427022"/>
          </a:xfrm>
          <a:prstGeom prst="rect">
            <a:avLst/>
          </a:prstGeom>
        </p:spPr>
      </p:pic>
      <p:pic>
        <p:nvPicPr>
          <p:cNvPr id="14" name="图片 13">
            <a:extLst>
              <a:ext uri="{FF2B5EF4-FFF2-40B4-BE49-F238E27FC236}">
                <a16:creationId xmlns:a16="http://schemas.microsoft.com/office/drawing/2014/main" id="{C901D55C-BE65-4865-92E7-A232FADEF466}"/>
              </a:ext>
            </a:extLst>
          </p:cNvPr>
          <p:cNvPicPr>
            <a:picLocks noChangeAspect="1"/>
          </p:cNvPicPr>
          <p:nvPr/>
        </p:nvPicPr>
        <p:blipFill>
          <a:blip r:embed="rId4"/>
          <a:stretch>
            <a:fillRect/>
          </a:stretch>
        </p:blipFill>
        <p:spPr>
          <a:xfrm>
            <a:off x="1304912" y="3175328"/>
            <a:ext cx="1690713" cy="369331"/>
          </a:xfrm>
          <a:prstGeom prst="rect">
            <a:avLst/>
          </a:prstGeom>
        </p:spPr>
      </p:pic>
      <p:sp>
        <p:nvSpPr>
          <p:cNvPr id="15" name="文本框 14">
            <a:extLst>
              <a:ext uri="{FF2B5EF4-FFF2-40B4-BE49-F238E27FC236}">
                <a16:creationId xmlns:a16="http://schemas.microsoft.com/office/drawing/2014/main" id="{25F90E2D-F0E7-4921-93BD-DBA99BF4E161}"/>
              </a:ext>
            </a:extLst>
          </p:cNvPr>
          <p:cNvSpPr txBox="1"/>
          <p:nvPr/>
        </p:nvSpPr>
        <p:spPr>
          <a:xfrm>
            <a:off x="2995625" y="3189162"/>
            <a:ext cx="7736681" cy="369332"/>
          </a:xfrm>
          <a:prstGeom prst="rect">
            <a:avLst/>
          </a:prstGeom>
          <a:noFill/>
        </p:spPr>
        <p:txBody>
          <a:bodyPr wrap="square" rtlCol="0">
            <a:spAutoFit/>
          </a:bodyPr>
          <a:lstStyle/>
          <a:p>
            <a:r>
              <a:rPr lang="zh-CN" altLang="en-US" dirty="0"/>
              <a:t>：分配给应用𝑖的再训练任务的总空闲</a:t>
            </a:r>
            <a:r>
              <a:rPr lang="en-US" altLang="zh-CN" dirty="0"/>
              <a:t>GPU</a:t>
            </a:r>
            <a:r>
              <a:rPr lang="zh-CN" altLang="en-US" dirty="0"/>
              <a:t>时间</a:t>
            </a:r>
          </a:p>
        </p:txBody>
      </p:sp>
      <p:sp>
        <p:nvSpPr>
          <p:cNvPr id="16" name="文本框 15">
            <a:extLst>
              <a:ext uri="{FF2B5EF4-FFF2-40B4-BE49-F238E27FC236}">
                <a16:creationId xmlns:a16="http://schemas.microsoft.com/office/drawing/2014/main" id="{4C7D20B6-71D1-4227-BACC-72C971E31C9E}"/>
              </a:ext>
            </a:extLst>
          </p:cNvPr>
          <p:cNvSpPr txBox="1"/>
          <p:nvPr/>
        </p:nvSpPr>
        <p:spPr>
          <a:xfrm>
            <a:off x="94981" y="3827915"/>
            <a:ext cx="8848993" cy="369332"/>
          </a:xfrm>
          <a:prstGeom prst="rect">
            <a:avLst/>
          </a:prstGeom>
          <a:noFill/>
        </p:spPr>
        <p:txBody>
          <a:bodyPr wrap="square">
            <a:spAutoFit/>
          </a:bodyPr>
          <a:lstStyle/>
          <a:p>
            <a:r>
              <a:rPr lang="zh-CN" altLang="en-US" b="1" dirty="0"/>
              <a:t>步骤二</a:t>
            </a:r>
            <a:r>
              <a:rPr lang="en-US" altLang="zh-CN" b="1" dirty="0"/>
              <a:t>: </a:t>
            </a:r>
            <a:r>
              <a:rPr lang="zh-CN" altLang="en-US" dirty="0"/>
              <a:t>将分配的剩余时间（如果有）分配到再训练任务中，以提高准确性</a:t>
            </a:r>
            <a:r>
              <a:rPr lang="zh-CN" altLang="en-US" b="1" dirty="0"/>
              <a:t>。</a:t>
            </a:r>
            <a:endParaRPr lang="zh-CN" altLang="en-US" dirty="0"/>
          </a:p>
        </p:txBody>
      </p:sp>
      <p:sp>
        <p:nvSpPr>
          <p:cNvPr id="17" name="文本框 16">
            <a:extLst>
              <a:ext uri="{FF2B5EF4-FFF2-40B4-BE49-F238E27FC236}">
                <a16:creationId xmlns:a16="http://schemas.microsoft.com/office/drawing/2014/main" id="{160B5402-782B-4E19-AA94-CDF2463BC453}"/>
              </a:ext>
            </a:extLst>
          </p:cNvPr>
          <p:cNvSpPr txBox="1"/>
          <p:nvPr/>
        </p:nvSpPr>
        <p:spPr>
          <a:xfrm>
            <a:off x="1098516" y="4377879"/>
            <a:ext cx="10165556" cy="923330"/>
          </a:xfrm>
          <a:prstGeom prst="rect">
            <a:avLst/>
          </a:prstGeom>
          <a:noFill/>
        </p:spPr>
        <p:txBody>
          <a:bodyPr wrap="square">
            <a:spAutoFit/>
          </a:bodyPr>
          <a:lstStyle/>
          <a:p>
            <a:pPr marL="285750" indent="-285750">
              <a:buFont typeface="Arial" panose="020B0604020202020204" pitchFamily="34" charset="0"/>
              <a:buChar char="•"/>
            </a:pPr>
            <a:r>
              <a:rPr lang="zh-CN" altLang="en-US" dirty="0"/>
              <a:t>空闲时间根据再训练任务的</a:t>
            </a:r>
            <a:r>
              <a:rPr lang="en-US" altLang="zh-CN" dirty="0"/>
              <a:t>impact degree</a:t>
            </a:r>
            <a:r>
              <a:rPr lang="zh-CN" altLang="en-US" dirty="0"/>
              <a:t>进行划分，以提高准确性。影响程度大的优先。</a:t>
            </a:r>
            <a:endParaRPr lang="en-US" altLang="zh-CN" dirty="0"/>
          </a:p>
          <a:p>
            <a:pPr marL="285750" indent="-285750">
              <a:buFont typeface="Arial" panose="020B0604020202020204" pitchFamily="34" charset="0"/>
              <a:buChar char="•"/>
            </a:pPr>
            <a:r>
              <a:rPr lang="zh-CN" altLang="en-US" dirty="0"/>
              <a:t>根据分配给再训练任务的</a:t>
            </a:r>
            <a:r>
              <a:rPr lang="en-US" altLang="zh-CN" dirty="0"/>
              <a:t>GPU</a:t>
            </a:r>
            <a:r>
              <a:rPr lang="zh-CN" altLang="en-US" dirty="0"/>
              <a:t>时间，</a:t>
            </a:r>
            <a:r>
              <a:rPr lang="en-US" altLang="zh-CN" dirty="0" err="1"/>
              <a:t>AdaInf</a:t>
            </a:r>
            <a:r>
              <a:rPr lang="zh-CN" altLang="en-US" dirty="0"/>
              <a:t>然后决定再训练任务的配置（即再训练样本的数量、</a:t>
            </a:r>
            <a:r>
              <a:rPr lang="en-US" altLang="zh-CN" dirty="0"/>
              <a:t>batch size</a:t>
            </a:r>
            <a:r>
              <a:rPr lang="zh-CN" altLang="en-US" dirty="0"/>
              <a:t>和</a:t>
            </a:r>
            <a:r>
              <a:rPr lang="en-US" altLang="zh-CN" dirty="0"/>
              <a:t>epoch</a:t>
            </a:r>
            <a:r>
              <a:rPr lang="zh-CN" altLang="en-US" dirty="0"/>
              <a:t>的数量），以提高准确性。</a:t>
            </a:r>
            <a:endParaRPr lang="en-US" altLang="zh-CN" dirty="0"/>
          </a:p>
        </p:txBody>
      </p:sp>
      <p:sp>
        <p:nvSpPr>
          <p:cNvPr id="19" name="文本框 18">
            <a:extLst>
              <a:ext uri="{FF2B5EF4-FFF2-40B4-BE49-F238E27FC236}">
                <a16:creationId xmlns:a16="http://schemas.microsoft.com/office/drawing/2014/main" id="{6EE20E12-9A42-42F5-9A40-D85B779D40F1}"/>
              </a:ext>
            </a:extLst>
          </p:cNvPr>
          <p:cNvSpPr txBox="1"/>
          <p:nvPr/>
        </p:nvSpPr>
        <p:spPr>
          <a:xfrm>
            <a:off x="225029" y="1536141"/>
            <a:ext cx="6136480" cy="369332"/>
          </a:xfrm>
          <a:prstGeom prst="rect">
            <a:avLst/>
          </a:prstGeom>
          <a:noFill/>
        </p:spPr>
        <p:txBody>
          <a:bodyPr wrap="square">
            <a:spAutoFit/>
          </a:bodyPr>
          <a:lstStyle/>
          <a:p>
            <a:r>
              <a:rPr lang="zh-CN" altLang="en-US" b="1" dirty="0"/>
              <a:t>步骤一：</a:t>
            </a:r>
            <a:r>
              <a:rPr lang="zh-CN" altLang="en-US" dirty="0"/>
              <a:t>在推理任务和再训练任务之间分割SLO延迟</a:t>
            </a:r>
          </a:p>
        </p:txBody>
      </p:sp>
    </p:spTree>
    <p:extLst>
      <p:ext uri="{BB962C8B-B14F-4D97-AF65-F5344CB8AC3E}">
        <p14:creationId xmlns:p14="http://schemas.microsoft.com/office/powerpoint/2010/main" val="33122215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29</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3—CPU-GPU</a:t>
            </a:r>
            <a:r>
              <a:rPr kumimoji="1" lang="zh-CN" altLang="en-US" b="1" dirty="0">
                <a:latin typeface="Calibri" panose="020F0502020204030204" pitchFamily="34" charset="0"/>
                <a:cs typeface="Calibri" panose="020F0502020204030204" pitchFamily="34" charset="0"/>
                <a:sym typeface="+mn-ea"/>
              </a:rPr>
              <a:t>内存通信最小化</a:t>
            </a:r>
            <a:endParaRPr kumimoji="1" lang="zh-CN" altLang="en-US" b="1" dirty="0">
              <a:latin typeface="Calibri" panose="020F0502020204030204" pitchFamily="34" charset="0"/>
              <a:cs typeface="Calibri" panose="020F0502020204030204" pitchFamily="34" charset="0"/>
            </a:endParaRPr>
          </a:p>
        </p:txBody>
      </p:sp>
      <p:pic>
        <p:nvPicPr>
          <p:cNvPr id="6" name="图片 5">
            <a:extLst>
              <a:ext uri="{FF2B5EF4-FFF2-40B4-BE49-F238E27FC236}">
                <a16:creationId xmlns:a16="http://schemas.microsoft.com/office/drawing/2014/main" id="{20642A20-9993-483C-BA39-550ACB9C4FF2}"/>
              </a:ext>
            </a:extLst>
          </p:cNvPr>
          <p:cNvPicPr>
            <a:picLocks noChangeAspect="1"/>
          </p:cNvPicPr>
          <p:nvPr/>
        </p:nvPicPr>
        <p:blipFill>
          <a:blip r:embed="rId3"/>
          <a:stretch>
            <a:fillRect/>
          </a:stretch>
        </p:blipFill>
        <p:spPr>
          <a:xfrm>
            <a:off x="533769" y="1857856"/>
            <a:ext cx="2476699" cy="2102386"/>
          </a:xfrm>
          <a:prstGeom prst="rect">
            <a:avLst/>
          </a:prstGeom>
        </p:spPr>
      </p:pic>
      <p:sp>
        <p:nvSpPr>
          <p:cNvPr id="7" name="文本框 6">
            <a:extLst>
              <a:ext uri="{FF2B5EF4-FFF2-40B4-BE49-F238E27FC236}">
                <a16:creationId xmlns:a16="http://schemas.microsoft.com/office/drawing/2014/main" id="{D38A5604-7C96-42D3-8256-C14A3773FA4A}"/>
              </a:ext>
            </a:extLst>
          </p:cNvPr>
          <p:cNvSpPr txBox="1"/>
          <p:nvPr/>
        </p:nvSpPr>
        <p:spPr>
          <a:xfrm>
            <a:off x="132165" y="4055521"/>
            <a:ext cx="3439710" cy="1200329"/>
          </a:xfrm>
          <a:prstGeom prst="rect">
            <a:avLst/>
          </a:prstGeom>
          <a:noFill/>
        </p:spPr>
        <p:txBody>
          <a:bodyPr wrap="square">
            <a:spAutoFit/>
          </a:bodyPr>
          <a:lstStyle/>
          <a:p>
            <a:r>
              <a:rPr lang="zh-CN" altLang="en-US" b="1" dirty="0"/>
              <a:t>观察7：当在边缘服务器上执行多模型应用程序的再训练和推理任务时，CPU-GPU内存通信时间占整个推理延迟的很大一部分。</a:t>
            </a:r>
          </a:p>
        </p:txBody>
      </p:sp>
      <p:sp>
        <p:nvSpPr>
          <p:cNvPr id="13" name="文本框 12">
            <a:extLst>
              <a:ext uri="{FF2B5EF4-FFF2-40B4-BE49-F238E27FC236}">
                <a16:creationId xmlns:a16="http://schemas.microsoft.com/office/drawing/2014/main" id="{B4721D52-A7A5-4465-9D30-16BB16250D57}"/>
              </a:ext>
            </a:extLst>
          </p:cNvPr>
          <p:cNvSpPr txBox="1"/>
          <p:nvPr/>
        </p:nvSpPr>
        <p:spPr>
          <a:xfrm>
            <a:off x="4414837" y="2119039"/>
            <a:ext cx="6115050" cy="369332"/>
          </a:xfrm>
          <a:prstGeom prst="rect">
            <a:avLst/>
          </a:prstGeom>
          <a:noFill/>
        </p:spPr>
        <p:txBody>
          <a:bodyPr wrap="square">
            <a:spAutoFit/>
          </a:bodyPr>
          <a:lstStyle/>
          <a:p>
            <a:r>
              <a:rPr lang="zh-CN" altLang="en-US" dirty="0"/>
              <a:t>所有在GPU上运行的任务都共享相同的GPU内存</a:t>
            </a:r>
          </a:p>
        </p:txBody>
      </p:sp>
      <p:sp>
        <p:nvSpPr>
          <p:cNvPr id="15" name="文本框 14">
            <a:extLst>
              <a:ext uri="{FF2B5EF4-FFF2-40B4-BE49-F238E27FC236}">
                <a16:creationId xmlns:a16="http://schemas.microsoft.com/office/drawing/2014/main" id="{D912D8D5-66EA-4324-8E71-C823B9BCBF0F}"/>
              </a:ext>
            </a:extLst>
          </p:cNvPr>
          <p:cNvSpPr txBox="1"/>
          <p:nvPr/>
        </p:nvSpPr>
        <p:spPr>
          <a:xfrm>
            <a:off x="4268389" y="3635698"/>
            <a:ext cx="6115050" cy="923330"/>
          </a:xfrm>
          <a:prstGeom prst="rect">
            <a:avLst/>
          </a:prstGeom>
          <a:noFill/>
        </p:spPr>
        <p:txBody>
          <a:bodyPr wrap="square">
            <a:spAutoFit/>
          </a:bodyPr>
          <a:lstStyle/>
          <a:p>
            <a:r>
              <a:rPr lang="zh-CN" altLang="en-US" dirty="0"/>
              <a:t>当一个请求完成其对模型层的执行时，由于有限的GPU内存资源，该层的参数可能会被发送到CPU内存中。一段时间后，另一个请求必须将它们从CPU内存获取到GPU内存。</a:t>
            </a:r>
          </a:p>
        </p:txBody>
      </p:sp>
      <p:sp>
        <p:nvSpPr>
          <p:cNvPr id="17" name="文本框 16">
            <a:extLst>
              <a:ext uri="{FF2B5EF4-FFF2-40B4-BE49-F238E27FC236}">
                <a16:creationId xmlns:a16="http://schemas.microsoft.com/office/drawing/2014/main" id="{8FBF15B8-0012-48C8-9CBD-30DD36F72BE9}"/>
              </a:ext>
            </a:extLst>
          </p:cNvPr>
          <p:cNvSpPr txBox="1"/>
          <p:nvPr/>
        </p:nvSpPr>
        <p:spPr>
          <a:xfrm>
            <a:off x="5536405" y="2852971"/>
            <a:ext cx="3579019" cy="369332"/>
          </a:xfrm>
          <a:prstGeom prst="rect">
            <a:avLst/>
          </a:prstGeom>
          <a:noFill/>
        </p:spPr>
        <p:txBody>
          <a:bodyPr wrap="square">
            <a:spAutoFit/>
          </a:bodyPr>
          <a:lstStyle/>
          <a:p>
            <a:r>
              <a:rPr lang="en-US" altLang="zh-CN" dirty="0"/>
              <a:t>GPU</a:t>
            </a:r>
            <a:r>
              <a:rPr lang="zh-CN" altLang="en-US" dirty="0"/>
              <a:t>内存资源有限</a:t>
            </a:r>
          </a:p>
        </p:txBody>
      </p:sp>
      <p:sp>
        <p:nvSpPr>
          <p:cNvPr id="18" name="箭头: 下 17">
            <a:extLst>
              <a:ext uri="{FF2B5EF4-FFF2-40B4-BE49-F238E27FC236}">
                <a16:creationId xmlns:a16="http://schemas.microsoft.com/office/drawing/2014/main" id="{DD993E9C-E7FA-4AAE-8DFA-57435D271845}"/>
              </a:ext>
            </a:extLst>
          </p:cNvPr>
          <p:cNvSpPr/>
          <p:nvPr/>
        </p:nvSpPr>
        <p:spPr>
          <a:xfrm>
            <a:off x="6339920" y="2527570"/>
            <a:ext cx="285750" cy="281943"/>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箭头: 下 18">
            <a:extLst>
              <a:ext uri="{FF2B5EF4-FFF2-40B4-BE49-F238E27FC236}">
                <a16:creationId xmlns:a16="http://schemas.microsoft.com/office/drawing/2014/main" id="{01B292EE-4CB8-444F-AE57-E386521DA7CB}"/>
              </a:ext>
            </a:extLst>
          </p:cNvPr>
          <p:cNvSpPr/>
          <p:nvPr/>
        </p:nvSpPr>
        <p:spPr>
          <a:xfrm>
            <a:off x="6339920" y="3304960"/>
            <a:ext cx="285750" cy="281943"/>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箭头: 下 21">
            <a:extLst>
              <a:ext uri="{FF2B5EF4-FFF2-40B4-BE49-F238E27FC236}">
                <a16:creationId xmlns:a16="http://schemas.microsoft.com/office/drawing/2014/main" id="{D13AC832-782C-4AE7-B800-5E25063288D5}"/>
              </a:ext>
            </a:extLst>
          </p:cNvPr>
          <p:cNvSpPr/>
          <p:nvPr/>
        </p:nvSpPr>
        <p:spPr>
          <a:xfrm>
            <a:off x="6357621" y="4593258"/>
            <a:ext cx="285750" cy="281943"/>
          </a:xfrm>
          <a:prstGeom prst="downArrow">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F7E31B2B-F14F-4335-B028-AD9C9BD10626}"/>
              </a:ext>
            </a:extLst>
          </p:cNvPr>
          <p:cNvSpPr txBox="1"/>
          <p:nvPr/>
        </p:nvSpPr>
        <p:spPr>
          <a:xfrm>
            <a:off x="5222079" y="4948395"/>
            <a:ext cx="3579019" cy="369332"/>
          </a:xfrm>
          <a:prstGeom prst="rect">
            <a:avLst/>
          </a:prstGeom>
          <a:noFill/>
        </p:spPr>
        <p:txBody>
          <a:bodyPr wrap="square">
            <a:spAutoFit/>
          </a:bodyPr>
          <a:lstStyle/>
          <a:p>
            <a:r>
              <a:rPr lang="zh-CN" altLang="en-US" b="1" dirty="0">
                <a:solidFill>
                  <a:srgbClr val="FF0000"/>
                </a:solidFill>
              </a:rPr>
              <a:t>减少</a:t>
            </a:r>
            <a:r>
              <a:rPr lang="en-US" altLang="zh-CN" b="1" dirty="0">
                <a:solidFill>
                  <a:srgbClr val="FF0000"/>
                </a:solidFill>
              </a:rPr>
              <a:t>CPU-GPU</a:t>
            </a:r>
            <a:r>
              <a:rPr lang="zh-CN" altLang="en-US" b="1" dirty="0">
                <a:solidFill>
                  <a:srgbClr val="FF0000"/>
                </a:solidFill>
              </a:rPr>
              <a:t>内存通信开销</a:t>
            </a:r>
          </a:p>
        </p:txBody>
      </p:sp>
    </p:spTree>
    <p:extLst>
      <p:ext uri="{BB962C8B-B14F-4D97-AF65-F5344CB8AC3E}">
        <p14:creationId xmlns:p14="http://schemas.microsoft.com/office/powerpoint/2010/main" val="795876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提纲</a:t>
            </a:r>
          </a:p>
        </p:txBody>
      </p:sp>
      <p:sp>
        <p:nvSpPr>
          <p:cNvPr id="5" name="矩形 4"/>
          <p:cNvSpPr/>
          <p:nvPr/>
        </p:nvSpPr>
        <p:spPr>
          <a:xfrm>
            <a:off x="3953229" y="1276006"/>
            <a:ext cx="6630089" cy="4305987"/>
          </a:xfrm>
          <a:prstGeom prst="rect">
            <a:avLst/>
          </a:prstGeom>
        </p:spPr>
        <p:txBody>
          <a:bodyPr wrap="square">
            <a:spAutoFit/>
          </a:bodyPr>
          <a:lstStyle/>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研究背景</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研究发现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模型设计</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实验评估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工作总结</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30</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3—CPU-GPU</a:t>
            </a:r>
            <a:r>
              <a:rPr kumimoji="1" lang="zh-CN" altLang="en-US" b="1" dirty="0">
                <a:latin typeface="Calibri" panose="020F0502020204030204" pitchFamily="34" charset="0"/>
                <a:cs typeface="Calibri" panose="020F0502020204030204" pitchFamily="34" charset="0"/>
                <a:sym typeface="+mn-ea"/>
              </a:rPr>
              <a:t>内存通信最小化</a:t>
            </a:r>
            <a:endParaRPr kumimoji="1" lang="zh-CN" altLang="en-US" b="1"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66E35517-2D70-4E0C-A71B-4978EB1C1295}"/>
              </a:ext>
            </a:extLst>
          </p:cNvPr>
          <p:cNvSpPr txBox="1"/>
          <p:nvPr/>
        </p:nvSpPr>
        <p:spPr>
          <a:xfrm>
            <a:off x="205353" y="1105567"/>
            <a:ext cx="6114080" cy="369332"/>
          </a:xfrm>
          <a:prstGeom prst="rect">
            <a:avLst/>
          </a:prstGeom>
          <a:noFill/>
        </p:spPr>
        <p:txBody>
          <a:bodyPr wrap="square">
            <a:spAutoFit/>
          </a:bodyPr>
          <a:lstStyle/>
          <a:p>
            <a:r>
              <a:rPr lang="zh-CN" altLang="en-US" b="1" dirty="0"/>
              <a:t>（</a:t>
            </a:r>
            <a:r>
              <a:rPr lang="en-US" altLang="zh-CN" b="1" dirty="0" err="1"/>
              <a:t>i</a:t>
            </a:r>
            <a:r>
              <a:rPr lang="zh-CN" altLang="en-US" b="1" dirty="0"/>
              <a:t>）最大化GPU内存使用（模型内部重用参数）。</a:t>
            </a:r>
          </a:p>
        </p:txBody>
      </p:sp>
      <p:sp>
        <p:nvSpPr>
          <p:cNvPr id="9" name="文本框 8">
            <a:extLst>
              <a:ext uri="{FF2B5EF4-FFF2-40B4-BE49-F238E27FC236}">
                <a16:creationId xmlns:a16="http://schemas.microsoft.com/office/drawing/2014/main" id="{2882A949-291D-4814-9A15-A9EB8ACD0FCE}"/>
              </a:ext>
            </a:extLst>
          </p:cNvPr>
          <p:cNvSpPr txBox="1"/>
          <p:nvPr/>
        </p:nvSpPr>
        <p:spPr>
          <a:xfrm>
            <a:off x="6591136" y="4192531"/>
            <a:ext cx="5311067" cy="1477328"/>
          </a:xfrm>
          <a:prstGeom prst="rect">
            <a:avLst/>
          </a:prstGeom>
          <a:noFill/>
        </p:spPr>
        <p:txBody>
          <a:bodyPr wrap="square">
            <a:spAutoFit/>
          </a:bodyPr>
          <a:lstStyle/>
          <a:p>
            <a:r>
              <a:rPr lang="zh-CN" altLang="en-US" b="1" dirty="0"/>
              <a:t>优化后执行流程：</a:t>
            </a:r>
          </a:p>
          <a:p>
            <a:pPr marL="285750" indent="-285750">
              <a:buFont typeface="Arial" panose="020B0604020202020204" pitchFamily="34" charset="0"/>
              <a:buChar char="•"/>
            </a:pPr>
            <a:r>
              <a:rPr lang="zh-CN" altLang="en-US" dirty="0"/>
              <a:t>同时为批处理中的所有请求执行单个模型层。</a:t>
            </a:r>
            <a:endParaRPr lang="en-US" altLang="zh-CN" dirty="0"/>
          </a:p>
          <a:p>
            <a:pPr marL="285750" indent="-285750">
              <a:buFont typeface="Arial" panose="020B0604020202020204" pitchFamily="34" charset="0"/>
              <a:buChar char="•"/>
            </a:pPr>
            <a:r>
              <a:rPr lang="zh-CN" altLang="en-US" dirty="0"/>
              <a:t>一个模型层的所有推理执行都将在该层的参数被驱逐到CPU内存之前完成。</a:t>
            </a:r>
            <a:endParaRPr lang="en-US" altLang="zh-CN" dirty="0"/>
          </a:p>
          <a:p>
            <a:pPr marL="285750" indent="-285750">
              <a:buFont typeface="Arial" panose="020B0604020202020204" pitchFamily="34" charset="0"/>
              <a:buChar char="•"/>
            </a:pPr>
            <a:r>
              <a:rPr lang="zh-CN" altLang="en-US" dirty="0"/>
              <a:t>在再训练模型时，对再训练任务应用相同的策略。</a:t>
            </a:r>
          </a:p>
        </p:txBody>
      </p:sp>
      <p:sp>
        <p:nvSpPr>
          <p:cNvPr id="12" name="文本框 11">
            <a:extLst>
              <a:ext uri="{FF2B5EF4-FFF2-40B4-BE49-F238E27FC236}">
                <a16:creationId xmlns:a16="http://schemas.microsoft.com/office/drawing/2014/main" id="{28C35663-9773-489E-9BF7-ABBBD5CB2137}"/>
              </a:ext>
            </a:extLst>
          </p:cNvPr>
          <p:cNvSpPr txBox="1"/>
          <p:nvPr/>
        </p:nvSpPr>
        <p:spPr>
          <a:xfrm>
            <a:off x="138872" y="4115445"/>
            <a:ext cx="6115050" cy="1754326"/>
          </a:xfrm>
          <a:prstGeom prst="rect">
            <a:avLst/>
          </a:prstGeom>
          <a:noFill/>
        </p:spPr>
        <p:txBody>
          <a:bodyPr wrap="square">
            <a:spAutoFit/>
          </a:bodyPr>
          <a:lstStyle/>
          <a:p>
            <a:r>
              <a:rPr lang="zh-CN" altLang="en-US" b="1" dirty="0"/>
              <a:t>优化前执行流程：</a:t>
            </a:r>
          </a:p>
          <a:p>
            <a:pPr marL="285750" indent="-285750">
              <a:buFont typeface="Arial" panose="020B0604020202020204" pitchFamily="34" charset="0"/>
              <a:buChar char="•"/>
            </a:pPr>
            <a:r>
              <a:rPr lang="zh-CN" altLang="en-US" dirty="0"/>
              <a:t>批处理中的不同推理请求在应用程序的DAG中运行相同的模型。</a:t>
            </a:r>
            <a:endParaRPr lang="en-US" altLang="zh-CN" dirty="0"/>
          </a:p>
          <a:p>
            <a:pPr marL="285750" indent="-285750">
              <a:buFont typeface="Arial" panose="020B0604020202020204" pitchFamily="34" charset="0"/>
              <a:buChar char="•"/>
            </a:pPr>
            <a:r>
              <a:rPr lang="zh-CN" altLang="en-US" dirty="0"/>
              <a:t>所有请求都使用模型层的相同参数值。</a:t>
            </a:r>
            <a:endParaRPr lang="en-US" altLang="zh-CN" dirty="0"/>
          </a:p>
          <a:p>
            <a:pPr marL="285750" indent="-285750">
              <a:buFont typeface="Arial" panose="020B0604020202020204" pitchFamily="34" charset="0"/>
              <a:buChar char="•"/>
            </a:pPr>
            <a:r>
              <a:rPr lang="zh-CN" altLang="en-US" dirty="0"/>
              <a:t>每个请求都与其他请求并发地执行，而不知道在每个其他请求中执行了哪些模型层。</a:t>
            </a:r>
          </a:p>
        </p:txBody>
      </p:sp>
      <p:cxnSp>
        <p:nvCxnSpPr>
          <p:cNvPr id="14" name="直接箭头连接符 13">
            <a:extLst>
              <a:ext uri="{FF2B5EF4-FFF2-40B4-BE49-F238E27FC236}">
                <a16:creationId xmlns:a16="http://schemas.microsoft.com/office/drawing/2014/main" id="{2A1A8C1E-41AE-4EDF-AED6-C2BD77401D04}"/>
              </a:ext>
            </a:extLst>
          </p:cNvPr>
          <p:cNvCxnSpPr>
            <a:cxnSpLocks/>
          </p:cNvCxnSpPr>
          <p:nvPr/>
        </p:nvCxnSpPr>
        <p:spPr>
          <a:xfrm>
            <a:off x="1128980" y="2503297"/>
            <a:ext cx="287967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矩形 14">
            <a:extLst>
              <a:ext uri="{FF2B5EF4-FFF2-40B4-BE49-F238E27FC236}">
                <a16:creationId xmlns:a16="http://schemas.microsoft.com/office/drawing/2014/main" id="{21602D25-B200-4164-AF28-77067863D702}"/>
              </a:ext>
            </a:extLst>
          </p:cNvPr>
          <p:cNvSpPr/>
          <p:nvPr/>
        </p:nvSpPr>
        <p:spPr>
          <a:xfrm>
            <a:off x="1616342" y="2246717"/>
            <a:ext cx="188119" cy="497869"/>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E777EA54-B521-4BF9-899F-DFD035662BE0}"/>
              </a:ext>
            </a:extLst>
          </p:cNvPr>
          <p:cNvSpPr/>
          <p:nvPr/>
        </p:nvSpPr>
        <p:spPr>
          <a:xfrm>
            <a:off x="2023097" y="2107513"/>
            <a:ext cx="188119" cy="76505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a:extLst>
              <a:ext uri="{FF2B5EF4-FFF2-40B4-BE49-F238E27FC236}">
                <a16:creationId xmlns:a16="http://schemas.microsoft.com/office/drawing/2014/main" id="{4489D856-7082-4E3B-9418-309D281103C4}"/>
              </a:ext>
            </a:extLst>
          </p:cNvPr>
          <p:cNvSpPr/>
          <p:nvPr/>
        </p:nvSpPr>
        <p:spPr>
          <a:xfrm>
            <a:off x="2508483" y="2101371"/>
            <a:ext cx="188119" cy="765058"/>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C3A6D957-26CB-413F-825F-D98A7E218234}"/>
              </a:ext>
            </a:extLst>
          </p:cNvPr>
          <p:cNvSpPr/>
          <p:nvPr/>
        </p:nvSpPr>
        <p:spPr>
          <a:xfrm>
            <a:off x="2972386" y="2238036"/>
            <a:ext cx="188119" cy="497869"/>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3502E6C9-580E-4EEF-A2F8-1A7608823DCD}"/>
              </a:ext>
            </a:extLst>
          </p:cNvPr>
          <p:cNvSpPr/>
          <p:nvPr/>
        </p:nvSpPr>
        <p:spPr>
          <a:xfrm>
            <a:off x="3423625" y="1989372"/>
            <a:ext cx="188119" cy="998186"/>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0DE9A250-A172-4979-B9C0-9828ACB13C3D}"/>
              </a:ext>
            </a:extLst>
          </p:cNvPr>
          <p:cNvSpPr txBox="1"/>
          <p:nvPr/>
        </p:nvSpPr>
        <p:spPr>
          <a:xfrm>
            <a:off x="3767267" y="2635192"/>
            <a:ext cx="1143000" cy="646331"/>
          </a:xfrm>
          <a:prstGeom prst="rect">
            <a:avLst/>
          </a:prstGeom>
          <a:solidFill>
            <a:schemeClr val="accent6">
              <a:lumMod val="40000"/>
              <a:lumOff val="60000"/>
            </a:schemeClr>
          </a:solidFill>
        </p:spPr>
        <p:txBody>
          <a:bodyPr wrap="square" rtlCol="0">
            <a:spAutoFit/>
          </a:bodyPr>
          <a:lstStyle/>
          <a:p>
            <a:r>
              <a:rPr lang="en-US" altLang="zh-CN" dirty="0"/>
              <a:t>CPU</a:t>
            </a:r>
            <a:r>
              <a:rPr lang="zh-CN" altLang="en-US" dirty="0"/>
              <a:t>中模型参数</a:t>
            </a:r>
          </a:p>
        </p:txBody>
      </p:sp>
      <p:sp>
        <p:nvSpPr>
          <p:cNvPr id="24" name="文本框 23">
            <a:extLst>
              <a:ext uri="{FF2B5EF4-FFF2-40B4-BE49-F238E27FC236}">
                <a16:creationId xmlns:a16="http://schemas.microsoft.com/office/drawing/2014/main" id="{5727E62C-1930-40B2-8246-DD66CE2D994F}"/>
              </a:ext>
            </a:extLst>
          </p:cNvPr>
          <p:cNvSpPr txBox="1"/>
          <p:nvPr/>
        </p:nvSpPr>
        <p:spPr>
          <a:xfrm>
            <a:off x="7503370" y="2991729"/>
            <a:ext cx="1143000" cy="369332"/>
          </a:xfrm>
          <a:prstGeom prst="rect">
            <a:avLst/>
          </a:prstGeom>
          <a:noFill/>
        </p:spPr>
        <p:txBody>
          <a:bodyPr wrap="square" rtlCol="0">
            <a:spAutoFit/>
          </a:bodyPr>
          <a:lstStyle/>
          <a:p>
            <a:r>
              <a:rPr lang="zh-CN" altLang="en-US" dirty="0"/>
              <a:t>请求</a:t>
            </a:r>
            <a:r>
              <a:rPr lang="en-US" altLang="zh-CN" dirty="0"/>
              <a:t>1</a:t>
            </a:r>
            <a:endParaRPr lang="zh-CN" altLang="en-US" dirty="0"/>
          </a:p>
        </p:txBody>
      </p:sp>
      <p:sp>
        <p:nvSpPr>
          <p:cNvPr id="25" name="左大括号 24">
            <a:extLst>
              <a:ext uri="{FF2B5EF4-FFF2-40B4-BE49-F238E27FC236}">
                <a16:creationId xmlns:a16="http://schemas.microsoft.com/office/drawing/2014/main" id="{BB264702-46DE-4B32-9AC1-1093760885CE}"/>
              </a:ext>
            </a:extLst>
          </p:cNvPr>
          <p:cNvSpPr/>
          <p:nvPr/>
        </p:nvSpPr>
        <p:spPr>
          <a:xfrm rot="16200000">
            <a:off x="6115321" y="2627517"/>
            <a:ext cx="70895" cy="1032203"/>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sp>
        <p:nvSpPr>
          <p:cNvPr id="26" name="文本框 25">
            <a:extLst>
              <a:ext uri="{FF2B5EF4-FFF2-40B4-BE49-F238E27FC236}">
                <a16:creationId xmlns:a16="http://schemas.microsoft.com/office/drawing/2014/main" id="{25EE452E-1BF4-40CE-B019-DC6F330FC597}"/>
              </a:ext>
            </a:extLst>
          </p:cNvPr>
          <p:cNvSpPr txBox="1"/>
          <p:nvPr/>
        </p:nvSpPr>
        <p:spPr>
          <a:xfrm>
            <a:off x="7503370" y="3429000"/>
            <a:ext cx="1143000" cy="369332"/>
          </a:xfrm>
          <a:prstGeom prst="rect">
            <a:avLst/>
          </a:prstGeom>
          <a:noFill/>
        </p:spPr>
        <p:txBody>
          <a:bodyPr wrap="square" rtlCol="0">
            <a:spAutoFit/>
          </a:bodyPr>
          <a:lstStyle/>
          <a:p>
            <a:r>
              <a:rPr lang="zh-CN" altLang="en-US" dirty="0"/>
              <a:t>请求</a:t>
            </a:r>
            <a:r>
              <a:rPr lang="en-US" altLang="zh-CN" dirty="0"/>
              <a:t>2</a:t>
            </a:r>
            <a:endParaRPr lang="zh-CN" altLang="en-US" dirty="0"/>
          </a:p>
        </p:txBody>
      </p:sp>
      <p:sp>
        <p:nvSpPr>
          <p:cNvPr id="27" name="左大括号 26">
            <a:extLst>
              <a:ext uri="{FF2B5EF4-FFF2-40B4-BE49-F238E27FC236}">
                <a16:creationId xmlns:a16="http://schemas.microsoft.com/office/drawing/2014/main" id="{EFBDC0F6-94E0-4F18-80BF-67ABBB340358}"/>
              </a:ext>
            </a:extLst>
          </p:cNvPr>
          <p:cNvSpPr/>
          <p:nvPr/>
        </p:nvSpPr>
        <p:spPr>
          <a:xfrm rot="16200000">
            <a:off x="6346622" y="2830372"/>
            <a:ext cx="86977" cy="151797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dirty="0"/>
          </a:p>
        </p:txBody>
      </p:sp>
      <p:cxnSp>
        <p:nvCxnSpPr>
          <p:cNvPr id="30" name="直接箭头连接符 29">
            <a:extLst>
              <a:ext uri="{FF2B5EF4-FFF2-40B4-BE49-F238E27FC236}">
                <a16:creationId xmlns:a16="http://schemas.microsoft.com/office/drawing/2014/main" id="{2E5202DE-4147-4EE2-89DA-7249A8635ECC}"/>
              </a:ext>
            </a:extLst>
          </p:cNvPr>
          <p:cNvCxnSpPr>
            <a:cxnSpLocks/>
          </p:cNvCxnSpPr>
          <p:nvPr/>
        </p:nvCxnSpPr>
        <p:spPr>
          <a:xfrm>
            <a:off x="5117574" y="2503297"/>
            <a:ext cx="287967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矩形 30">
            <a:extLst>
              <a:ext uri="{FF2B5EF4-FFF2-40B4-BE49-F238E27FC236}">
                <a16:creationId xmlns:a16="http://schemas.microsoft.com/office/drawing/2014/main" id="{C870145E-BC30-486A-81B7-EBCB7CB6C4BE}"/>
              </a:ext>
            </a:extLst>
          </p:cNvPr>
          <p:cNvSpPr/>
          <p:nvPr/>
        </p:nvSpPr>
        <p:spPr>
          <a:xfrm>
            <a:off x="5604936" y="2246717"/>
            <a:ext cx="188119" cy="4978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矩形 31">
            <a:extLst>
              <a:ext uri="{FF2B5EF4-FFF2-40B4-BE49-F238E27FC236}">
                <a16:creationId xmlns:a16="http://schemas.microsoft.com/office/drawing/2014/main" id="{98060701-FAEA-42FD-830F-87A72605B08E}"/>
              </a:ext>
            </a:extLst>
          </p:cNvPr>
          <p:cNvSpPr/>
          <p:nvPr/>
        </p:nvSpPr>
        <p:spPr>
          <a:xfrm>
            <a:off x="6011691" y="2107513"/>
            <a:ext cx="188119" cy="7650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83C98ACA-EDE4-407C-BAFE-0623599BC174}"/>
              </a:ext>
            </a:extLst>
          </p:cNvPr>
          <p:cNvSpPr/>
          <p:nvPr/>
        </p:nvSpPr>
        <p:spPr>
          <a:xfrm>
            <a:off x="6497077" y="2101371"/>
            <a:ext cx="188119" cy="76505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a:extLst>
              <a:ext uri="{FF2B5EF4-FFF2-40B4-BE49-F238E27FC236}">
                <a16:creationId xmlns:a16="http://schemas.microsoft.com/office/drawing/2014/main" id="{B3D32298-1942-441F-A6AF-71266A73D9F7}"/>
              </a:ext>
            </a:extLst>
          </p:cNvPr>
          <p:cNvSpPr/>
          <p:nvPr/>
        </p:nvSpPr>
        <p:spPr>
          <a:xfrm>
            <a:off x="6960980" y="2238036"/>
            <a:ext cx="188119" cy="4978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65633A08-4FE8-4D97-8A38-859A7F669BB0}"/>
              </a:ext>
            </a:extLst>
          </p:cNvPr>
          <p:cNvSpPr/>
          <p:nvPr/>
        </p:nvSpPr>
        <p:spPr>
          <a:xfrm>
            <a:off x="7412219" y="1989372"/>
            <a:ext cx="188119" cy="99818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文本框 35">
            <a:extLst>
              <a:ext uri="{FF2B5EF4-FFF2-40B4-BE49-F238E27FC236}">
                <a16:creationId xmlns:a16="http://schemas.microsoft.com/office/drawing/2014/main" id="{54FD3757-73E0-4FEE-8BD5-B235A2942BF5}"/>
              </a:ext>
            </a:extLst>
          </p:cNvPr>
          <p:cNvSpPr txBox="1"/>
          <p:nvPr/>
        </p:nvSpPr>
        <p:spPr>
          <a:xfrm>
            <a:off x="7945136" y="1962179"/>
            <a:ext cx="2009416" cy="646331"/>
          </a:xfrm>
          <a:prstGeom prst="rect">
            <a:avLst/>
          </a:prstGeom>
          <a:noFill/>
        </p:spPr>
        <p:txBody>
          <a:bodyPr wrap="square" rtlCol="0">
            <a:spAutoFit/>
          </a:bodyPr>
          <a:lstStyle/>
          <a:p>
            <a:r>
              <a:rPr lang="en-US" altLang="zh-CN" dirty="0"/>
              <a:t>DNN</a:t>
            </a:r>
            <a:r>
              <a:rPr lang="zh-CN" altLang="en-US" dirty="0"/>
              <a:t>模型</a:t>
            </a:r>
            <a:endParaRPr lang="en-US" altLang="zh-CN" dirty="0"/>
          </a:p>
          <a:p>
            <a:r>
              <a:rPr lang="zh-CN" altLang="en-US" dirty="0"/>
              <a:t>（</a:t>
            </a:r>
            <a:r>
              <a:rPr lang="en-US" altLang="zh-CN" dirty="0"/>
              <a:t>GPU</a:t>
            </a:r>
            <a:r>
              <a:rPr lang="zh-CN" altLang="en-US" dirty="0"/>
              <a:t>中模型参数）</a:t>
            </a:r>
          </a:p>
        </p:txBody>
      </p:sp>
      <p:sp>
        <p:nvSpPr>
          <p:cNvPr id="44" name="任意多边形: 形状 43">
            <a:extLst>
              <a:ext uri="{FF2B5EF4-FFF2-40B4-BE49-F238E27FC236}">
                <a16:creationId xmlns:a16="http://schemas.microsoft.com/office/drawing/2014/main" id="{BF195E61-F070-474C-AA45-D82F3F387E36}"/>
              </a:ext>
            </a:extLst>
          </p:cNvPr>
          <p:cNvSpPr/>
          <p:nvPr/>
        </p:nvSpPr>
        <p:spPr>
          <a:xfrm>
            <a:off x="1742445" y="1726434"/>
            <a:ext cx="3857625" cy="471491"/>
          </a:xfrm>
          <a:custGeom>
            <a:avLst/>
            <a:gdLst>
              <a:gd name="connsiteX0" fmla="*/ 0 w 3857625"/>
              <a:gd name="connsiteY0" fmla="*/ 471491 h 471491"/>
              <a:gd name="connsiteX1" fmla="*/ 2135981 w 3857625"/>
              <a:gd name="connsiteY1" fmla="*/ 4 h 471491"/>
              <a:gd name="connsiteX2" fmla="*/ 3857625 w 3857625"/>
              <a:gd name="connsiteY2" fmla="*/ 464348 h 471491"/>
            </a:gdLst>
            <a:ahLst/>
            <a:cxnLst>
              <a:cxn ang="0">
                <a:pos x="connsiteX0" y="connsiteY0"/>
              </a:cxn>
              <a:cxn ang="0">
                <a:pos x="connsiteX1" y="connsiteY1"/>
              </a:cxn>
              <a:cxn ang="0">
                <a:pos x="connsiteX2" y="connsiteY2"/>
              </a:cxn>
            </a:cxnLst>
            <a:rect l="l" t="t" r="r" b="b"/>
            <a:pathLst>
              <a:path w="3857625" h="471491">
                <a:moveTo>
                  <a:pt x="0" y="471491"/>
                </a:moveTo>
                <a:cubicBezTo>
                  <a:pt x="746522" y="236342"/>
                  <a:pt x="1493044" y="1194"/>
                  <a:pt x="2135981" y="4"/>
                </a:cubicBezTo>
                <a:cubicBezTo>
                  <a:pt x="2778918" y="-1186"/>
                  <a:pt x="3318271" y="231581"/>
                  <a:pt x="3857625" y="464348"/>
                </a:cubicBezTo>
              </a:path>
            </a:pathLst>
          </a:custGeom>
          <a:noFill/>
          <a:ln w="38100">
            <a:solidFill>
              <a:srgbClr val="FF0000"/>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文本框 46">
            <a:extLst>
              <a:ext uri="{FF2B5EF4-FFF2-40B4-BE49-F238E27FC236}">
                <a16:creationId xmlns:a16="http://schemas.microsoft.com/office/drawing/2014/main" id="{8BC62824-2382-4565-91D5-67F5CD58DC0C}"/>
              </a:ext>
            </a:extLst>
          </p:cNvPr>
          <p:cNvSpPr txBox="1"/>
          <p:nvPr/>
        </p:nvSpPr>
        <p:spPr>
          <a:xfrm>
            <a:off x="3671257" y="1365002"/>
            <a:ext cx="1312502" cy="369332"/>
          </a:xfrm>
          <a:prstGeom prst="rect">
            <a:avLst/>
          </a:prstGeom>
          <a:noFill/>
        </p:spPr>
        <p:txBody>
          <a:bodyPr wrap="square" rtlCol="0">
            <a:spAutoFit/>
          </a:bodyPr>
          <a:lstStyle/>
          <a:p>
            <a:r>
              <a:rPr lang="en-US" altLang="zh-CN" b="1" dirty="0">
                <a:solidFill>
                  <a:srgbClr val="FF0000"/>
                </a:solidFill>
              </a:rPr>
              <a:t>CPU</a:t>
            </a:r>
            <a:r>
              <a:rPr lang="en-US" altLang="zh-CN" b="1" dirty="0">
                <a:solidFill>
                  <a:srgbClr val="FF0000"/>
                </a:solidFill>
                <a:sym typeface="Wingdings" panose="05000000000000000000" pitchFamily="2" charset="2"/>
              </a:rPr>
              <a:t>GPU</a:t>
            </a:r>
            <a:endParaRPr lang="zh-CN" altLang="en-US" b="1" dirty="0">
              <a:solidFill>
                <a:srgbClr val="FF0000"/>
              </a:solidFill>
            </a:endParaRPr>
          </a:p>
        </p:txBody>
      </p:sp>
      <p:sp>
        <p:nvSpPr>
          <p:cNvPr id="48" name="文本框 47">
            <a:extLst>
              <a:ext uri="{FF2B5EF4-FFF2-40B4-BE49-F238E27FC236}">
                <a16:creationId xmlns:a16="http://schemas.microsoft.com/office/drawing/2014/main" id="{0AE13553-666D-45BE-B894-B77A41B4D0AB}"/>
              </a:ext>
            </a:extLst>
          </p:cNvPr>
          <p:cNvSpPr txBox="1"/>
          <p:nvPr/>
        </p:nvSpPr>
        <p:spPr>
          <a:xfrm>
            <a:off x="2767374" y="3545872"/>
            <a:ext cx="1312502" cy="369332"/>
          </a:xfrm>
          <a:prstGeom prst="rect">
            <a:avLst/>
          </a:prstGeom>
          <a:noFill/>
        </p:spPr>
        <p:txBody>
          <a:bodyPr wrap="square" rtlCol="0">
            <a:spAutoFit/>
          </a:bodyPr>
          <a:lstStyle/>
          <a:p>
            <a:r>
              <a:rPr lang="en-US" altLang="zh-CN" b="1" dirty="0">
                <a:solidFill>
                  <a:srgbClr val="FF0000"/>
                </a:solidFill>
              </a:rPr>
              <a:t>GPU</a:t>
            </a:r>
            <a:r>
              <a:rPr lang="en-US" altLang="zh-CN" b="1" dirty="0">
                <a:solidFill>
                  <a:srgbClr val="FF0000"/>
                </a:solidFill>
                <a:sym typeface="Wingdings" panose="05000000000000000000" pitchFamily="2" charset="2"/>
              </a:rPr>
              <a:t>CPU</a:t>
            </a:r>
            <a:endParaRPr lang="zh-CN" altLang="en-US" b="1" dirty="0">
              <a:solidFill>
                <a:srgbClr val="FF0000"/>
              </a:solidFill>
            </a:endParaRPr>
          </a:p>
        </p:txBody>
      </p:sp>
      <p:sp>
        <p:nvSpPr>
          <p:cNvPr id="49" name="任意多边形: 形状 48">
            <a:extLst>
              <a:ext uri="{FF2B5EF4-FFF2-40B4-BE49-F238E27FC236}">
                <a16:creationId xmlns:a16="http://schemas.microsoft.com/office/drawing/2014/main" id="{3B990B24-C83B-42E5-9819-C9BC169137F5}"/>
              </a:ext>
            </a:extLst>
          </p:cNvPr>
          <p:cNvSpPr/>
          <p:nvPr/>
        </p:nvSpPr>
        <p:spPr>
          <a:xfrm flipH="1" flipV="1">
            <a:off x="2593181" y="2986191"/>
            <a:ext cx="4013201" cy="686025"/>
          </a:xfrm>
          <a:custGeom>
            <a:avLst/>
            <a:gdLst>
              <a:gd name="connsiteX0" fmla="*/ 0 w 3857625"/>
              <a:gd name="connsiteY0" fmla="*/ 471491 h 471491"/>
              <a:gd name="connsiteX1" fmla="*/ 2135981 w 3857625"/>
              <a:gd name="connsiteY1" fmla="*/ 4 h 471491"/>
              <a:gd name="connsiteX2" fmla="*/ 3857625 w 3857625"/>
              <a:gd name="connsiteY2" fmla="*/ 464348 h 471491"/>
            </a:gdLst>
            <a:ahLst/>
            <a:cxnLst>
              <a:cxn ang="0">
                <a:pos x="connsiteX0" y="connsiteY0"/>
              </a:cxn>
              <a:cxn ang="0">
                <a:pos x="connsiteX1" y="connsiteY1"/>
              </a:cxn>
              <a:cxn ang="0">
                <a:pos x="connsiteX2" y="connsiteY2"/>
              </a:cxn>
            </a:cxnLst>
            <a:rect l="l" t="t" r="r" b="b"/>
            <a:pathLst>
              <a:path w="3857625" h="471491">
                <a:moveTo>
                  <a:pt x="0" y="471491"/>
                </a:moveTo>
                <a:cubicBezTo>
                  <a:pt x="746522" y="236342"/>
                  <a:pt x="1493044" y="1194"/>
                  <a:pt x="2135981" y="4"/>
                </a:cubicBezTo>
                <a:cubicBezTo>
                  <a:pt x="2778918" y="-1186"/>
                  <a:pt x="3318271" y="231581"/>
                  <a:pt x="3857625" y="464348"/>
                </a:cubicBezTo>
              </a:path>
            </a:pathLst>
          </a:custGeom>
          <a:noFill/>
          <a:ln w="38100">
            <a:solidFill>
              <a:srgbClr val="FF0000"/>
            </a:solidFill>
            <a:prstDash val="dash"/>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520265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31</a:t>
            </a:fld>
            <a:endParaRPr kumimoji="1" lang="zh-CN" altLang="en-US" dirty="0"/>
          </a:p>
        </p:txBody>
      </p:sp>
      <p:sp>
        <p:nvSpPr>
          <p:cNvPr id="4" name="标题 3"/>
          <p:cNvSpPr>
            <a:spLocks noGrp="1"/>
          </p:cNvSpPr>
          <p:nvPr>
            <p:ph type="title"/>
          </p:nvPr>
        </p:nvSpPr>
        <p:spPr/>
        <p:txBody>
          <a:bodyPr>
            <a:norm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3—CPU-GPU</a:t>
            </a:r>
            <a:r>
              <a:rPr kumimoji="1" lang="zh-CN" altLang="en-US" b="1" dirty="0">
                <a:latin typeface="Calibri" panose="020F0502020204030204" pitchFamily="34" charset="0"/>
                <a:cs typeface="Calibri" panose="020F0502020204030204" pitchFamily="34" charset="0"/>
                <a:sym typeface="+mn-ea"/>
              </a:rPr>
              <a:t>内存通信最小化</a:t>
            </a:r>
            <a:endParaRPr kumimoji="1" lang="zh-CN" altLang="en-US" b="1" dirty="0">
              <a:latin typeface="Calibri" panose="020F0502020204030204" pitchFamily="34" charset="0"/>
              <a:cs typeface="Calibri" panose="020F0502020204030204" pitchFamily="34" charset="0"/>
            </a:endParaRPr>
          </a:p>
        </p:txBody>
      </p:sp>
      <p:sp>
        <p:nvSpPr>
          <p:cNvPr id="5" name="文本框 4">
            <a:extLst>
              <a:ext uri="{FF2B5EF4-FFF2-40B4-BE49-F238E27FC236}">
                <a16:creationId xmlns:a16="http://schemas.microsoft.com/office/drawing/2014/main" id="{EA508A05-FF7C-4082-B7F5-6E745E97EBBF}"/>
              </a:ext>
            </a:extLst>
          </p:cNvPr>
          <p:cNvSpPr txBox="1"/>
          <p:nvPr/>
        </p:nvSpPr>
        <p:spPr>
          <a:xfrm>
            <a:off x="205353" y="1105567"/>
            <a:ext cx="6114080" cy="369332"/>
          </a:xfrm>
          <a:prstGeom prst="rect">
            <a:avLst/>
          </a:prstGeom>
          <a:noFill/>
        </p:spPr>
        <p:txBody>
          <a:bodyPr wrap="square">
            <a:spAutoFit/>
          </a:bodyPr>
          <a:lstStyle/>
          <a:p>
            <a:r>
              <a:rPr lang="zh-CN" altLang="en-US" b="1" dirty="0"/>
              <a:t>（</a:t>
            </a:r>
            <a:r>
              <a:rPr lang="en-US" altLang="zh-CN" b="1" dirty="0"/>
              <a:t>ii</a:t>
            </a:r>
            <a:r>
              <a:rPr lang="zh-CN" altLang="en-US" b="1" dirty="0"/>
              <a:t>）基于优先级的</a:t>
            </a:r>
            <a:r>
              <a:rPr lang="en-US" altLang="zh-CN" b="1" dirty="0"/>
              <a:t>GPU</a:t>
            </a:r>
            <a:r>
              <a:rPr lang="zh-CN" altLang="en-US" b="1" dirty="0"/>
              <a:t>内存内容的驱逐（依赖任务之间）。</a:t>
            </a:r>
          </a:p>
        </p:txBody>
      </p:sp>
      <p:pic>
        <p:nvPicPr>
          <p:cNvPr id="6" name="图片 5">
            <a:extLst>
              <a:ext uri="{FF2B5EF4-FFF2-40B4-BE49-F238E27FC236}">
                <a16:creationId xmlns:a16="http://schemas.microsoft.com/office/drawing/2014/main" id="{642DED3B-676F-4EBE-8760-6A9ACD09D766}"/>
              </a:ext>
            </a:extLst>
          </p:cNvPr>
          <p:cNvPicPr>
            <a:picLocks noChangeAspect="1"/>
          </p:cNvPicPr>
          <p:nvPr/>
        </p:nvPicPr>
        <p:blipFill>
          <a:blip r:embed="rId3"/>
          <a:stretch>
            <a:fillRect/>
          </a:stretch>
        </p:blipFill>
        <p:spPr>
          <a:xfrm>
            <a:off x="305687" y="1772449"/>
            <a:ext cx="4725495" cy="2206034"/>
          </a:xfrm>
          <a:prstGeom prst="rect">
            <a:avLst/>
          </a:prstGeom>
        </p:spPr>
      </p:pic>
      <p:sp>
        <p:nvSpPr>
          <p:cNvPr id="7" name="文本框 6">
            <a:extLst>
              <a:ext uri="{FF2B5EF4-FFF2-40B4-BE49-F238E27FC236}">
                <a16:creationId xmlns:a16="http://schemas.microsoft.com/office/drawing/2014/main" id="{4F7560B9-D8CA-48BF-A471-75290EA0500B}"/>
              </a:ext>
            </a:extLst>
          </p:cNvPr>
          <p:cNvSpPr txBox="1"/>
          <p:nvPr/>
        </p:nvSpPr>
        <p:spPr>
          <a:xfrm>
            <a:off x="753415" y="4174340"/>
            <a:ext cx="3033780" cy="1477328"/>
          </a:xfrm>
          <a:prstGeom prst="rect">
            <a:avLst/>
          </a:prstGeom>
          <a:noFill/>
        </p:spPr>
        <p:txBody>
          <a:bodyPr wrap="square">
            <a:spAutoFit/>
          </a:bodyPr>
          <a:lstStyle/>
          <a:p>
            <a:r>
              <a:rPr lang="zh-CN" altLang="en-US" b="1" dirty="0"/>
              <a:t>观察8：内存内容重用发生在DAG中的依赖任务之间。此外，在一个DAG中，来自不同任务的不同类型的数据的重用时间延迟也是不同的。</a:t>
            </a:r>
          </a:p>
        </p:txBody>
      </p:sp>
      <p:sp>
        <p:nvSpPr>
          <p:cNvPr id="8" name="文本框 7">
            <a:extLst>
              <a:ext uri="{FF2B5EF4-FFF2-40B4-BE49-F238E27FC236}">
                <a16:creationId xmlns:a16="http://schemas.microsoft.com/office/drawing/2014/main" id="{055CBBEF-6D1C-4B33-A3E3-BDBA1AA896AB}"/>
              </a:ext>
            </a:extLst>
          </p:cNvPr>
          <p:cNvSpPr txBox="1"/>
          <p:nvPr/>
        </p:nvSpPr>
        <p:spPr>
          <a:xfrm>
            <a:off x="5772069" y="1853001"/>
            <a:ext cx="6114244" cy="1477328"/>
          </a:xfrm>
          <a:prstGeom prst="rect">
            <a:avLst/>
          </a:prstGeom>
          <a:noFill/>
        </p:spPr>
        <p:txBody>
          <a:bodyPr wrap="square">
            <a:spAutoFit/>
          </a:bodyPr>
          <a:lstStyle/>
          <a:p>
            <a:r>
              <a:rPr lang="zh-CN" altLang="en-US" dirty="0"/>
              <a:t>AdaInf根据各种因素来</a:t>
            </a:r>
            <a:r>
              <a:rPr lang="zh-CN" altLang="en-US" b="1" dirty="0"/>
              <a:t>确定任务的优先级</a:t>
            </a:r>
            <a:r>
              <a:rPr lang="zh-CN" altLang="en-US" dirty="0"/>
              <a:t>：</a:t>
            </a:r>
            <a:endParaRPr lang="en-US" altLang="zh-CN" dirty="0"/>
          </a:p>
          <a:p>
            <a:pPr marL="285750" indent="-285750">
              <a:buFont typeface="Arial" panose="020B0604020202020204" pitchFamily="34" charset="0"/>
              <a:buChar char="•"/>
            </a:pPr>
            <a:r>
              <a:rPr lang="zh-CN" altLang="en-US" dirty="0"/>
              <a:t>DAG中任务之间的相互依赖关系</a:t>
            </a:r>
            <a:endParaRPr lang="en-US" altLang="zh-CN" dirty="0"/>
          </a:p>
          <a:p>
            <a:pPr marL="285750" indent="-285750">
              <a:buFont typeface="Arial" panose="020B0604020202020204" pitchFamily="34" charset="0"/>
              <a:buChar char="•"/>
            </a:pPr>
            <a:r>
              <a:rPr lang="zh-CN" altLang="en-US" dirty="0"/>
              <a:t>任务的数据类型</a:t>
            </a:r>
            <a:endParaRPr lang="en-US" altLang="zh-CN" dirty="0"/>
          </a:p>
          <a:p>
            <a:pPr marL="285750" indent="-285750">
              <a:buFont typeface="Arial" panose="020B0604020202020204" pitchFamily="34" charset="0"/>
              <a:buChar char="•"/>
            </a:pPr>
            <a:r>
              <a:rPr lang="zh-CN" altLang="en-US" dirty="0"/>
              <a:t>内容重用的时间延迟</a:t>
            </a:r>
            <a:endParaRPr lang="en-US" altLang="zh-CN" dirty="0"/>
          </a:p>
          <a:p>
            <a:pPr marL="285750" indent="-285750">
              <a:buFont typeface="Arial" panose="020B0604020202020204" pitchFamily="34" charset="0"/>
              <a:buChar char="•"/>
            </a:pPr>
            <a:r>
              <a:rPr lang="zh-CN" altLang="en-US" dirty="0"/>
              <a:t>SLOs</a:t>
            </a:r>
          </a:p>
        </p:txBody>
      </p:sp>
      <p:sp>
        <p:nvSpPr>
          <p:cNvPr id="13" name="等腰三角形 12">
            <a:extLst>
              <a:ext uri="{FF2B5EF4-FFF2-40B4-BE49-F238E27FC236}">
                <a16:creationId xmlns:a16="http://schemas.microsoft.com/office/drawing/2014/main" id="{BF64A7F1-8F3B-4241-B015-21E4D6E663B1}"/>
              </a:ext>
            </a:extLst>
          </p:cNvPr>
          <p:cNvSpPr/>
          <p:nvPr/>
        </p:nvSpPr>
        <p:spPr>
          <a:xfrm>
            <a:off x="6157824" y="3588031"/>
            <a:ext cx="1336856" cy="1956534"/>
          </a:xfrm>
          <a:prstGeom prst="triangl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a:extLst>
              <a:ext uri="{FF2B5EF4-FFF2-40B4-BE49-F238E27FC236}">
                <a16:creationId xmlns:a16="http://schemas.microsoft.com/office/drawing/2014/main" id="{45032424-8859-47BE-9218-A2BB42B32716}"/>
              </a:ext>
            </a:extLst>
          </p:cNvPr>
          <p:cNvCxnSpPr/>
          <p:nvPr/>
        </p:nvCxnSpPr>
        <p:spPr>
          <a:xfrm>
            <a:off x="6418355" y="4162718"/>
            <a:ext cx="131445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6" name="直接连接符 15">
            <a:extLst>
              <a:ext uri="{FF2B5EF4-FFF2-40B4-BE49-F238E27FC236}">
                <a16:creationId xmlns:a16="http://schemas.microsoft.com/office/drawing/2014/main" id="{AF6D0E2B-3DE8-4D8F-A5C6-144D7835058C}"/>
              </a:ext>
            </a:extLst>
          </p:cNvPr>
          <p:cNvCxnSpPr/>
          <p:nvPr/>
        </p:nvCxnSpPr>
        <p:spPr>
          <a:xfrm>
            <a:off x="6334607" y="4566298"/>
            <a:ext cx="131445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17" name="直接连接符 16">
            <a:extLst>
              <a:ext uri="{FF2B5EF4-FFF2-40B4-BE49-F238E27FC236}">
                <a16:creationId xmlns:a16="http://schemas.microsoft.com/office/drawing/2014/main" id="{7EDF79C8-884D-4EC9-8F10-7F24EFD0FFBE}"/>
              </a:ext>
            </a:extLst>
          </p:cNvPr>
          <p:cNvCxnSpPr/>
          <p:nvPr/>
        </p:nvCxnSpPr>
        <p:spPr>
          <a:xfrm>
            <a:off x="6235702" y="4986375"/>
            <a:ext cx="1314450" cy="0"/>
          </a:xfrm>
          <a:prstGeom prst="line">
            <a:avLst/>
          </a:prstGeom>
        </p:spPr>
        <p:style>
          <a:lnRef idx="3">
            <a:schemeClr val="accent1"/>
          </a:lnRef>
          <a:fillRef idx="0">
            <a:schemeClr val="accent1"/>
          </a:fillRef>
          <a:effectRef idx="2">
            <a:schemeClr val="accent1"/>
          </a:effectRef>
          <a:fontRef idx="minor">
            <a:schemeClr val="tx1"/>
          </a:fontRef>
        </p:style>
      </p:cxnSp>
      <p:cxnSp>
        <p:nvCxnSpPr>
          <p:cNvPr id="20" name="直接箭头连接符 19">
            <a:extLst>
              <a:ext uri="{FF2B5EF4-FFF2-40B4-BE49-F238E27FC236}">
                <a16:creationId xmlns:a16="http://schemas.microsoft.com/office/drawing/2014/main" id="{E70E2B54-53F7-4C43-AD39-A7435D0383BB}"/>
              </a:ext>
            </a:extLst>
          </p:cNvPr>
          <p:cNvCxnSpPr/>
          <p:nvPr/>
        </p:nvCxnSpPr>
        <p:spPr>
          <a:xfrm flipH="1">
            <a:off x="5901624" y="3588031"/>
            <a:ext cx="685800" cy="170373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22" name="文本框 21">
            <a:extLst>
              <a:ext uri="{FF2B5EF4-FFF2-40B4-BE49-F238E27FC236}">
                <a16:creationId xmlns:a16="http://schemas.microsoft.com/office/drawing/2014/main" id="{1D27F3DE-0492-4FC5-92D7-D27EE8E18C0C}"/>
              </a:ext>
            </a:extLst>
          </p:cNvPr>
          <p:cNvSpPr txBox="1"/>
          <p:nvPr/>
        </p:nvSpPr>
        <p:spPr>
          <a:xfrm rot="17646461">
            <a:off x="5434698" y="4216842"/>
            <a:ext cx="1060061" cy="369332"/>
          </a:xfrm>
          <a:prstGeom prst="rect">
            <a:avLst/>
          </a:prstGeom>
          <a:noFill/>
        </p:spPr>
        <p:txBody>
          <a:bodyPr wrap="square">
            <a:spAutoFit/>
          </a:bodyPr>
          <a:lstStyle/>
          <a:p>
            <a:r>
              <a:rPr lang="zh-CN" altLang="en-US" dirty="0">
                <a:solidFill>
                  <a:schemeClr val="accent1">
                    <a:lumMod val="75000"/>
                  </a:schemeClr>
                </a:solidFill>
              </a:rPr>
              <a:t>优先级</a:t>
            </a:r>
          </a:p>
        </p:txBody>
      </p:sp>
      <p:sp>
        <p:nvSpPr>
          <p:cNvPr id="23" name="文本框 22">
            <a:extLst>
              <a:ext uri="{FF2B5EF4-FFF2-40B4-BE49-F238E27FC236}">
                <a16:creationId xmlns:a16="http://schemas.microsoft.com/office/drawing/2014/main" id="{9C3625BD-9ED2-4336-9212-C6E0ABDAA40C}"/>
              </a:ext>
            </a:extLst>
          </p:cNvPr>
          <p:cNvSpPr txBox="1"/>
          <p:nvPr/>
        </p:nvSpPr>
        <p:spPr>
          <a:xfrm>
            <a:off x="7437530" y="5056720"/>
            <a:ext cx="2178844" cy="369332"/>
          </a:xfrm>
          <a:prstGeom prst="rect">
            <a:avLst/>
          </a:prstGeom>
          <a:noFill/>
        </p:spPr>
        <p:txBody>
          <a:bodyPr wrap="square">
            <a:spAutoFit/>
          </a:bodyPr>
          <a:lstStyle/>
          <a:p>
            <a:r>
              <a:rPr lang="zh-CN" altLang="en-US" dirty="0"/>
              <a:t>保留在GPU内存中</a:t>
            </a:r>
          </a:p>
        </p:txBody>
      </p:sp>
      <p:sp>
        <p:nvSpPr>
          <p:cNvPr id="24" name="文本框 23">
            <a:extLst>
              <a:ext uri="{FF2B5EF4-FFF2-40B4-BE49-F238E27FC236}">
                <a16:creationId xmlns:a16="http://schemas.microsoft.com/office/drawing/2014/main" id="{61499D10-033F-4A13-9FAB-C695E81E1058}"/>
              </a:ext>
            </a:extLst>
          </p:cNvPr>
          <p:cNvSpPr txBox="1"/>
          <p:nvPr/>
        </p:nvSpPr>
        <p:spPr>
          <a:xfrm>
            <a:off x="7726935" y="4176421"/>
            <a:ext cx="4474369" cy="646331"/>
          </a:xfrm>
          <a:prstGeom prst="rect">
            <a:avLst/>
          </a:prstGeom>
          <a:noFill/>
        </p:spPr>
        <p:txBody>
          <a:bodyPr wrap="square">
            <a:spAutoFit/>
          </a:bodyPr>
          <a:lstStyle/>
          <a:p>
            <a:r>
              <a:rPr lang="zh-CN" altLang="en-US" dirty="0"/>
              <a:t>保留在</a:t>
            </a:r>
            <a:r>
              <a:rPr lang="en-US" altLang="zh-CN" dirty="0"/>
              <a:t>CPU</a:t>
            </a:r>
            <a:r>
              <a:rPr lang="zh-CN" altLang="en-US" dirty="0"/>
              <a:t>中的PIN存储器中（与GPU内存通信的时间更少）</a:t>
            </a:r>
          </a:p>
        </p:txBody>
      </p:sp>
      <p:pic>
        <p:nvPicPr>
          <p:cNvPr id="26" name="图片 25">
            <a:extLst>
              <a:ext uri="{FF2B5EF4-FFF2-40B4-BE49-F238E27FC236}">
                <a16:creationId xmlns:a16="http://schemas.microsoft.com/office/drawing/2014/main" id="{A4A6F00E-415A-4D17-BA1A-080DB01B9979}"/>
              </a:ext>
            </a:extLst>
          </p:cNvPr>
          <p:cNvPicPr>
            <a:picLocks noChangeAspect="1"/>
          </p:cNvPicPr>
          <p:nvPr/>
        </p:nvPicPr>
        <p:blipFill>
          <a:blip r:embed="rId4"/>
          <a:stretch>
            <a:fillRect/>
          </a:stretch>
        </p:blipFill>
        <p:spPr>
          <a:xfrm>
            <a:off x="9964119" y="2405572"/>
            <a:ext cx="2027201" cy="370185"/>
          </a:xfrm>
          <a:prstGeom prst="rect">
            <a:avLst/>
          </a:prstGeom>
        </p:spPr>
      </p:pic>
      <mc:AlternateContent xmlns:mc="http://schemas.openxmlformats.org/markup-compatibility/2006" xmlns:a14="http://schemas.microsoft.com/office/drawing/2010/main">
        <mc:Choice Requires="a14">
          <p:sp>
            <p:nvSpPr>
              <p:cNvPr id="27" name="文本框 26">
                <a:extLst>
                  <a:ext uri="{FF2B5EF4-FFF2-40B4-BE49-F238E27FC236}">
                    <a16:creationId xmlns:a16="http://schemas.microsoft.com/office/drawing/2014/main" id="{FB71BD88-03FC-4A36-B40E-2C1968E2D5A5}"/>
                  </a:ext>
                </a:extLst>
              </p:cNvPr>
              <p:cNvSpPr txBox="1"/>
              <p:nvPr/>
            </p:nvSpPr>
            <p:spPr>
              <a:xfrm>
                <a:off x="11187638" y="2851159"/>
                <a:ext cx="80368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𝛼</m:t>
                      </m:r>
                      <m:r>
                        <a:rPr lang="en-US" altLang="zh-CN" b="0" i="1" smtClean="0">
                          <a:latin typeface="Cambria Math" panose="02040503050406030204" pitchFamily="18" charset="0"/>
                        </a:rPr>
                        <m:t>=0.4</m:t>
                      </m:r>
                    </m:oMath>
                  </m:oMathPara>
                </a14:m>
                <a:endParaRPr lang="zh-CN" altLang="en-US" dirty="0"/>
              </a:p>
            </p:txBody>
          </p:sp>
        </mc:Choice>
        <mc:Fallback xmlns="">
          <p:sp>
            <p:nvSpPr>
              <p:cNvPr id="27" name="文本框 26">
                <a:extLst>
                  <a:ext uri="{FF2B5EF4-FFF2-40B4-BE49-F238E27FC236}">
                    <a16:creationId xmlns:a16="http://schemas.microsoft.com/office/drawing/2014/main" id="{FB71BD88-03FC-4A36-B40E-2C1968E2D5A5}"/>
                  </a:ext>
                </a:extLst>
              </p:cNvPr>
              <p:cNvSpPr txBox="1">
                <a:spLocks noRot="1" noChangeAspect="1" noMove="1" noResize="1" noEditPoints="1" noAdjustHandles="1" noChangeArrowheads="1" noChangeShapeType="1" noTextEdit="1"/>
              </p:cNvSpPr>
              <p:nvPr/>
            </p:nvSpPr>
            <p:spPr>
              <a:xfrm>
                <a:off x="11187638" y="2851159"/>
                <a:ext cx="803682" cy="276999"/>
              </a:xfrm>
              <a:prstGeom prst="rect">
                <a:avLst/>
              </a:prstGeom>
              <a:blipFill>
                <a:blip r:embed="rId5"/>
                <a:stretch>
                  <a:fillRect l="-3788" r="-6818" b="-666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359752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32</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提纲</a:t>
            </a:r>
          </a:p>
        </p:txBody>
      </p:sp>
      <p:sp>
        <p:nvSpPr>
          <p:cNvPr id="5" name="矩形 4"/>
          <p:cNvSpPr/>
          <p:nvPr/>
        </p:nvSpPr>
        <p:spPr>
          <a:xfrm>
            <a:off x="3953229" y="1276006"/>
            <a:ext cx="6630089" cy="4305987"/>
          </a:xfrm>
          <a:prstGeom prst="rect">
            <a:avLst/>
          </a:prstGeom>
        </p:spPr>
        <p:txBody>
          <a:bodyPr wrap="square">
            <a:spAutoFit/>
          </a:bodyPr>
          <a:lstStyle/>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研究背景</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研究发现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模型设计</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实验评估</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工作总结</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33</a:t>
            </a:fld>
            <a:endParaRPr kumimoji="1" lang="zh-CN" altLang="en-US" dirty="0"/>
          </a:p>
        </p:txBody>
      </p:sp>
      <p:sp>
        <p:nvSpPr>
          <p:cNvPr id="4" name="标题 3"/>
          <p:cNvSpPr>
            <a:spLocks noGrp="1"/>
          </p:cNvSpPr>
          <p:nvPr>
            <p:ph type="title"/>
          </p:nvPr>
        </p:nvSpPr>
        <p:spPr/>
        <p:txBody>
          <a:bodyPr/>
          <a:lstStyle/>
          <a:p>
            <a:r>
              <a:rPr kumimoji="1" lang="zh-CN" altLang="en-US" b="1" dirty="0">
                <a:latin typeface="Calibri" panose="020F0502020204030204" pitchFamily="34" charset="0"/>
                <a:cs typeface="Calibri" panose="020F0502020204030204" pitchFamily="34" charset="0"/>
              </a:rPr>
              <a:t>实验设置</a:t>
            </a:r>
            <a:endParaRPr kumimoji="1" lang="zh-CN" altLang="en-US" b="1" dirty="0">
              <a:latin typeface="+mn-lt"/>
            </a:endParaRPr>
          </a:p>
        </p:txBody>
      </p:sp>
      <p:pic>
        <p:nvPicPr>
          <p:cNvPr id="6" name="图片 5">
            <a:extLst>
              <a:ext uri="{FF2B5EF4-FFF2-40B4-BE49-F238E27FC236}">
                <a16:creationId xmlns:a16="http://schemas.microsoft.com/office/drawing/2014/main" id="{6907D97E-4D68-4723-B4C2-607CF72745BE}"/>
              </a:ext>
            </a:extLst>
          </p:cNvPr>
          <p:cNvPicPr>
            <a:picLocks noChangeAspect="1"/>
          </p:cNvPicPr>
          <p:nvPr/>
        </p:nvPicPr>
        <p:blipFill>
          <a:blip r:embed="rId6"/>
          <a:stretch>
            <a:fillRect/>
          </a:stretch>
        </p:blipFill>
        <p:spPr>
          <a:xfrm>
            <a:off x="185473" y="1525601"/>
            <a:ext cx="3867509" cy="4647007"/>
          </a:xfrm>
          <a:prstGeom prst="rect">
            <a:avLst/>
          </a:prstGeom>
        </p:spPr>
      </p:pic>
      <p:sp>
        <p:nvSpPr>
          <p:cNvPr id="28" name="文本框 27">
            <a:extLst>
              <a:ext uri="{FF2B5EF4-FFF2-40B4-BE49-F238E27FC236}">
                <a16:creationId xmlns:a16="http://schemas.microsoft.com/office/drawing/2014/main" id="{9AB28C58-C003-4934-BD30-55E94776D9E4}"/>
              </a:ext>
            </a:extLst>
          </p:cNvPr>
          <p:cNvSpPr txBox="1"/>
          <p:nvPr/>
        </p:nvSpPr>
        <p:spPr>
          <a:xfrm>
            <a:off x="797022" y="1015767"/>
            <a:ext cx="2518948" cy="369332"/>
          </a:xfrm>
          <a:prstGeom prst="rect">
            <a:avLst/>
          </a:prstGeom>
          <a:noFill/>
        </p:spPr>
        <p:txBody>
          <a:bodyPr wrap="square" rtlCol="0">
            <a:spAutoFit/>
          </a:bodyPr>
          <a:lstStyle/>
          <a:p>
            <a:r>
              <a:rPr lang="en-US" altLang="zh-CN" b="1" dirty="0">
                <a:latin typeface="微软雅黑" panose="020B0503020204020204" pitchFamily="34" charset="-122"/>
                <a:ea typeface="微软雅黑" panose="020B0503020204020204" pitchFamily="34" charset="-122"/>
                <a:cs typeface="微软雅黑" panose="020B0503020204020204" pitchFamily="34" charset="-122"/>
              </a:rPr>
              <a:t>7</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个应用：</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文本框 28">
            <a:extLst>
              <a:ext uri="{FF2B5EF4-FFF2-40B4-BE49-F238E27FC236}">
                <a16:creationId xmlns:a16="http://schemas.microsoft.com/office/drawing/2014/main" id="{76996DC0-E0E1-49F6-AF66-DE15EB74D58A}"/>
              </a:ext>
            </a:extLst>
          </p:cNvPr>
          <p:cNvSpPr txBox="1"/>
          <p:nvPr>
            <p:custDataLst>
              <p:tags r:id="rId1"/>
            </p:custDataLst>
          </p:nvPr>
        </p:nvSpPr>
        <p:spPr>
          <a:xfrm>
            <a:off x="4306570" y="927735"/>
            <a:ext cx="6513830" cy="1046440"/>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实验平台：</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buFont typeface="Wingdings" panose="05000000000000000000" charset="0"/>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Amazon AWS EC2 p3.8xlarge</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服务器</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charset="0"/>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个</a:t>
            </a:r>
            <a:r>
              <a:rPr lang="en-US" altLang="zh-CN" sz="1400" dirty="0" err="1">
                <a:latin typeface="微软雅黑" panose="020B0503020204020204" pitchFamily="34" charset="-122"/>
                <a:ea typeface="微软雅黑" panose="020B0503020204020204" pitchFamily="34" charset="-122"/>
                <a:cs typeface="微软雅黑" panose="020B0503020204020204" pitchFamily="34" charset="-122"/>
              </a:rPr>
              <a:t>gpu</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，共</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64GB</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内存</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charset="0"/>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32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个</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CPU</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内核和</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244 GB</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的</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CPU</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内存</a:t>
            </a:r>
          </a:p>
        </p:txBody>
      </p:sp>
      <p:sp>
        <p:nvSpPr>
          <p:cNvPr id="30" name="文本框 29">
            <a:extLst>
              <a:ext uri="{FF2B5EF4-FFF2-40B4-BE49-F238E27FC236}">
                <a16:creationId xmlns:a16="http://schemas.microsoft.com/office/drawing/2014/main" id="{D321B835-95E6-423E-AEDF-76205938C8A8}"/>
              </a:ext>
            </a:extLst>
          </p:cNvPr>
          <p:cNvSpPr txBox="1"/>
          <p:nvPr>
            <p:custDataLst>
              <p:tags r:id="rId2"/>
            </p:custDataLst>
          </p:nvPr>
        </p:nvSpPr>
        <p:spPr>
          <a:xfrm>
            <a:off x="4306570" y="2027878"/>
            <a:ext cx="7172244" cy="1261884"/>
          </a:xfrm>
          <a:prstGeom prst="rect">
            <a:avLst/>
          </a:prstGeom>
          <a:noFill/>
        </p:spPr>
        <p:txBody>
          <a:bodyPr wrap="square" rtlCol="0">
            <a:spAutoFit/>
          </a:bodyPr>
          <a:lstStyle/>
          <a:p>
            <a:pPr indent="0">
              <a:buFont typeface="Wingdings" panose="05000000000000000000" charset="0"/>
              <a:buNone/>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对比算法：</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buFont typeface="Wingdings" panose="05000000000000000000" charset="0"/>
              <a:buChar char="Ø"/>
            </a:pPr>
            <a:r>
              <a:rPr lang="en-US" altLang="zh-CN" sz="1400" dirty="0" err="1">
                <a:latin typeface="微软雅黑" panose="020B0503020204020204" pitchFamily="34" charset="-122"/>
                <a:ea typeface="微软雅黑" panose="020B0503020204020204" pitchFamily="34" charset="-122"/>
                <a:cs typeface="微软雅黑" panose="020B0503020204020204" pitchFamily="34" charset="-122"/>
              </a:rPr>
              <a:t>Ekya</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rPr>
              <a:t>[NSDI’22]</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启发式方法分配资源，最大化所有应用的推理精度。</a:t>
            </a:r>
          </a:p>
          <a:p>
            <a:pPr marL="342900" lvl="0" indent="-342900">
              <a:buFont typeface="Wingdings" panose="05000000000000000000" charset="0"/>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Scrooge</a:t>
            </a:r>
            <a:r>
              <a:rPr lang="en-US" altLang="zh-CN" sz="1400" baseline="30000" dirty="0">
                <a:latin typeface="微软雅黑" panose="020B0503020204020204" pitchFamily="34" charset="-122"/>
                <a:ea typeface="微软雅黑" panose="020B0503020204020204" pitchFamily="34" charset="-122"/>
                <a:cs typeface="微软雅黑" panose="020B0503020204020204" pitchFamily="34" charset="-122"/>
              </a:rPr>
              <a:t>[SoCC’21]</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charset="0"/>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考虑不受限制的资源</a:t>
            </a:r>
          </a:p>
        </p:txBody>
      </p:sp>
      <p:sp>
        <p:nvSpPr>
          <p:cNvPr id="31" name="文本框 30">
            <a:extLst>
              <a:ext uri="{FF2B5EF4-FFF2-40B4-BE49-F238E27FC236}">
                <a16:creationId xmlns:a16="http://schemas.microsoft.com/office/drawing/2014/main" id="{BDC84C3C-EF69-435B-8223-25EFDE358A2B}"/>
              </a:ext>
            </a:extLst>
          </p:cNvPr>
          <p:cNvSpPr txBox="1"/>
          <p:nvPr>
            <p:custDataLst>
              <p:tags r:id="rId3"/>
            </p:custDataLst>
          </p:nvPr>
        </p:nvSpPr>
        <p:spPr>
          <a:xfrm>
            <a:off x="4306570" y="3366735"/>
            <a:ext cx="7885430" cy="2954655"/>
          </a:xfrm>
          <a:prstGeom prst="rect">
            <a:avLst/>
          </a:prstGeom>
          <a:noFill/>
        </p:spPr>
        <p:txBody>
          <a:bodyPr wrap="square" rtlCol="0">
            <a:spAutoFit/>
          </a:bodyPr>
          <a:lstStyle/>
          <a:p>
            <a:pPr indent="0">
              <a:buFont typeface="Wingdings" panose="05000000000000000000" charset="0"/>
              <a:buNone/>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实现：</a:t>
            </a:r>
            <a:endParaRPr lang="en-US" altLang="zh-CN" b="1"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开发语言：</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 C++ and Python</a:t>
            </a:r>
          </a:p>
          <a:p>
            <a:pPr marL="342900" indent="-342900">
              <a:buFont typeface="Wingdings" panose="05000000000000000000" pitchFamily="2" charset="2"/>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Nvidia profiling tool</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离线分析</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en-US" altLang="zh-CN" sz="1400" dirty="0" err="1">
                <a:latin typeface="微软雅黑" panose="020B0503020204020204" pitchFamily="34" charset="-122"/>
                <a:ea typeface="微软雅黑" panose="020B0503020204020204" pitchFamily="34" charset="-122"/>
                <a:cs typeface="微软雅黑" panose="020B0503020204020204" pitchFamily="34" charset="-122"/>
              </a:rPr>
              <a:t>nvprof</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测量</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CPU-GPU</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内存通信的时间</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342900" indent="-342900">
              <a:buFont typeface="Wingdings" panose="05000000000000000000" pitchFamily="2" charset="2"/>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CUDA</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CUDA_MPS_ACTIVE_THREAD_PERCENTAGE</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：将总并发线程的一个百分比分配给一个应用程序</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en-US" altLang="zh-CN" sz="1400" dirty="0" err="1">
                <a:latin typeface="微软雅黑" panose="020B0503020204020204" pitchFamily="34" charset="-122"/>
                <a:ea typeface="微软雅黑" panose="020B0503020204020204" pitchFamily="34" charset="-122"/>
                <a:cs typeface="微软雅黑" panose="020B0503020204020204" pitchFamily="34" charset="-122"/>
              </a:rPr>
              <a:t>cudaStreamWaitEvent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：创建一个等待</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stream</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，等待其他</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stream</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中模型的完成</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en-US" altLang="zh-CN" sz="1400" dirty="0" err="1">
                <a:latin typeface="微软雅黑" panose="020B0503020204020204" pitchFamily="34" charset="-122"/>
                <a:ea typeface="微软雅黑" panose="020B0503020204020204" pitchFamily="34" charset="-122"/>
                <a:cs typeface="微软雅黑" panose="020B0503020204020204" pitchFamily="34" charset="-122"/>
              </a:rPr>
              <a:t>cudaMalloc</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GPU</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中内存分配</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pPr marL="800100" lvl="1" indent="-342900">
              <a:buFont typeface="Wingdings" panose="05000000000000000000" pitchFamily="2" charset="2"/>
              <a:buChar char="Ø"/>
            </a:pPr>
            <a:r>
              <a:rPr lang="en-US" altLang="zh-CN" sz="1400" dirty="0" err="1">
                <a:latin typeface="微软雅黑" panose="020B0503020204020204" pitchFamily="34" charset="-122"/>
                <a:ea typeface="微软雅黑" panose="020B0503020204020204" pitchFamily="34" charset="-122"/>
              </a:rPr>
              <a:t>cudaMemcpyAsync</a:t>
            </a:r>
            <a:r>
              <a:rPr lang="zh-CN" altLang="en-US" sz="1400" dirty="0">
                <a:latin typeface="微软雅黑" panose="020B0503020204020204" pitchFamily="34" charset="-122"/>
                <a:ea typeface="微软雅黑" panose="020B0503020204020204" pitchFamily="34" charset="-122"/>
              </a:rPr>
              <a:t>：</a:t>
            </a:r>
            <a:r>
              <a:rPr lang="zh-CN" altLang="en-US" sz="1400" dirty="0">
                <a:solidFill>
                  <a:srgbClr val="000000"/>
                </a:solidFill>
                <a:effectLst/>
                <a:latin typeface="微软雅黑" panose="020B0503020204020204" pitchFamily="34" charset="-122"/>
                <a:ea typeface="微软雅黑" panose="020B0503020204020204" pitchFamily="34" charset="-122"/>
              </a:rPr>
              <a:t>执行</a:t>
            </a:r>
            <a:r>
              <a:rPr lang="en-US" altLang="zh-CN" sz="1400" dirty="0">
                <a:solidFill>
                  <a:srgbClr val="000000"/>
                </a:solidFill>
                <a:effectLst/>
                <a:latin typeface="微软雅黑" panose="020B0503020204020204" pitchFamily="34" charset="-122"/>
                <a:ea typeface="微软雅黑" panose="020B0503020204020204" pitchFamily="34" charset="-122"/>
              </a:rPr>
              <a:t>CPU-GPU</a:t>
            </a:r>
            <a:r>
              <a:rPr lang="zh-CN" altLang="en-US" sz="1400" dirty="0">
                <a:solidFill>
                  <a:srgbClr val="000000"/>
                </a:solidFill>
                <a:effectLst/>
                <a:latin typeface="微软雅黑" panose="020B0503020204020204" pitchFamily="34" charset="-122"/>
                <a:ea typeface="微软雅黑" panose="020B0503020204020204" pitchFamily="34" charset="-122"/>
              </a:rPr>
              <a:t>内存通信</a:t>
            </a:r>
            <a:endParaRPr lang="en-US" altLang="zh-CN" sz="1400" dirty="0">
              <a:solidFill>
                <a:srgbClr val="000000"/>
              </a:solidFill>
              <a:effectLst/>
              <a:latin typeface="微软雅黑" panose="020B0503020204020204" pitchFamily="34" charset="-122"/>
              <a:ea typeface="微软雅黑" panose="020B0503020204020204" pitchFamily="34" charset="-122"/>
            </a:endParaRPr>
          </a:p>
          <a:p>
            <a:pPr marL="800100" lvl="1" indent="-342900">
              <a:buFont typeface="Wingdings" panose="05000000000000000000" pitchFamily="2" charset="2"/>
              <a:buChar char="Ø"/>
            </a:pPr>
            <a:r>
              <a:rPr lang="en-US" altLang="zh-CN" sz="1400" dirty="0" err="1">
                <a:latin typeface="微软雅黑" panose="020B0503020204020204" pitchFamily="34" charset="-122"/>
                <a:ea typeface="微软雅黑" panose="020B0503020204020204" pitchFamily="34" charset="-122"/>
                <a:cs typeface="微软雅黑" panose="020B0503020204020204" pitchFamily="34" charset="-122"/>
              </a:rPr>
              <a:t>cudaMallocHost</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400" dirty="0">
                <a:latin typeface="微软雅黑" panose="020B0503020204020204" pitchFamily="34" charset="-122"/>
                <a:ea typeface="微软雅黑" panose="020B0503020204020204" pitchFamily="34" charset="-122"/>
                <a:cs typeface="微软雅黑" panose="020B0503020204020204" pitchFamily="34" charset="-122"/>
              </a:rPr>
              <a:t>PIN</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内存中的内存分配</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34</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性能对比：精度</a:t>
            </a:r>
          </a:p>
        </p:txBody>
      </p:sp>
      <p:pic>
        <p:nvPicPr>
          <p:cNvPr id="5" name="图片 4">
            <a:extLst>
              <a:ext uri="{FF2B5EF4-FFF2-40B4-BE49-F238E27FC236}">
                <a16:creationId xmlns:a16="http://schemas.microsoft.com/office/drawing/2014/main" id="{3AE7D922-4D5F-4D70-A893-13DD1191C61D}"/>
              </a:ext>
            </a:extLst>
          </p:cNvPr>
          <p:cNvPicPr>
            <a:picLocks noChangeAspect="1"/>
          </p:cNvPicPr>
          <p:nvPr/>
        </p:nvPicPr>
        <p:blipFill>
          <a:blip r:embed="rId3"/>
          <a:stretch>
            <a:fillRect/>
          </a:stretch>
        </p:blipFill>
        <p:spPr>
          <a:xfrm>
            <a:off x="203812" y="1569721"/>
            <a:ext cx="11784376" cy="2628951"/>
          </a:xfrm>
          <a:prstGeom prst="rect">
            <a:avLst/>
          </a:prstGeom>
        </p:spPr>
      </p:pic>
      <p:sp>
        <p:nvSpPr>
          <p:cNvPr id="7" name="文本框 6">
            <a:extLst>
              <a:ext uri="{FF2B5EF4-FFF2-40B4-BE49-F238E27FC236}">
                <a16:creationId xmlns:a16="http://schemas.microsoft.com/office/drawing/2014/main" id="{4361B860-C419-4EEE-BE71-8B6FA70F5501}"/>
              </a:ext>
            </a:extLst>
          </p:cNvPr>
          <p:cNvSpPr txBox="1"/>
          <p:nvPr/>
        </p:nvSpPr>
        <p:spPr>
          <a:xfrm>
            <a:off x="792166" y="2255033"/>
            <a:ext cx="1335881" cy="369332"/>
          </a:xfrm>
          <a:prstGeom prst="rect">
            <a:avLst/>
          </a:prstGeom>
          <a:noFill/>
        </p:spPr>
        <p:txBody>
          <a:bodyPr wrap="square">
            <a:spAutoFit/>
          </a:bodyPr>
          <a:lstStyle/>
          <a:p>
            <a:r>
              <a:rPr lang="zh-CN" altLang="en-US" b="1" dirty="0">
                <a:solidFill>
                  <a:srgbClr val="FF0000"/>
                </a:solidFill>
              </a:rPr>
              <a:t>11%-14%</a:t>
            </a:r>
          </a:p>
        </p:txBody>
      </p:sp>
      <p:cxnSp>
        <p:nvCxnSpPr>
          <p:cNvPr id="9" name="直接箭头连接符 8">
            <a:extLst>
              <a:ext uri="{FF2B5EF4-FFF2-40B4-BE49-F238E27FC236}">
                <a16:creationId xmlns:a16="http://schemas.microsoft.com/office/drawing/2014/main" id="{587AF443-374F-4FB7-BA62-B078A80B0E25}"/>
              </a:ext>
            </a:extLst>
          </p:cNvPr>
          <p:cNvCxnSpPr>
            <a:cxnSpLocks/>
          </p:cNvCxnSpPr>
          <p:nvPr/>
        </p:nvCxnSpPr>
        <p:spPr>
          <a:xfrm>
            <a:off x="1850232" y="2151340"/>
            <a:ext cx="0" cy="541853"/>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文本框 10">
            <a:extLst>
              <a:ext uri="{FF2B5EF4-FFF2-40B4-BE49-F238E27FC236}">
                <a16:creationId xmlns:a16="http://schemas.microsoft.com/office/drawing/2014/main" id="{14D51D40-C668-4E71-92C6-F633BAFAD135}"/>
              </a:ext>
            </a:extLst>
          </p:cNvPr>
          <p:cNvSpPr txBox="1"/>
          <p:nvPr/>
        </p:nvSpPr>
        <p:spPr>
          <a:xfrm>
            <a:off x="2908299" y="2323861"/>
            <a:ext cx="1257300" cy="369332"/>
          </a:xfrm>
          <a:prstGeom prst="rect">
            <a:avLst/>
          </a:prstGeom>
          <a:noFill/>
        </p:spPr>
        <p:txBody>
          <a:bodyPr wrap="square">
            <a:spAutoFit/>
          </a:bodyPr>
          <a:lstStyle/>
          <a:p>
            <a:r>
              <a:rPr lang="zh-CN" altLang="en-US" b="1" dirty="0">
                <a:solidFill>
                  <a:srgbClr val="7030A0"/>
                </a:solidFill>
              </a:rPr>
              <a:t>19%-21%</a:t>
            </a:r>
          </a:p>
        </p:txBody>
      </p:sp>
      <p:cxnSp>
        <p:nvCxnSpPr>
          <p:cNvPr id="12" name="直接箭头连接符 11">
            <a:extLst>
              <a:ext uri="{FF2B5EF4-FFF2-40B4-BE49-F238E27FC236}">
                <a16:creationId xmlns:a16="http://schemas.microsoft.com/office/drawing/2014/main" id="{1EC69271-9854-40F5-9F84-D8A2A49261E3}"/>
              </a:ext>
            </a:extLst>
          </p:cNvPr>
          <p:cNvCxnSpPr>
            <a:cxnSpLocks/>
          </p:cNvCxnSpPr>
          <p:nvPr/>
        </p:nvCxnSpPr>
        <p:spPr>
          <a:xfrm>
            <a:off x="2874170" y="2129372"/>
            <a:ext cx="0" cy="86385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5" name="文本框 14">
            <a:extLst>
              <a:ext uri="{FF2B5EF4-FFF2-40B4-BE49-F238E27FC236}">
                <a16:creationId xmlns:a16="http://schemas.microsoft.com/office/drawing/2014/main" id="{6B6656B0-7FCB-4612-8990-7AA707437D49}"/>
              </a:ext>
            </a:extLst>
          </p:cNvPr>
          <p:cNvSpPr txBox="1"/>
          <p:nvPr/>
        </p:nvSpPr>
        <p:spPr>
          <a:xfrm>
            <a:off x="792166" y="4387484"/>
            <a:ext cx="3486150" cy="646331"/>
          </a:xfrm>
          <a:prstGeom prst="rect">
            <a:avLst/>
          </a:prstGeom>
          <a:noFill/>
        </p:spPr>
        <p:txBody>
          <a:bodyPr wrap="square">
            <a:spAutoFit/>
          </a:bodyPr>
          <a:lstStyle/>
          <a:p>
            <a:pPr marL="285750" indent="-285750">
              <a:buFont typeface="Arial" panose="020B0604020202020204" pitchFamily="34" charset="0"/>
              <a:buChar char="•"/>
            </a:pPr>
            <a:r>
              <a:rPr lang="zh-CN" altLang="en-US" dirty="0"/>
              <a:t>AdaInf不受数据漂移影响</a:t>
            </a:r>
            <a:endParaRPr lang="en-US" altLang="zh-CN" dirty="0"/>
          </a:p>
          <a:p>
            <a:pPr marL="285750" indent="-285750">
              <a:buFont typeface="Arial" panose="020B0604020202020204" pitchFamily="34" charset="0"/>
              <a:buChar char="•"/>
            </a:pPr>
            <a:r>
              <a:rPr lang="zh-CN" altLang="en-US" dirty="0"/>
              <a:t>其他方法的精度随着时间下降</a:t>
            </a:r>
          </a:p>
        </p:txBody>
      </p:sp>
      <p:sp>
        <p:nvSpPr>
          <p:cNvPr id="18" name="文本框 17">
            <a:extLst>
              <a:ext uri="{FF2B5EF4-FFF2-40B4-BE49-F238E27FC236}">
                <a16:creationId xmlns:a16="http://schemas.microsoft.com/office/drawing/2014/main" id="{0465AB2B-F7B0-4C47-90E4-B569EDABD5D7}"/>
              </a:ext>
            </a:extLst>
          </p:cNvPr>
          <p:cNvSpPr txBox="1"/>
          <p:nvPr/>
        </p:nvSpPr>
        <p:spPr>
          <a:xfrm>
            <a:off x="4773616" y="4387484"/>
            <a:ext cx="3486150" cy="369332"/>
          </a:xfrm>
          <a:prstGeom prst="rect">
            <a:avLst/>
          </a:prstGeom>
          <a:noFill/>
        </p:spPr>
        <p:txBody>
          <a:bodyPr wrap="square">
            <a:spAutoFit/>
          </a:bodyPr>
          <a:lstStyle/>
          <a:p>
            <a:r>
              <a:rPr lang="zh-CN" altLang="en-US" dirty="0"/>
              <a:t>随着应用的增加，精度下降</a:t>
            </a:r>
          </a:p>
        </p:txBody>
      </p:sp>
      <p:sp>
        <p:nvSpPr>
          <p:cNvPr id="20" name="文本框 19">
            <a:extLst>
              <a:ext uri="{FF2B5EF4-FFF2-40B4-BE49-F238E27FC236}">
                <a16:creationId xmlns:a16="http://schemas.microsoft.com/office/drawing/2014/main" id="{8AB58E42-B91E-403B-B682-FD2F2DC06723}"/>
              </a:ext>
            </a:extLst>
          </p:cNvPr>
          <p:cNvSpPr txBox="1"/>
          <p:nvPr/>
        </p:nvSpPr>
        <p:spPr>
          <a:xfrm>
            <a:off x="8529025" y="4376001"/>
            <a:ext cx="3486150" cy="646331"/>
          </a:xfrm>
          <a:prstGeom prst="rect">
            <a:avLst/>
          </a:prstGeom>
          <a:noFill/>
        </p:spPr>
        <p:txBody>
          <a:bodyPr wrap="square">
            <a:spAutoFit/>
          </a:bodyPr>
          <a:lstStyle/>
          <a:p>
            <a:r>
              <a:rPr lang="zh-CN" altLang="en-US" dirty="0"/>
              <a:t>随着GPU数量的增加，AdaInf和Ekya的准确率都增加。</a:t>
            </a:r>
            <a:endParaRPr lang="en-US" altLang="zh-CN" dirty="0"/>
          </a:p>
        </p:txBody>
      </p:sp>
      <p:sp>
        <p:nvSpPr>
          <p:cNvPr id="21" name="文本框 20">
            <a:extLst>
              <a:ext uri="{FF2B5EF4-FFF2-40B4-BE49-F238E27FC236}">
                <a16:creationId xmlns:a16="http://schemas.microsoft.com/office/drawing/2014/main" id="{64F1D1DD-2032-4D49-88AD-27952C7B2318}"/>
              </a:ext>
            </a:extLst>
          </p:cNvPr>
          <p:cNvSpPr txBox="1"/>
          <p:nvPr/>
        </p:nvSpPr>
        <p:spPr>
          <a:xfrm>
            <a:off x="2666209" y="1064062"/>
            <a:ext cx="3486150" cy="369332"/>
          </a:xfrm>
          <a:prstGeom prst="rect">
            <a:avLst/>
          </a:prstGeom>
          <a:noFill/>
        </p:spPr>
        <p:txBody>
          <a:bodyPr wrap="square">
            <a:spAutoFit/>
          </a:bodyPr>
          <a:lstStyle/>
          <a:p>
            <a:r>
              <a:rPr lang="en-US" altLang="zh-CN" dirty="0"/>
              <a:t>Scrooge</a:t>
            </a:r>
            <a:r>
              <a:rPr lang="zh-CN" altLang="en-US" dirty="0"/>
              <a:t>的再训练是在云上执行的</a:t>
            </a:r>
          </a:p>
        </p:txBody>
      </p:sp>
      <p:sp>
        <p:nvSpPr>
          <p:cNvPr id="22" name="椭圆 21">
            <a:extLst>
              <a:ext uri="{FF2B5EF4-FFF2-40B4-BE49-F238E27FC236}">
                <a16:creationId xmlns:a16="http://schemas.microsoft.com/office/drawing/2014/main" id="{B50FAEB1-38F7-413A-B638-71D01C10A1E7}"/>
              </a:ext>
            </a:extLst>
          </p:cNvPr>
          <p:cNvSpPr/>
          <p:nvPr/>
        </p:nvSpPr>
        <p:spPr>
          <a:xfrm>
            <a:off x="11399835" y="1762114"/>
            <a:ext cx="588354" cy="58793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3">
            <a:extLst>
              <a:ext uri="{FF2B5EF4-FFF2-40B4-BE49-F238E27FC236}">
                <a16:creationId xmlns:a16="http://schemas.microsoft.com/office/drawing/2014/main" id="{C2D3A2D4-57C9-4479-AFAA-DD057B7CCC3C}"/>
              </a:ext>
            </a:extLst>
          </p:cNvPr>
          <p:cNvSpPr txBox="1"/>
          <p:nvPr/>
        </p:nvSpPr>
        <p:spPr>
          <a:xfrm>
            <a:off x="11512091" y="2311604"/>
            <a:ext cx="667825" cy="461665"/>
          </a:xfrm>
          <a:prstGeom prst="rect">
            <a:avLst/>
          </a:prstGeom>
          <a:noFill/>
        </p:spPr>
        <p:txBody>
          <a:bodyPr wrap="square">
            <a:spAutoFit/>
          </a:bodyPr>
          <a:lstStyle/>
          <a:p>
            <a:r>
              <a:rPr lang="zh-CN" altLang="en-US" sz="2400" b="1" dirty="0">
                <a:solidFill>
                  <a:srgbClr val="FF0000"/>
                </a:solidFill>
              </a:rPr>
              <a:t>4</a:t>
            </a:r>
            <a:r>
              <a:rPr lang="en-US" altLang="zh-CN" sz="2400" b="1" dirty="0">
                <a:solidFill>
                  <a:srgbClr val="FF0000"/>
                </a:solidFill>
              </a:rPr>
              <a:t>×</a:t>
            </a:r>
            <a:endParaRPr lang="zh-CN" altLang="en-US" sz="2400" b="1" dirty="0">
              <a:solidFill>
                <a:srgbClr val="FF0000"/>
              </a:solidFill>
            </a:endParaRPr>
          </a:p>
        </p:txBody>
      </p:sp>
    </p:spTree>
    <p:extLst>
      <p:ext uri="{BB962C8B-B14F-4D97-AF65-F5344CB8AC3E}">
        <p14:creationId xmlns:p14="http://schemas.microsoft.com/office/powerpoint/2010/main" val="53228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35</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性能对比：完成率</a:t>
            </a:r>
          </a:p>
        </p:txBody>
      </p:sp>
      <p:sp>
        <p:nvSpPr>
          <p:cNvPr id="5" name="文本框 4">
            <a:extLst>
              <a:ext uri="{FF2B5EF4-FFF2-40B4-BE49-F238E27FC236}">
                <a16:creationId xmlns:a16="http://schemas.microsoft.com/office/drawing/2014/main" id="{73D55E3C-0B5C-40B6-B1D1-EEDE7469A706}"/>
              </a:ext>
            </a:extLst>
          </p:cNvPr>
          <p:cNvSpPr txBox="1"/>
          <p:nvPr/>
        </p:nvSpPr>
        <p:spPr>
          <a:xfrm>
            <a:off x="355600" y="4387214"/>
            <a:ext cx="3985817" cy="1754326"/>
          </a:xfrm>
          <a:prstGeom prst="rect">
            <a:avLst/>
          </a:prstGeom>
          <a:noFill/>
        </p:spPr>
        <p:txBody>
          <a:bodyPr wrap="square">
            <a:spAutoFit/>
          </a:bodyPr>
          <a:lstStyle/>
          <a:p>
            <a:pPr marL="285750" indent="-285750">
              <a:buFont typeface="Arial" panose="020B0604020202020204" pitchFamily="34" charset="0"/>
              <a:buChar char="•"/>
            </a:pPr>
            <a:r>
              <a:rPr lang="zh-CN" altLang="en-US" dirty="0"/>
              <a:t>AdaInf</a:t>
            </a:r>
            <a:r>
              <a:rPr lang="en-US" altLang="zh-CN" dirty="0"/>
              <a:t>&gt;</a:t>
            </a:r>
            <a:r>
              <a:rPr lang="zh-CN" altLang="en-US" dirty="0"/>
              <a:t>Ekya：Ekya并不专注于最大化延迟SLO实现，而这是AdaInf的一个目标。 </a:t>
            </a:r>
            <a:endParaRPr lang="en-US" altLang="zh-CN" dirty="0"/>
          </a:p>
          <a:p>
            <a:pPr marL="285750" indent="-285750">
              <a:buFont typeface="Arial" panose="020B0604020202020204" pitchFamily="34" charset="0"/>
              <a:buChar char="•"/>
            </a:pPr>
            <a:r>
              <a:rPr lang="zh-CN" altLang="en-US" dirty="0"/>
              <a:t>AdaInf</a:t>
            </a:r>
            <a:r>
              <a:rPr lang="en-US" altLang="zh-CN" dirty="0"/>
              <a:t>&gt; </a:t>
            </a:r>
            <a:r>
              <a:rPr lang="zh-CN" altLang="en-US" dirty="0"/>
              <a:t>Scrooge：AdaInf通过使用早期退出结构和减少CPU-GPU内存通信，以加快推理。</a:t>
            </a:r>
          </a:p>
        </p:txBody>
      </p:sp>
      <p:pic>
        <p:nvPicPr>
          <p:cNvPr id="7" name="图片 6">
            <a:extLst>
              <a:ext uri="{FF2B5EF4-FFF2-40B4-BE49-F238E27FC236}">
                <a16:creationId xmlns:a16="http://schemas.microsoft.com/office/drawing/2014/main" id="{FA56DF53-BA4C-4398-86BC-7DD6F93218FB}"/>
              </a:ext>
            </a:extLst>
          </p:cNvPr>
          <p:cNvPicPr>
            <a:picLocks noChangeAspect="1"/>
          </p:cNvPicPr>
          <p:nvPr/>
        </p:nvPicPr>
        <p:blipFill>
          <a:blip r:embed="rId3"/>
          <a:stretch>
            <a:fillRect/>
          </a:stretch>
        </p:blipFill>
        <p:spPr>
          <a:xfrm>
            <a:off x="1004703" y="978694"/>
            <a:ext cx="10384135" cy="2882951"/>
          </a:xfrm>
          <a:prstGeom prst="rect">
            <a:avLst/>
          </a:prstGeom>
        </p:spPr>
      </p:pic>
      <p:sp>
        <p:nvSpPr>
          <p:cNvPr id="9" name="文本框 8">
            <a:extLst>
              <a:ext uri="{FF2B5EF4-FFF2-40B4-BE49-F238E27FC236}">
                <a16:creationId xmlns:a16="http://schemas.microsoft.com/office/drawing/2014/main" id="{A2E66255-9B38-4754-9E82-0B75AA6A7952}"/>
              </a:ext>
            </a:extLst>
          </p:cNvPr>
          <p:cNvSpPr txBox="1"/>
          <p:nvPr/>
        </p:nvSpPr>
        <p:spPr>
          <a:xfrm>
            <a:off x="687499" y="3919150"/>
            <a:ext cx="11192557" cy="369332"/>
          </a:xfrm>
          <a:prstGeom prst="rect">
            <a:avLst/>
          </a:prstGeom>
          <a:noFill/>
        </p:spPr>
        <p:txBody>
          <a:bodyPr wrap="square">
            <a:spAutoFit/>
          </a:bodyPr>
          <a:lstStyle/>
          <a:p>
            <a:r>
              <a:rPr lang="zh-CN" altLang="en-US" b="1" dirty="0"/>
              <a:t>应用的完成率：</a:t>
            </a:r>
            <a:r>
              <a:rPr lang="zh-CN" altLang="en-US" dirty="0"/>
              <a:t>满足延迟SLO的请求数和在1秒窗口内到达边缘服务器的请求数之间的比率（以百分比表示）。</a:t>
            </a:r>
          </a:p>
        </p:txBody>
      </p:sp>
      <p:sp>
        <p:nvSpPr>
          <p:cNvPr id="10" name="文本框 9">
            <a:extLst>
              <a:ext uri="{FF2B5EF4-FFF2-40B4-BE49-F238E27FC236}">
                <a16:creationId xmlns:a16="http://schemas.microsoft.com/office/drawing/2014/main" id="{A3266BA6-1D1F-4829-AAB6-4FC85182F03F}"/>
              </a:ext>
            </a:extLst>
          </p:cNvPr>
          <p:cNvSpPr txBox="1"/>
          <p:nvPr/>
        </p:nvSpPr>
        <p:spPr>
          <a:xfrm>
            <a:off x="1306516" y="1903630"/>
            <a:ext cx="1335881" cy="369332"/>
          </a:xfrm>
          <a:prstGeom prst="rect">
            <a:avLst/>
          </a:prstGeom>
          <a:noFill/>
        </p:spPr>
        <p:txBody>
          <a:bodyPr wrap="square">
            <a:spAutoFit/>
          </a:bodyPr>
          <a:lstStyle/>
          <a:p>
            <a:r>
              <a:rPr lang="en-US" altLang="zh-CN" b="1" dirty="0">
                <a:solidFill>
                  <a:srgbClr val="FF0000"/>
                </a:solidFill>
              </a:rPr>
              <a:t>50%-54%</a:t>
            </a:r>
            <a:endParaRPr lang="zh-CN" altLang="en-US" b="1" dirty="0">
              <a:solidFill>
                <a:srgbClr val="FF0000"/>
              </a:solidFill>
            </a:endParaRPr>
          </a:p>
        </p:txBody>
      </p:sp>
      <p:cxnSp>
        <p:nvCxnSpPr>
          <p:cNvPr id="11" name="直接箭头连接符 10">
            <a:extLst>
              <a:ext uri="{FF2B5EF4-FFF2-40B4-BE49-F238E27FC236}">
                <a16:creationId xmlns:a16="http://schemas.microsoft.com/office/drawing/2014/main" id="{64177C82-0991-402E-8843-84E5410C5E7F}"/>
              </a:ext>
            </a:extLst>
          </p:cNvPr>
          <p:cNvCxnSpPr>
            <a:cxnSpLocks/>
          </p:cNvCxnSpPr>
          <p:nvPr/>
        </p:nvCxnSpPr>
        <p:spPr>
          <a:xfrm>
            <a:off x="2421732" y="1444382"/>
            <a:ext cx="0" cy="984493"/>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a:extLst>
              <a:ext uri="{FF2B5EF4-FFF2-40B4-BE49-F238E27FC236}">
                <a16:creationId xmlns:a16="http://schemas.microsoft.com/office/drawing/2014/main" id="{A1CD699D-FC89-4D36-AA39-BAD864A4B465}"/>
              </a:ext>
            </a:extLst>
          </p:cNvPr>
          <p:cNvCxnSpPr>
            <a:cxnSpLocks/>
          </p:cNvCxnSpPr>
          <p:nvPr/>
        </p:nvCxnSpPr>
        <p:spPr>
          <a:xfrm>
            <a:off x="4138613" y="1411383"/>
            <a:ext cx="0" cy="245967"/>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FA61CC43-0B90-4B84-82FF-53944486057A}"/>
              </a:ext>
            </a:extLst>
          </p:cNvPr>
          <p:cNvSpPr txBox="1"/>
          <p:nvPr/>
        </p:nvSpPr>
        <p:spPr>
          <a:xfrm>
            <a:off x="3627240" y="1657350"/>
            <a:ext cx="1022746" cy="369332"/>
          </a:xfrm>
          <a:prstGeom prst="rect">
            <a:avLst/>
          </a:prstGeom>
          <a:noFill/>
        </p:spPr>
        <p:txBody>
          <a:bodyPr wrap="square">
            <a:spAutoFit/>
          </a:bodyPr>
          <a:lstStyle/>
          <a:p>
            <a:r>
              <a:rPr lang="en-US" altLang="zh-CN" b="1" dirty="0">
                <a:solidFill>
                  <a:srgbClr val="FF0000"/>
                </a:solidFill>
              </a:rPr>
              <a:t>2%-4%</a:t>
            </a:r>
            <a:endParaRPr lang="zh-CN" altLang="en-US" b="1" dirty="0">
              <a:solidFill>
                <a:srgbClr val="FF0000"/>
              </a:solidFill>
            </a:endParaRPr>
          </a:p>
        </p:txBody>
      </p:sp>
      <p:sp>
        <p:nvSpPr>
          <p:cNvPr id="19" name="文本框 18">
            <a:extLst>
              <a:ext uri="{FF2B5EF4-FFF2-40B4-BE49-F238E27FC236}">
                <a16:creationId xmlns:a16="http://schemas.microsoft.com/office/drawing/2014/main" id="{6F65F241-C820-4D15-BBBC-9A2EDBC2FCF4}"/>
              </a:ext>
            </a:extLst>
          </p:cNvPr>
          <p:cNvSpPr txBox="1"/>
          <p:nvPr/>
        </p:nvSpPr>
        <p:spPr>
          <a:xfrm>
            <a:off x="4903842" y="4525713"/>
            <a:ext cx="2759869" cy="1200329"/>
          </a:xfrm>
          <a:prstGeom prst="rect">
            <a:avLst/>
          </a:prstGeom>
          <a:noFill/>
        </p:spPr>
        <p:txBody>
          <a:bodyPr wrap="square">
            <a:spAutoFit/>
          </a:bodyPr>
          <a:lstStyle/>
          <a:p>
            <a:r>
              <a:rPr lang="zh-CN" altLang="en-US" dirty="0"/>
              <a:t>随着应用数量的增加，由于更高的工作负载和GPU资源限制，每种方法的平均完成率都会降低。</a:t>
            </a:r>
          </a:p>
        </p:txBody>
      </p:sp>
      <p:sp>
        <p:nvSpPr>
          <p:cNvPr id="21" name="文本框 20">
            <a:extLst>
              <a:ext uri="{FF2B5EF4-FFF2-40B4-BE49-F238E27FC236}">
                <a16:creationId xmlns:a16="http://schemas.microsoft.com/office/drawing/2014/main" id="{6B87695F-1095-415C-9A08-8A09F261D21E}"/>
              </a:ext>
            </a:extLst>
          </p:cNvPr>
          <p:cNvSpPr txBox="1"/>
          <p:nvPr/>
        </p:nvSpPr>
        <p:spPr>
          <a:xfrm>
            <a:off x="8718605" y="4525713"/>
            <a:ext cx="2468508" cy="923330"/>
          </a:xfrm>
          <a:prstGeom prst="rect">
            <a:avLst/>
          </a:prstGeom>
          <a:noFill/>
        </p:spPr>
        <p:txBody>
          <a:bodyPr wrap="square">
            <a:spAutoFit/>
          </a:bodyPr>
          <a:lstStyle/>
          <a:p>
            <a:r>
              <a:rPr lang="zh-CN" altLang="en-US" dirty="0"/>
              <a:t>随着GPU数量的增加，每种方法的平均完成率都增加。</a:t>
            </a:r>
          </a:p>
        </p:txBody>
      </p:sp>
    </p:spTree>
    <p:extLst>
      <p:ext uri="{BB962C8B-B14F-4D97-AF65-F5344CB8AC3E}">
        <p14:creationId xmlns:p14="http://schemas.microsoft.com/office/powerpoint/2010/main" val="3362630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36</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性能对比：时间开销</a:t>
            </a:r>
          </a:p>
        </p:txBody>
      </p:sp>
      <p:pic>
        <p:nvPicPr>
          <p:cNvPr id="5" name="图片 4">
            <a:extLst>
              <a:ext uri="{FF2B5EF4-FFF2-40B4-BE49-F238E27FC236}">
                <a16:creationId xmlns:a16="http://schemas.microsoft.com/office/drawing/2014/main" id="{4C8735A2-F0A2-4EB2-9900-C606432AEDAB}"/>
              </a:ext>
            </a:extLst>
          </p:cNvPr>
          <p:cNvPicPr>
            <a:picLocks noChangeAspect="1"/>
          </p:cNvPicPr>
          <p:nvPr/>
        </p:nvPicPr>
        <p:blipFill>
          <a:blip r:embed="rId3"/>
          <a:stretch>
            <a:fillRect/>
          </a:stretch>
        </p:blipFill>
        <p:spPr>
          <a:xfrm>
            <a:off x="113879" y="1007979"/>
            <a:ext cx="11859347" cy="2048713"/>
          </a:xfrm>
          <a:prstGeom prst="rect">
            <a:avLst/>
          </a:prstGeom>
        </p:spPr>
      </p:pic>
      <p:sp>
        <p:nvSpPr>
          <p:cNvPr id="7" name="文本框 6">
            <a:extLst>
              <a:ext uri="{FF2B5EF4-FFF2-40B4-BE49-F238E27FC236}">
                <a16:creationId xmlns:a16="http://schemas.microsoft.com/office/drawing/2014/main" id="{709E5A98-891D-4435-B0D9-1A7A2B870500}"/>
              </a:ext>
            </a:extLst>
          </p:cNvPr>
          <p:cNvSpPr txBox="1"/>
          <p:nvPr/>
        </p:nvSpPr>
        <p:spPr>
          <a:xfrm>
            <a:off x="6665120" y="3890665"/>
            <a:ext cx="4722018" cy="923330"/>
          </a:xfrm>
          <a:prstGeom prst="rect">
            <a:avLst/>
          </a:prstGeom>
          <a:noFill/>
        </p:spPr>
        <p:txBody>
          <a:bodyPr wrap="square">
            <a:spAutoFit/>
          </a:bodyPr>
          <a:lstStyle/>
          <a:p>
            <a:r>
              <a:rPr lang="zh-CN" altLang="en-US" dirty="0"/>
              <a:t>Scrooge在每次再训练中需要34.1s的通信时间在边缘和云之间传输85.7GB的数据（边</a:t>
            </a:r>
            <a:r>
              <a:rPr lang="en-US" altLang="zh-CN" dirty="0">
                <a:sym typeface="Wingdings" panose="05000000000000000000" pitchFamily="2" charset="2"/>
              </a:rPr>
              <a:t></a:t>
            </a:r>
            <a:r>
              <a:rPr lang="zh-CN" altLang="en-US" dirty="0">
                <a:sym typeface="Wingdings" panose="05000000000000000000" pitchFamily="2" charset="2"/>
              </a:rPr>
              <a:t>云：再训练样本；云</a:t>
            </a:r>
            <a:r>
              <a:rPr lang="en-US" altLang="zh-CN" dirty="0">
                <a:sym typeface="Wingdings" panose="05000000000000000000" pitchFamily="2" charset="2"/>
              </a:rPr>
              <a:t></a:t>
            </a:r>
            <a:r>
              <a:rPr lang="zh-CN" altLang="en-US" dirty="0">
                <a:sym typeface="Wingdings" panose="05000000000000000000" pitchFamily="2" charset="2"/>
              </a:rPr>
              <a:t>边：更新后的模型</a:t>
            </a:r>
            <a:r>
              <a:rPr lang="zh-CN" altLang="en-US" dirty="0"/>
              <a:t>）。</a:t>
            </a:r>
          </a:p>
        </p:txBody>
      </p:sp>
      <p:sp>
        <p:nvSpPr>
          <p:cNvPr id="8" name="椭圆 7">
            <a:extLst>
              <a:ext uri="{FF2B5EF4-FFF2-40B4-BE49-F238E27FC236}">
                <a16:creationId xmlns:a16="http://schemas.microsoft.com/office/drawing/2014/main" id="{DF272C82-13B3-4EED-8207-6DB8190829B9}"/>
              </a:ext>
            </a:extLst>
          </p:cNvPr>
          <p:cNvSpPr/>
          <p:nvPr/>
        </p:nvSpPr>
        <p:spPr>
          <a:xfrm>
            <a:off x="1628775" y="1871663"/>
            <a:ext cx="1014413" cy="2857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0" name="直接箭头连接符 9">
            <a:extLst>
              <a:ext uri="{FF2B5EF4-FFF2-40B4-BE49-F238E27FC236}">
                <a16:creationId xmlns:a16="http://schemas.microsoft.com/office/drawing/2014/main" id="{C3C44C04-2F82-4B11-969C-9E3E3C3559B7}"/>
              </a:ext>
            </a:extLst>
          </p:cNvPr>
          <p:cNvCxnSpPr/>
          <p:nvPr/>
        </p:nvCxnSpPr>
        <p:spPr>
          <a:xfrm flipH="1">
            <a:off x="1478756" y="2157413"/>
            <a:ext cx="442913" cy="127158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文本框 11">
            <a:extLst>
              <a:ext uri="{FF2B5EF4-FFF2-40B4-BE49-F238E27FC236}">
                <a16:creationId xmlns:a16="http://schemas.microsoft.com/office/drawing/2014/main" id="{EF00F269-8E41-41FF-9625-A8F41236F8E6}"/>
              </a:ext>
            </a:extLst>
          </p:cNvPr>
          <p:cNvSpPr txBox="1"/>
          <p:nvPr/>
        </p:nvSpPr>
        <p:spPr>
          <a:xfrm>
            <a:off x="542924" y="3458711"/>
            <a:ext cx="1843089" cy="923330"/>
          </a:xfrm>
          <a:prstGeom prst="rect">
            <a:avLst/>
          </a:prstGeom>
          <a:noFill/>
        </p:spPr>
        <p:txBody>
          <a:bodyPr wrap="square">
            <a:spAutoFit/>
          </a:bodyPr>
          <a:lstStyle/>
          <a:p>
            <a:r>
              <a:rPr lang="zh-CN" altLang="en-US" dirty="0"/>
              <a:t>独立在CPU中运行，不影响应用调度或执行</a:t>
            </a:r>
          </a:p>
        </p:txBody>
      </p:sp>
      <p:sp>
        <p:nvSpPr>
          <p:cNvPr id="13" name="椭圆 12">
            <a:extLst>
              <a:ext uri="{FF2B5EF4-FFF2-40B4-BE49-F238E27FC236}">
                <a16:creationId xmlns:a16="http://schemas.microsoft.com/office/drawing/2014/main" id="{F076720F-146B-4EA6-B133-491E3B59B124}"/>
              </a:ext>
            </a:extLst>
          </p:cNvPr>
          <p:cNvSpPr/>
          <p:nvPr/>
        </p:nvSpPr>
        <p:spPr>
          <a:xfrm>
            <a:off x="4510088" y="2371725"/>
            <a:ext cx="4048125" cy="684967"/>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椭圆 13">
            <a:extLst>
              <a:ext uri="{FF2B5EF4-FFF2-40B4-BE49-F238E27FC236}">
                <a16:creationId xmlns:a16="http://schemas.microsoft.com/office/drawing/2014/main" id="{F8B34FE8-D86F-4202-8F16-099E68F75CB9}"/>
              </a:ext>
            </a:extLst>
          </p:cNvPr>
          <p:cNvSpPr/>
          <p:nvPr/>
        </p:nvSpPr>
        <p:spPr>
          <a:xfrm>
            <a:off x="2867025" y="1320788"/>
            <a:ext cx="1369217" cy="59921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箭头连接符 14">
            <a:extLst>
              <a:ext uri="{FF2B5EF4-FFF2-40B4-BE49-F238E27FC236}">
                <a16:creationId xmlns:a16="http://schemas.microsoft.com/office/drawing/2014/main" id="{8C7D58D8-3F11-4AF9-BFA4-7BCF611C2202}"/>
              </a:ext>
            </a:extLst>
          </p:cNvPr>
          <p:cNvCxnSpPr>
            <a:cxnSpLocks/>
          </p:cNvCxnSpPr>
          <p:nvPr/>
        </p:nvCxnSpPr>
        <p:spPr>
          <a:xfrm>
            <a:off x="3850482" y="1920002"/>
            <a:ext cx="307602" cy="163758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文本框 16">
            <a:extLst>
              <a:ext uri="{FF2B5EF4-FFF2-40B4-BE49-F238E27FC236}">
                <a16:creationId xmlns:a16="http://schemas.microsoft.com/office/drawing/2014/main" id="{AD802AD6-869F-429A-B8BC-F66F8BF15759}"/>
              </a:ext>
            </a:extLst>
          </p:cNvPr>
          <p:cNvSpPr txBox="1"/>
          <p:nvPr/>
        </p:nvSpPr>
        <p:spPr>
          <a:xfrm>
            <a:off x="3173646" y="3510471"/>
            <a:ext cx="2125192" cy="646331"/>
          </a:xfrm>
          <a:prstGeom prst="rect">
            <a:avLst/>
          </a:prstGeom>
          <a:noFill/>
        </p:spPr>
        <p:txBody>
          <a:bodyPr wrap="square">
            <a:spAutoFit/>
          </a:bodyPr>
          <a:lstStyle/>
          <a:p>
            <a:r>
              <a:rPr lang="zh-CN" altLang="en-US" dirty="0"/>
              <a:t>在</a:t>
            </a:r>
            <a:r>
              <a:rPr lang="en-US" altLang="zh-CN" dirty="0"/>
              <a:t>time session=5ms</a:t>
            </a:r>
            <a:r>
              <a:rPr lang="zh-CN" altLang="en-US" dirty="0"/>
              <a:t>内，调度应用。</a:t>
            </a:r>
          </a:p>
        </p:txBody>
      </p:sp>
      <p:sp>
        <p:nvSpPr>
          <p:cNvPr id="22" name="文本框 21">
            <a:extLst>
              <a:ext uri="{FF2B5EF4-FFF2-40B4-BE49-F238E27FC236}">
                <a16:creationId xmlns:a16="http://schemas.microsoft.com/office/drawing/2014/main" id="{DD111E60-B029-4657-B232-E124224971A7}"/>
              </a:ext>
            </a:extLst>
          </p:cNvPr>
          <p:cNvSpPr txBox="1"/>
          <p:nvPr/>
        </p:nvSpPr>
        <p:spPr>
          <a:xfrm>
            <a:off x="2643188" y="4287415"/>
            <a:ext cx="3036094" cy="646331"/>
          </a:xfrm>
          <a:prstGeom prst="rect">
            <a:avLst/>
          </a:prstGeom>
          <a:noFill/>
        </p:spPr>
        <p:txBody>
          <a:bodyPr wrap="square">
            <a:spAutoFit/>
          </a:bodyPr>
          <a:lstStyle/>
          <a:p>
            <a:r>
              <a:rPr lang="en-US" altLang="zh-CN" dirty="0" err="1"/>
              <a:t>Ekya</a:t>
            </a:r>
            <a:r>
              <a:rPr lang="zh-CN" altLang="en-US" dirty="0"/>
              <a:t>：耗时的启发式</a:t>
            </a:r>
            <a:endParaRPr lang="en-US" altLang="zh-CN" dirty="0"/>
          </a:p>
          <a:p>
            <a:r>
              <a:rPr lang="en-US" altLang="zh-CN" dirty="0"/>
              <a:t>Scrooge</a:t>
            </a:r>
            <a:r>
              <a:rPr lang="zh-CN" altLang="en-US" dirty="0"/>
              <a:t>：耗时的优化公式</a:t>
            </a:r>
          </a:p>
        </p:txBody>
      </p:sp>
      <p:cxnSp>
        <p:nvCxnSpPr>
          <p:cNvPr id="23" name="直接箭头连接符 22">
            <a:extLst>
              <a:ext uri="{FF2B5EF4-FFF2-40B4-BE49-F238E27FC236}">
                <a16:creationId xmlns:a16="http://schemas.microsoft.com/office/drawing/2014/main" id="{CD4E5E2B-08DE-4EEB-8EA1-B24CFBFA4683}"/>
              </a:ext>
            </a:extLst>
          </p:cNvPr>
          <p:cNvCxnSpPr>
            <a:cxnSpLocks/>
          </p:cNvCxnSpPr>
          <p:nvPr/>
        </p:nvCxnSpPr>
        <p:spPr>
          <a:xfrm>
            <a:off x="7367589" y="3029309"/>
            <a:ext cx="240506" cy="86135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356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37</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性能对比：</a:t>
            </a:r>
            <a:r>
              <a:rPr kumimoji="1" lang="en-US" altLang="zh-CN" b="1" dirty="0">
                <a:latin typeface="+mn-lt"/>
              </a:rPr>
              <a:t>GPU</a:t>
            </a:r>
            <a:r>
              <a:rPr kumimoji="1" lang="zh-CN" altLang="en-US" b="1" dirty="0">
                <a:latin typeface="+mn-lt"/>
              </a:rPr>
              <a:t>利用率</a:t>
            </a:r>
          </a:p>
        </p:txBody>
      </p:sp>
      <p:sp>
        <p:nvSpPr>
          <p:cNvPr id="5" name="文本框 4">
            <a:extLst>
              <a:ext uri="{FF2B5EF4-FFF2-40B4-BE49-F238E27FC236}">
                <a16:creationId xmlns:a16="http://schemas.microsoft.com/office/drawing/2014/main" id="{8F175FB4-6BBC-4835-B4D8-01DAE62E4735}"/>
              </a:ext>
            </a:extLst>
          </p:cNvPr>
          <p:cNvSpPr txBox="1"/>
          <p:nvPr/>
        </p:nvSpPr>
        <p:spPr>
          <a:xfrm>
            <a:off x="2782888" y="4361616"/>
            <a:ext cx="6115050" cy="923330"/>
          </a:xfrm>
          <a:prstGeom prst="rect">
            <a:avLst/>
          </a:prstGeom>
          <a:noFill/>
        </p:spPr>
        <p:txBody>
          <a:bodyPr wrap="square">
            <a:spAutoFit/>
          </a:bodyPr>
          <a:lstStyle/>
          <a:p>
            <a:pPr marL="285750" indent="-285750">
              <a:buFont typeface="Arial" panose="020B0604020202020204" pitchFamily="34" charset="0"/>
              <a:buChar char="•"/>
            </a:pPr>
            <a:r>
              <a:rPr lang="zh-CN" altLang="en-US" dirty="0"/>
              <a:t>所有方法的跨时间利用率都接近或等于100%</a:t>
            </a:r>
            <a:endParaRPr lang="en-US" altLang="zh-CN" dirty="0"/>
          </a:p>
          <a:p>
            <a:pPr marL="285750" indent="-285750">
              <a:buFont typeface="Arial" panose="020B0604020202020204" pitchFamily="34" charset="0"/>
              <a:buChar char="•"/>
            </a:pPr>
            <a:r>
              <a:rPr lang="en-US" altLang="zh-CN" dirty="0"/>
              <a:t>Nvidia MPS</a:t>
            </a:r>
            <a:r>
              <a:rPr lang="zh-CN" altLang="en-US" dirty="0"/>
              <a:t>技术</a:t>
            </a:r>
            <a:r>
              <a:rPr lang="en-US" altLang="zh-CN" dirty="0"/>
              <a:t>——GPU</a:t>
            </a:r>
            <a:r>
              <a:rPr lang="zh-CN" altLang="en-US" dirty="0"/>
              <a:t>空间多路复用，支持并发执行</a:t>
            </a:r>
            <a:r>
              <a:rPr lang="en-US" altLang="zh-CN" dirty="0"/>
              <a:t>DNN</a:t>
            </a:r>
            <a:r>
              <a:rPr lang="zh-CN" altLang="en-US" dirty="0"/>
              <a:t>，同样增加了</a:t>
            </a:r>
            <a:r>
              <a:rPr lang="en-US" altLang="zh-CN" dirty="0"/>
              <a:t>GPU</a:t>
            </a:r>
            <a:r>
              <a:rPr lang="zh-CN" altLang="en-US" dirty="0"/>
              <a:t>利用率。</a:t>
            </a:r>
          </a:p>
        </p:txBody>
      </p:sp>
      <p:pic>
        <p:nvPicPr>
          <p:cNvPr id="7" name="图片 6">
            <a:extLst>
              <a:ext uri="{FF2B5EF4-FFF2-40B4-BE49-F238E27FC236}">
                <a16:creationId xmlns:a16="http://schemas.microsoft.com/office/drawing/2014/main" id="{E4E7AC6E-9E3A-41C7-AEEA-464A9930C4CF}"/>
              </a:ext>
            </a:extLst>
          </p:cNvPr>
          <p:cNvPicPr>
            <a:picLocks noChangeAspect="1"/>
          </p:cNvPicPr>
          <p:nvPr/>
        </p:nvPicPr>
        <p:blipFill>
          <a:blip r:embed="rId3"/>
          <a:stretch>
            <a:fillRect/>
          </a:stretch>
        </p:blipFill>
        <p:spPr>
          <a:xfrm>
            <a:off x="4104420" y="1363190"/>
            <a:ext cx="3067905" cy="2426359"/>
          </a:xfrm>
          <a:prstGeom prst="rect">
            <a:avLst/>
          </a:prstGeom>
        </p:spPr>
      </p:pic>
    </p:spTree>
    <p:extLst>
      <p:ext uri="{BB962C8B-B14F-4D97-AF65-F5344CB8AC3E}">
        <p14:creationId xmlns:p14="http://schemas.microsoft.com/office/powerpoint/2010/main" val="39368396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38</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性能对比：消融实验</a:t>
            </a:r>
          </a:p>
        </p:txBody>
      </p:sp>
      <p:sp>
        <p:nvSpPr>
          <p:cNvPr id="5" name="文本框 4">
            <a:extLst>
              <a:ext uri="{FF2B5EF4-FFF2-40B4-BE49-F238E27FC236}">
                <a16:creationId xmlns:a16="http://schemas.microsoft.com/office/drawing/2014/main" id="{F1E2FF15-8471-40BD-8AA9-3681369CB034}"/>
              </a:ext>
            </a:extLst>
          </p:cNvPr>
          <p:cNvSpPr txBox="1"/>
          <p:nvPr/>
        </p:nvSpPr>
        <p:spPr>
          <a:xfrm>
            <a:off x="6465094" y="927735"/>
            <a:ext cx="5597004" cy="2800767"/>
          </a:xfrm>
          <a:prstGeom prst="rect">
            <a:avLst/>
          </a:prstGeom>
          <a:noFill/>
        </p:spPr>
        <p:txBody>
          <a:bodyPr wrap="square">
            <a:spAutoFit/>
          </a:bodyPr>
          <a:lstStyle/>
          <a:p>
            <a:r>
              <a:rPr lang="zh-CN" altLang="en-US" sz="1600" b="1" dirty="0">
                <a:solidFill>
                  <a:srgbClr val="FF0000"/>
                </a:solidFill>
              </a:rPr>
              <a:t>消融实验设置：</a:t>
            </a:r>
            <a:endParaRPr lang="en-US" altLang="zh-CN" sz="1600" b="1" dirty="0">
              <a:solidFill>
                <a:srgbClr val="FF0000"/>
              </a:solidFill>
            </a:endParaRPr>
          </a:p>
          <a:p>
            <a:pPr marL="285750" indent="-285750">
              <a:buFont typeface="Arial" panose="020B0604020202020204" pitchFamily="34" charset="0"/>
              <a:buChar char="•"/>
            </a:pPr>
            <a:r>
              <a:rPr lang="zh-CN" altLang="en-US" sz="1600" b="1" dirty="0"/>
              <a:t>AdaInf/I：</a:t>
            </a:r>
            <a:r>
              <a:rPr lang="zh-CN" altLang="en-US" sz="1600" dirty="0"/>
              <a:t>它将空闲时间为所有的再训练模型平分，而不是考虑影响程度。</a:t>
            </a:r>
            <a:endParaRPr lang="en-US" altLang="zh-CN" sz="1600" dirty="0"/>
          </a:p>
          <a:p>
            <a:pPr marL="285750" indent="-285750">
              <a:buFont typeface="Arial" panose="020B0604020202020204" pitchFamily="34" charset="0"/>
              <a:buChar char="•"/>
            </a:pPr>
            <a:r>
              <a:rPr lang="en-US" altLang="zh-CN" sz="1600" b="1" dirty="0" err="1"/>
              <a:t>AdaInf</a:t>
            </a:r>
            <a:r>
              <a:rPr lang="en-US" altLang="zh-CN" sz="1600" b="1" dirty="0"/>
              <a:t>/U</a:t>
            </a:r>
            <a:r>
              <a:rPr lang="zh-CN" altLang="en-US" sz="1600" b="1" dirty="0"/>
              <a:t>：</a:t>
            </a:r>
            <a:r>
              <a:rPr lang="zh-CN" altLang="en-US" sz="1600" dirty="0"/>
              <a:t>它创建再训练推理</a:t>
            </a:r>
            <a:r>
              <a:rPr lang="en-US" altLang="zh-CN" sz="1600" dirty="0"/>
              <a:t>DAG</a:t>
            </a:r>
            <a:r>
              <a:rPr lang="zh-CN" altLang="en-US" sz="1600" dirty="0"/>
              <a:t>一次，并且不更新模型的影响程度。</a:t>
            </a:r>
            <a:endParaRPr lang="en-US" altLang="zh-CN" sz="1600" dirty="0"/>
          </a:p>
          <a:p>
            <a:pPr marL="285750" indent="-285750">
              <a:buFont typeface="Arial" panose="020B0604020202020204" pitchFamily="34" charset="0"/>
              <a:buChar char="•"/>
            </a:pPr>
            <a:r>
              <a:rPr lang="en-US" altLang="zh-CN" sz="1600" b="1" dirty="0" err="1"/>
              <a:t>AdaInf</a:t>
            </a:r>
            <a:r>
              <a:rPr lang="en-US" altLang="zh-CN" sz="1600" b="1" dirty="0"/>
              <a:t>/S</a:t>
            </a:r>
            <a:r>
              <a:rPr lang="zh-CN" altLang="en-US" sz="1600" b="1" dirty="0"/>
              <a:t>：</a:t>
            </a:r>
            <a:r>
              <a:rPr lang="zh-CN" altLang="en-US" sz="1600" dirty="0"/>
              <a:t>它将分配给一个</a:t>
            </a:r>
            <a:r>
              <a:rPr lang="en-US" altLang="zh-CN" sz="1600" dirty="0"/>
              <a:t>time session=5ms</a:t>
            </a:r>
            <a:r>
              <a:rPr lang="zh-CN" altLang="en-US" sz="1600" dirty="0"/>
              <a:t>的</a:t>
            </a:r>
            <a:r>
              <a:rPr lang="en-US" altLang="zh-CN" sz="1600" dirty="0"/>
              <a:t>GPU</a:t>
            </a:r>
            <a:r>
              <a:rPr lang="zh-CN" altLang="en-US" sz="1600" dirty="0"/>
              <a:t>空间平均分配给该</a:t>
            </a:r>
            <a:r>
              <a:rPr lang="en-US" altLang="zh-CN" sz="1600" dirty="0"/>
              <a:t>session</a:t>
            </a:r>
            <a:r>
              <a:rPr lang="zh-CN" altLang="en-US" sz="1600" dirty="0"/>
              <a:t>中的所有应用。</a:t>
            </a:r>
            <a:endParaRPr lang="en-US" altLang="zh-CN" sz="1600" dirty="0"/>
          </a:p>
          <a:p>
            <a:pPr marL="285750" indent="-285750">
              <a:buFont typeface="Arial" panose="020B0604020202020204" pitchFamily="34" charset="0"/>
              <a:buChar char="•"/>
            </a:pPr>
            <a:r>
              <a:rPr lang="en-US" altLang="zh-CN" sz="1600" b="1" dirty="0" err="1"/>
              <a:t>AdaInf</a:t>
            </a:r>
            <a:r>
              <a:rPr lang="en-US" altLang="zh-CN" sz="1600" b="1" dirty="0"/>
              <a:t>/E</a:t>
            </a:r>
            <a:r>
              <a:rPr lang="zh-CN" altLang="en-US" sz="1600" b="1" dirty="0"/>
              <a:t>：</a:t>
            </a:r>
            <a:r>
              <a:rPr lang="zh-CN" altLang="en-US" sz="1600" dirty="0"/>
              <a:t>它使用了完整的结构，而不是模型的尽早退出结构。</a:t>
            </a:r>
            <a:endParaRPr lang="en-US" altLang="zh-CN" sz="1600" dirty="0"/>
          </a:p>
          <a:p>
            <a:pPr marL="285750" indent="-285750">
              <a:buFont typeface="Arial" panose="020B0604020202020204" pitchFamily="34" charset="0"/>
              <a:buChar char="•"/>
            </a:pPr>
            <a:r>
              <a:rPr lang="en-US" altLang="zh-CN" sz="1600" b="1" dirty="0" err="1"/>
              <a:t>AdaInf</a:t>
            </a:r>
            <a:r>
              <a:rPr lang="en-US" altLang="zh-CN" sz="1600" b="1" dirty="0"/>
              <a:t>/M1</a:t>
            </a:r>
            <a:r>
              <a:rPr lang="zh-CN" altLang="en-US" sz="1600" b="1" dirty="0"/>
              <a:t>：</a:t>
            </a:r>
            <a:r>
              <a:rPr lang="zh-CN" altLang="en-US" sz="1600" dirty="0"/>
              <a:t>不采用模型内部重用参数策略。</a:t>
            </a:r>
            <a:endParaRPr lang="en-US" altLang="zh-CN" sz="1600" dirty="0"/>
          </a:p>
          <a:p>
            <a:pPr marL="285750" indent="-285750">
              <a:buFont typeface="Arial" panose="020B0604020202020204" pitchFamily="34" charset="0"/>
              <a:buChar char="•"/>
            </a:pPr>
            <a:r>
              <a:rPr lang="en-US" altLang="zh-CN" sz="1600" b="1" dirty="0" err="1"/>
              <a:t>AdaInf</a:t>
            </a:r>
            <a:r>
              <a:rPr lang="en-US" altLang="zh-CN" sz="1600" b="1" dirty="0"/>
              <a:t>/M2</a:t>
            </a:r>
            <a:r>
              <a:rPr lang="zh-CN" altLang="en-US" sz="1600" b="1" dirty="0"/>
              <a:t>：</a:t>
            </a:r>
            <a:r>
              <a:rPr lang="zh-CN" altLang="en-US" sz="1600" dirty="0"/>
              <a:t>不采用基于优先级的</a:t>
            </a:r>
            <a:r>
              <a:rPr lang="en-US" altLang="zh-CN" sz="1600" dirty="0"/>
              <a:t>GPU</a:t>
            </a:r>
            <a:r>
              <a:rPr lang="zh-CN" altLang="en-US" sz="1600" dirty="0"/>
              <a:t>内存内容驱逐策略</a:t>
            </a:r>
          </a:p>
        </p:txBody>
      </p:sp>
      <p:pic>
        <p:nvPicPr>
          <p:cNvPr id="7" name="图片 6">
            <a:extLst>
              <a:ext uri="{FF2B5EF4-FFF2-40B4-BE49-F238E27FC236}">
                <a16:creationId xmlns:a16="http://schemas.microsoft.com/office/drawing/2014/main" id="{3A5E5FA7-F32C-4593-BC2D-A1520A23675A}"/>
              </a:ext>
            </a:extLst>
          </p:cNvPr>
          <p:cNvPicPr>
            <a:picLocks noChangeAspect="1"/>
          </p:cNvPicPr>
          <p:nvPr/>
        </p:nvPicPr>
        <p:blipFill>
          <a:blip r:embed="rId3"/>
          <a:stretch>
            <a:fillRect/>
          </a:stretch>
        </p:blipFill>
        <p:spPr>
          <a:xfrm>
            <a:off x="423616" y="1102807"/>
            <a:ext cx="6041478" cy="2437369"/>
          </a:xfrm>
          <a:prstGeom prst="rect">
            <a:avLst/>
          </a:prstGeom>
        </p:spPr>
      </p:pic>
      <p:sp>
        <p:nvSpPr>
          <p:cNvPr id="11" name="文本框 10">
            <a:extLst>
              <a:ext uri="{FF2B5EF4-FFF2-40B4-BE49-F238E27FC236}">
                <a16:creationId xmlns:a16="http://schemas.microsoft.com/office/drawing/2014/main" id="{34C0643E-6E5D-45C5-99F9-0976F08941A3}"/>
              </a:ext>
            </a:extLst>
          </p:cNvPr>
          <p:cNvSpPr txBox="1"/>
          <p:nvPr/>
        </p:nvSpPr>
        <p:spPr>
          <a:xfrm>
            <a:off x="248444" y="3598763"/>
            <a:ext cx="5414962" cy="2800767"/>
          </a:xfrm>
          <a:prstGeom prst="rect">
            <a:avLst/>
          </a:prstGeom>
          <a:noFill/>
        </p:spPr>
        <p:txBody>
          <a:bodyPr wrap="square">
            <a:spAutoFit/>
          </a:bodyPr>
          <a:lstStyle/>
          <a:p>
            <a:r>
              <a:rPr lang="zh-CN" altLang="en-US" sz="1600" b="1" dirty="0">
                <a:solidFill>
                  <a:srgbClr val="FF0000"/>
                </a:solidFill>
              </a:rPr>
              <a:t>精度：</a:t>
            </a:r>
            <a:endParaRPr lang="en-US" altLang="zh-CN" sz="1600" b="1" dirty="0">
              <a:solidFill>
                <a:srgbClr val="FF0000"/>
              </a:solidFill>
            </a:endParaRPr>
          </a:p>
          <a:p>
            <a:pPr marL="285750" indent="-285750">
              <a:buFont typeface="Arial" panose="020B0604020202020204" pitchFamily="34" charset="0"/>
              <a:buChar char="•"/>
            </a:pPr>
            <a:r>
              <a:rPr lang="zh-CN" altLang="en-US" sz="1600" dirty="0"/>
              <a:t>AdaInf </a:t>
            </a:r>
            <a:r>
              <a:rPr lang="en-US" altLang="zh-CN" sz="1600" dirty="0"/>
              <a:t>- </a:t>
            </a:r>
            <a:r>
              <a:rPr lang="zh-CN" altLang="en-US" sz="1600" dirty="0"/>
              <a:t>AdaInf/M1 </a:t>
            </a:r>
            <a:r>
              <a:rPr lang="en-US" altLang="zh-CN" sz="1600" dirty="0"/>
              <a:t>= </a:t>
            </a:r>
            <a:r>
              <a:rPr lang="zh-CN" altLang="en-US" sz="1600" b="1" dirty="0">
                <a:solidFill>
                  <a:srgbClr val="FF0000"/>
                </a:solidFill>
              </a:rPr>
              <a:t>4%</a:t>
            </a:r>
            <a:r>
              <a:rPr lang="zh-CN" altLang="en-US" sz="1600" dirty="0"/>
              <a:t>， AdaInf </a:t>
            </a:r>
            <a:r>
              <a:rPr lang="en-US" altLang="zh-CN" sz="1600" dirty="0"/>
              <a:t>- </a:t>
            </a:r>
            <a:r>
              <a:rPr lang="zh-CN" altLang="en-US" sz="1600" dirty="0"/>
              <a:t>AdaInf/M2 </a:t>
            </a:r>
            <a:r>
              <a:rPr lang="en-US" altLang="zh-CN" sz="1600" b="1" dirty="0"/>
              <a:t>= </a:t>
            </a:r>
            <a:r>
              <a:rPr lang="zh-CN" altLang="en-US" sz="1600" b="1" dirty="0">
                <a:solidFill>
                  <a:srgbClr val="FF0000"/>
                </a:solidFill>
              </a:rPr>
              <a:t>5%</a:t>
            </a:r>
            <a:r>
              <a:rPr lang="zh-CN" altLang="en-US" sz="1600" dirty="0"/>
              <a:t>，这表明该策略在减少CPU-GPU内存通信以减少推理延迟和提供更多的再训练时间。</a:t>
            </a:r>
            <a:endParaRPr lang="en-US" altLang="zh-CN" sz="1600" dirty="0"/>
          </a:p>
          <a:p>
            <a:pPr marL="285750" indent="-285750">
              <a:buFont typeface="Arial" panose="020B0604020202020204" pitchFamily="34" charset="0"/>
              <a:buChar char="•"/>
            </a:pPr>
            <a:r>
              <a:rPr lang="en-US" altLang="zh-CN" sz="1600" dirty="0" err="1"/>
              <a:t>AdaInf</a:t>
            </a:r>
            <a:r>
              <a:rPr lang="zh-CN" altLang="en-US" sz="1600" dirty="0"/>
              <a:t> </a:t>
            </a:r>
            <a:r>
              <a:rPr lang="en-US" altLang="zh-CN" sz="1600" dirty="0"/>
              <a:t>- </a:t>
            </a:r>
            <a:r>
              <a:rPr lang="en-US" altLang="zh-CN" sz="1600" dirty="0" err="1"/>
              <a:t>AdaInf</a:t>
            </a:r>
            <a:r>
              <a:rPr lang="en-US" altLang="zh-CN" sz="1600" dirty="0"/>
              <a:t>/ S</a:t>
            </a:r>
            <a:r>
              <a:rPr lang="zh-CN" altLang="en-US" sz="1600" dirty="0"/>
              <a:t> </a:t>
            </a:r>
            <a:r>
              <a:rPr lang="en-US" altLang="zh-CN" sz="1600" dirty="0"/>
              <a:t>= </a:t>
            </a:r>
            <a:r>
              <a:rPr lang="en-US" altLang="zh-CN" sz="1600" b="1" dirty="0">
                <a:solidFill>
                  <a:srgbClr val="FF0000"/>
                </a:solidFill>
              </a:rPr>
              <a:t>7%</a:t>
            </a:r>
            <a:r>
              <a:rPr lang="zh-CN" altLang="en-US" sz="1600" dirty="0"/>
              <a:t>，说明在资源分配中考虑不同作业的资源需求以满足</a:t>
            </a:r>
            <a:r>
              <a:rPr lang="en-US" altLang="zh-CN" sz="1600" dirty="0"/>
              <a:t>SLOs</a:t>
            </a:r>
            <a:r>
              <a:rPr lang="zh-CN" altLang="en-US" sz="1600" dirty="0"/>
              <a:t>的重要性。</a:t>
            </a:r>
            <a:endParaRPr lang="en-US" altLang="zh-CN" sz="1600" dirty="0"/>
          </a:p>
          <a:p>
            <a:pPr marL="285750" indent="-285750">
              <a:buFont typeface="Arial" panose="020B0604020202020204" pitchFamily="34" charset="0"/>
              <a:buChar char="•"/>
            </a:pPr>
            <a:r>
              <a:rPr lang="en-US" altLang="zh-CN" sz="1600" dirty="0" err="1"/>
              <a:t>AdaInf</a:t>
            </a:r>
            <a:r>
              <a:rPr lang="zh-CN" altLang="en-US" sz="1600" dirty="0"/>
              <a:t> </a:t>
            </a:r>
            <a:r>
              <a:rPr lang="en-US" altLang="zh-CN" sz="1600" dirty="0"/>
              <a:t>- </a:t>
            </a:r>
            <a:r>
              <a:rPr lang="en-US" altLang="zh-CN" sz="1600" dirty="0" err="1"/>
              <a:t>AdaInf</a:t>
            </a:r>
            <a:r>
              <a:rPr lang="en-US" altLang="zh-CN" sz="1600" dirty="0"/>
              <a:t>/E</a:t>
            </a:r>
            <a:r>
              <a:rPr lang="zh-CN" altLang="en-US" sz="1600" dirty="0"/>
              <a:t> </a:t>
            </a:r>
            <a:r>
              <a:rPr lang="en-US" altLang="zh-CN" sz="1600" dirty="0"/>
              <a:t>= </a:t>
            </a:r>
            <a:r>
              <a:rPr lang="en-US" altLang="zh-CN" sz="1600" b="1" dirty="0">
                <a:solidFill>
                  <a:srgbClr val="FF0000"/>
                </a:solidFill>
              </a:rPr>
              <a:t>8%</a:t>
            </a:r>
            <a:r>
              <a:rPr lang="zh-CN" altLang="en-US" sz="1600" dirty="0"/>
              <a:t>，表明使用尽早退出结构为再训练留出更多时间的有效性。</a:t>
            </a:r>
            <a:endParaRPr lang="en-US" altLang="zh-CN" sz="1600" dirty="0"/>
          </a:p>
          <a:p>
            <a:pPr marL="285750" indent="-285750">
              <a:buFont typeface="Arial" panose="020B0604020202020204" pitchFamily="34" charset="0"/>
              <a:buChar char="•"/>
            </a:pPr>
            <a:r>
              <a:rPr lang="en-US" altLang="zh-CN" sz="1600" dirty="0" err="1"/>
              <a:t>AdaInf</a:t>
            </a:r>
            <a:r>
              <a:rPr lang="zh-CN" altLang="en-US" sz="1600" dirty="0"/>
              <a:t> </a:t>
            </a:r>
            <a:r>
              <a:rPr lang="en-US" altLang="zh-CN" sz="1600" dirty="0"/>
              <a:t>- </a:t>
            </a:r>
            <a:r>
              <a:rPr lang="en-US" altLang="zh-CN" sz="1600" dirty="0" err="1"/>
              <a:t>AdaInf</a:t>
            </a:r>
            <a:r>
              <a:rPr lang="en-US" altLang="zh-CN" sz="1600" dirty="0"/>
              <a:t>/U</a:t>
            </a:r>
            <a:r>
              <a:rPr lang="zh-CN" altLang="en-US" sz="1600" dirty="0"/>
              <a:t> </a:t>
            </a:r>
            <a:r>
              <a:rPr lang="en-US" altLang="zh-CN" sz="1600" dirty="0"/>
              <a:t>= </a:t>
            </a:r>
            <a:r>
              <a:rPr lang="en-US" altLang="zh-CN" sz="1600" b="1" dirty="0">
                <a:solidFill>
                  <a:srgbClr val="FF0000"/>
                </a:solidFill>
              </a:rPr>
              <a:t>17%</a:t>
            </a:r>
            <a:r>
              <a:rPr lang="zh-CN" altLang="en-US" sz="1600" dirty="0"/>
              <a:t>左右，表明考虑一个模型在不同时间段内的影响程度的动态变化的重要性。</a:t>
            </a:r>
            <a:endParaRPr lang="en-US" altLang="zh-CN" sz="1600" dirty="0"/>
          </a:p>
          <a:p>
            <a:pPr marL="285750" indent="-285750">
              <a:buFont typeface="Arial" panose="020B0604020202020204" pitchFamily="34" charset="0"/>
              <a:buChar char="•"/>
            </a:pPr>
            <a:r>
              <a:rPr lang="en-US" altLang="zh-CN" sz="1600" dirty="0" err="1"/>
              <a:t>AdaInf</a:t>
            </a:r>
            <a:r>
              <a:rPr lang="zh-CN" altLang="en-US" sz="1600" dirty="0"/>
              <a:t> </a:t>
            </a:r>
            <a:r>
              <a:rPr lang="en-US" altLang="zh-CN" sz="1600" dirty="0"/>
              <a:t>- </a:t>
            </a:r>
            <a:r>
              <a:rPr lang="en-US" altLang="zh-CN" sz="1600" dirty="0" err="1"/>
              <a:t>AdaInf</a:t>
            </a:r>
            <a:r>
              <a:rPr lang="en-US" altLang="zh-CN" sz="1600" dirty="0"/>
              <a:t>/I</a:t>
            </a:r>
            <a:r>
              <a:rPr lang="zh-CN" altLang="en-US" sz="1600" dirty="0"/>
              <a:t> </a:t>
            </a:r>
            <a:r>
              <a:rPr lang="en-US" altLang="zh-CN" sz="1600" dirty="0"/>
              <a:t>= </a:t>
            </a:r>
            <a:r>
              <a:rPr lang="en-US" altLang="zh-CN" sz="1600" b="1" dirty="0">
                <a:solidFill>
                  <a:srgbClr val="FF0000"/>
                </a:solidFill>
              </a:rPr>
              <a:t>18%</a:t>
            </a:r>
            <a:r>
              <a:rPr lang="zh-CN" altLang="en-US" sz="1600" dirty="0"/>
              <a:t>，说明考虑影响程度的有效性</a:t>
            </a:r>
          </a:p>
        </p:txBody>
      </p:sp>
      <p:sp>
        <p:nvSpPr>
          <p:cNvPr id="13" name="文本框 12">
            <a:extLst>
              <a:ext uri="{FF2B5EF4-FFF2-40B4-BE49-F238E27FC236}">
                <a16:creationId xmlns:a16="http://schemas.microsoft.com/office/drawing/2014/main" id="{81344371-6A58-41AA-9373-C2C06F38176C}"/>
              </a:ext>
            </a:extLst>
          </p:cNvPr>
          <p:cNvSpPr txBox="1"/>
          <p:nvPr/>
        </p:nvSpPr>
        <p:spPr>
          <a:xfrm>
            <a:off x="5947048" y="3715248"/>
            <a:ext cx="6115050" cy="2308324"/>
          </a:xfrm>
          <a:prstGeom prst="rect">
            <a:avLst/>
          </a:prstGeom>
          <a:noFill/>
        </p:spPr>
        <p:txBody>
          <a:bodyPr wrap="square">
            <a:spAutoFit/>
          </a:bodyPr>
          <a:lstStyle/>
          <a:p>
            <a:r>
              <a:rPr lang="zh-CN" altLang="en-US" sz="1600" b="1" dirty="0">
                <a:solidFill>
                  <a:srgbClr val="FF0000"/>
                </a:solidFill>
              </a:rPr>
              <a:t>完成率：</a:t>
            </a:r>
            <a:endParaRPr lang="en-US" altLang="zh-CN" sz="1600" b="1" dirty="0">
              <a:solidFill>
                <a:srgbClr val="FF0000"/>
              </a:solidFill>
            </a:endParaRPr>
          </a:p>
          <a:p>
            <a:pPr marL="285750" indent="-285750">
              <a:buFont typeface="Arial" panose="020B0604020202020204" pitchFamily="34" charset="0"/>
              <a:buChar char="•"/>
            </a:pPr>
            <a:r>
              <a:rPr lang="zh-CN" altLang="en-US" sz="1600" dirty="0"/>
              <a:t>AdaInf </a:t>
            </a:r>
            <a:r>
              <a:rPr lang="en-US" altLang="zh-CN" sz="1600" dirty="0"/>
              <a:t>- </a:t>
            </a:r>
            <a:r>
              <a:rPr lang="zh-CN" altLang="en-US" sz="1600" dirty="0"/>
              <a:t>AdaInf/E </a:t>
            </a:r>
            <a:r>
              <a:rPr lang="en-US" altLang="zh-CN" sz="1600" dirty="0"/>
              <a:t>= </a:t>
            </a:r>
            <a:r>
              <a:rPr lang="zh-CN" altLang="en-US" sz="1600" b="1" dirty="0">
                <a:solidFill>
                  <a:srgbClr val="FF0000"/>
                </a:solidFill>
              </a:rPr>
              <a:t>3%</a:t>
            </a:r>
            <a:r>
              <a:rPr lang="zh-CN" altLang="en-US" sz="1600" dirty="0"/>
              <a:t>，证明了使用尽早退出模型在实现更高的延迟SLO实现方面的有效性。</a:t>
            </a:r>
            <a:endParaRPr lang="en-US" altLang="zh-CN" sz="1600" dirty="0"/>
          </a:p>
          <a:p>
            <a:pPr marL="285750" indent="-285750">
              <a:buFont typeface="Arial" panose="020B0604020202020204" pitchFamily="34" charset="0"/>
              <a:buChar char="•"/>
            </a:pPr>
            <a:r>
              <a:rPr lang="zh-CN" altLang="en-US" sz="1600" dirty="0"/>
              <a:t>AdaInf </a:t>
            </a:r>
            <a:r>
              <a:rPr lang="en-US" altLang="zh-CN" sz="1600" dirty="0"/>
              <a:t>- </a:t>
            </a:r>
            <a:r>
              <a:rPr lang="zh-CN" altLang="en-US" sz="1600" dirty="0"/>
              <a:t>AdaInf/M1 </a:t>
            </a:r>
            <a:r>
              <a:rPr lang="en-US" altLang="zh-CN" sz="1600" dirty="0"/>
              <a:t>= </a:t>
            </a:r>
            <a:r>
              <a:rPr lang="en-US" altLang="zh-CN" sz="1600" b="1" dirty="0">
                <a:solidFill>
                  <a:srgbClr val="FF0000"/>
                </a:solidFill>
              </a:rPr>
              <a:t>5%</a:t>
            </a:r>
            <a:r>
              <a:rPr lang="zh-CN" altLang="en-US" sz="1600" dirty="0"/>
              <a:t>， AdaInf </a:t>
            </a:r>
            <a:r>
              <a:rPr lang="en-US" altLang="zh-CN" sz="1600" dirty="0"/>
              <a:t>- </a:t>
            </a:r>
            <a:r>
              <a:rPr lang="zh-CN" altLang="en-US" sz="1600" dirty="0"/>
              <a:t>AdaInf/M2 </a:t>
            </a:r>
            <a:r>
              <a:rPr lang="en-US" altLang="zh-CN" sz="1600" dirty="0"/>
              <a:t>= </a:t>
            </a:r>
            <a:r>
              <a:rPr lang="zh-CN" altLang="en-US" sz="1600" b="1" dirty="0">
                <a:solidFill>
                  <a:srgbClr val="FF0000"/>
                </a:solidFill>
              </a:rPr>
              <a:t>7%</a:t>
            </a:r>
            <a:r>
              <a:rPr lang="zh-CN" altLang="en-US" sz="1600" dirty="0"/>
              <a:t>，这两种策略可以有效地减少CPU-GPU内存通信。</a:t>
            </a:r>
            <a:endParaRPr lang="en-US" altLang="zh-CN" sz="1600" dirty="0"/>
          </a:p>
          <a:p>
            <a:pPr marL="285750" indent="-285750">
              <a:buFont typeface="Arial" panose="020B0604020202020204" pitchFamily="34" charset="0"/>
              <a:buChar char="•"/>
            </a:pPr>
            <a:r>
              <a:rPr lang="zh-CN" altLang="en-US" sz="1600" dirty="0"/>
              <a:t>AdaInf </a:t>
            </a:r>
            <a:r>
              <a:rPr lang="en-US" altLang="zh-CN" sz="1600" dirty="0"/>
              <a:t>- </a:t>
            </a:r>
            <a:r>
              <a:rPr lang="zh-CN" altLang="en-US" sz="1600" dirty="0"/>
              <a:t>AdaInf/S </a:t>
            </a:r>
            <a:r>
              <a:rPr lang="en-US" altLang="zh-CN" sz="1600" dirty="0"/>
              <a:t>= </a:t>
            </a:r>
            <a:r>
              <a:rPr lang="zh-CN" altLang="en-US" sz="1600" b="1" dirty="0">
                <a:solidFill>
                  <a:srgbClr val="FF0000"/>
                </a:solidFill>
              </a:rPr>
              <a:t>37%</a:t>
            </a:r>
            <a:r>
              <a:rPr lang="zh-CN" altLang="en-US" sz="1600" dirty="0"/>
              <a:t>，表明根据应用的资源需求来划分GPU资源以满足其延迟SLOs的重要性。</a:t>
            </a:r>
            <a:endParaRPr lang="en-US" altLang="zh-CN" sz="1600" dirty="0"/>
          </a:p>
          <a:p>
            <a:pPr marL="285750" indent="-285750">
              <a:buFont typeface="Arial" panose="020B0604020202020204" pitchFamily="34" charset="0"/>
              <a:buChar char="•"/>
            </a:pPr>
            <a:r>
              <a:rPr lang="zh-CN" altLang="en-US" sz="1600" dirty="0"/>
              <a:t>AdaInf/I和AdaInf/U实现了与AdaInf</a:t>
            </a:r>
            <a:r>
              <a:rPr lang="zh-CN" altLang="en-US" sz="1600" b="1" dirty="0">
                <a:solidFill>
                  <a:srgbClr val="FF0000"/>
                </a:solidFill>
              </a:rPr>
              <a:t>相似的完成率</a:t>
            </a:r>
            <a:r>
              <a:rPr lang="zh-CN" altLang="en-US" sz="1600" dirty="0"/>
              <a:t>，但精度较低，因为它们丢失的组件有助于提高精度而不是减少延迟。</a:t>
            </a:r>
          </a:p>
        </p:txBody>
      </p:sp>
    </p:spTree>
    <p:extLst>
      <p:ext uri="{BB962C8B-B14F-4D97-AF65-F5344CB8AC3E}">
        <p14:creationId xmlns:p14="http://schemas.microsoft.com/office/powerpoint/2010/main" val="680650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a:extLst>
              <a:ext uri="{FF2B5EF4-FFF2-40B4-BE49-F238E27FC236}">
                <a16:creationId xmlns:a16="http://schemas.microsoft.com/office/drawing/2014/main" id="{78AEA77B-DE18-445E-8764-C4B8B148F641}"/>
              </a:ext>
            </a:extLst>
          </p:cNvPr>
          <p:cNvSpPr>
            <a:spLocks noGrp="1"/>
          </p:cNvSpPr>
          <p:nvPr>
            <p:ph type="sldNum" sz="quarter" idx="4"/>
          </p:nvPr>
        </p:nvSpPr>
        <p:spPr/>
        <p:txBody>
          <a:bodyPr/>
          <a:lstStyle/>
          <a:p>
            <a:fld id="{32CC1993-4A58-5441-BC2A-C02768F05C35}" type="slidenum">
              <a:rPr kumimoji="1" lang="zh-CN" altLang="en-US" smtClean="0"/>
              <a:t>39</a:t>
            </a:fld>
            <a:endParaRPr kumimoji="1" lang="zh-CN" altLang="en-US" dirty="0"/>
          </a:p>
        </p:txBody>
      </p:sp>
      <p:sp>
        <p:nvSpPr>
          <p:cNvPr id="5" name="标题 3">
            <a:extLst>
              <a:ext uri="{FF2B5EF4-FFF2-40B4-BE49-F238E27FC236}">
                <a16:creationId xmlns:a16="http://schemas.microsoft.com/office/drawing/2014/main" id="{44F322D2-97A6-4668-A664-A9B26C1C3CD5}"/>
              </a:ext>
            </a:extLst>
          </p:cNvPr>
          <p:cNvSpPr>
            <a:spLocks noGrp="1"/>
          </p:cNvSpPr>
          <p:nvPr>
            <p:ph type="title"/>
          </p:nvPr>
        </p:nvSpPr>
        <p:spPr>
          <a:xfrm>
            <a:off x="355600" y="18511"/>
            <a:ext cx="11455400" cy="909224"/>
          </a:xfrm>
        </p:spPr>
        <p:txBody>
          <a:bodyPr/>
          <a:lstStyle/>
          <a:p>
            <a:r>
              <a:rPr kumimoji="1" lang="zh-CN" altLang="en-US" b="1" dirty="0">
                <a:latin typeface="+mn-lt"/>
              </a:rPr>
              <a:t>性能对比：参数设置的影响</a:t>
            </a:r>
          </a:p>
        </p:txBody>
      </p:sp>
      <p:pic>
        <p:nvPicPr>
          <p:cNvPr id="7" name="图片 6">
            <a:extLst>
              <a:ext uri="{FF2B5EF4-FFF2-40B4-BE49-F238E27FC236}">
                <a16:creationId xmlns:a16="http://schemas.microsoft.com/office/drawing/2014/main" id="{0F6F01AA-8FE2-4968-A476-52A7F0C7E04F}"/>
              </a:ext>
            </a:extLst>
          </p:cNvPr>
          <p:cNvPicPr>
            <a:picLocks noChangeAspect="1"/>
          </p:cNvPicPr>
          <p:nvPr/>
        </p:nvPicPr>
        <p:blipFill>
          <a:blip r:embed="rId2"/>
          <a:stretch>
            <a:fillRect/>
          </a:stretch>
        </p:blipFill>
        <p:spPr>
          <a:xfrm>
            <a:off x="2718960" y="3514565"/>
            <a:ext cx="2934554" cy="2475518"/>
          </a:xfrm>
          <a:prstGeom prst="rect">
            <a:avLst/>
          </a:prstGeom>
        </p:spPr>
      </p:pic>
      <p:sp>
        <p:nvSpPr>
          <p:cNvPr id="9" name="文本框 8">
            <a:extLst>
              <a:ext uri="{FF2B5EF4-FFF2-40B4-BE49-F238E27FC236}">
                <a16:creationId xmlns:a16="http://schemas.microsoft.com/office/drawing/2014/main" id="{7429179B-723B-4F27-8E1A-48A9A79561AB}"/>
              </a:ext>
            </a:extLst>
          </p:cNvPr>
          <p:cNvSpPr txBox="1"/>
          <p:nvPr/>
        </p:nvSpPr>
        <p:spPr>
          <a:xfrm>
            <a:off x="6436519" y="4357970"/>
            <a:ext cx="4693444" cy="1200329"/>
          </a:xfrm>
          <a:prstGeom prst="rect">
            <a:avLst/>
          </a:prstGeom>
          <a:noFill/>
        </p:spPr>
        <p:txBody>
          <a:bodyPr wrap="square">
            <a:spAutoFit/>
          </a:bodyPr>
          <a:lstStyle/>
          <a:p>
            <a:r>
              <a:rPr lang="zh-CN" altLang="en-US" dirty="0"/>
              <a:t>随着𝐴𝑚的增加，应用程序的精度增加，但完成率降低。这是由于随着𝐴𝑚的增加，AdaInf选择了一个更高精度的尽早退出结构，但这种结构需要更多的时间来进行推理。</a:t>
            </a:r>
          </a:p>
        </p:txBody>
      </p:sp>
      <p:sp>
        <p:nvSpPr>
          <p:cNvPr id="11" name="文本框 10">
            <a:extLst>
              <a:ext uri="{FF2B5EF4-FFF2-40B4-BE49-F238E27FC236}">
                <a16:creationId xmlns:a16="http://schemas.microsoft.com/office/drawing/2014/main" id="{606563B2-CF5A-4E0D-8EFB-422F894FF252}"/>
              </a:ext>
            </a:extLst>
          </p:cNvPr>
          <p:cNvSpPr txBox="1"/>
          <p:nvPr/>
        </p:nvSpPr>
        <p:spPr>
          <a:xfrm>
            <a:off x="355600" y="4850217"/>
            <a:ext cx="2235994" cy="923330"/>
          </a:xfrm>
          <a:prstGeom prst="rect">
            <a:avLst/>
          </a:prstGeom>
          <a:noFill/>
        </p:spPr>
        <p:txBody>
          <a:bodyPr wrap="square">
            <a:spAutoFit/>
          </a:bodyPr>
          <a:lstStyle/>
          <a:p>
            <a:r>
              <a:rPr lang="zh-CN" altLang="en-US" dirty="0"/>
              <a:t>视频监控应用中，不同𝐴𝑚值的平均精度和平均完成率。</a:t>
            </a:r>
          </a:p>
        </p:txBody>
      </p:sp>
      <p:sp>
        <p:nvSpPr>
          <p:cNvPr id="12" name="文本框 11">
            <a:extLst>
              <a:ext uri="{FF2B5EF4-FFF2-40B4-BE49-F238E27FC236}">
                <a16:creationId xmlns:a16="http://schemas.microsoft.com/office/drawing/2014/main" id="{DF6D1F4C-CD3F-4C27-AA9C-849E017FC14E}"/>
              </a:ext>
            </a:extLst>
          </p:cNvPr>
          <p:cNvSpPr txBox="1"/>
          <p:nvPr/>
        </p:nvSpPr>
        <p:spPr>
          <a:xfrm>
            <a:off x="503249" y="1423312"/>
            <a:ext cx="11588738" cy="1477328"/>
          </a:xfrm>
          <a:prstGeom prst="rect">
            <a:avLst/>
          </a:prstGeom>
          <a:noFill/>
        </p:spPr>
        <p:txBody>
          <a:bodyPr wrap="square">
            <a:spAutoFit/>
          </a:bodyPr>
          <a:lstStyle/>
          <a:p>
            <a:r>
              <a:rPr lang="zh-CN" altLang="en-US" b="1" dirty="0">
                <a:solidFill>
                  <a:srgbClr val="FF0000"/>
                </a:solidFill>
              </a:rPr>
              <a:t>选择</a:t>
            </a:r>
            <a:r>
              <a:rPr lang="zh-CN" altLang="en-US" dirty="0"/>
              <a:t>最优的尽早退出结构：</a:t>
            </a:r>
            <a:endParaRPr lang="en-US" altLang="zh-CN" dirty="0"/>
          </a:p>
          <a:p>
            <a:pPr marL="285750" indent="-285750">
              <a:buFont typeface="Arial" panose="020B0604020202020204" pitchFamily="34" charset="0"/>
              <a:buChar char="•"/>
            </a:pPr>
            <a:r>
              <a:rPr lang="zh-CN" altLang="en-US" dirty="0"/>
              <a:t>遍历一个应用的DAG中每个任务。</a:t>
            </a:r>
            <a:endParaRPr lang="en-US" altLang="zh-CN" dirty="0"/>
          </a:p>
          <a:p>
            <a:pPr marL="285750" indent="-285750">
              <a:buFont typeface="Arial" panose="020B0604020202020204" pitchFamily="34" charset="0"/>
              <a:buChar char="•"/>
            </a:pPr>
            <a:r>
              <a:rPr lang="zh-CN" altLang="en-US" dirty="0"/>
              <a:t>如果</a:t>
            </a:r>
            <a:r>
              <a:rPr lang="en-US" altLang="zh-CN" dirty="0"/>
              <a:t>DAG</a:t>
            </a:r>
            <a:r>
              <a:rPr lang="zh-CN" altLang="en-US" dirty="0"/>
              <a:t>中没有再训练任务顶点，则在推理执行过程中使用任务的完整结构，</a:t>
            </a:r>
            <a:endParaRPr lang="en-US" altLang="zh-CN" dirty="0"/>
          </a:p>
          <a:p>
            <a:pPr marL="285750" indent="-285750">
              <a:buFont typeface="Arial" panose="020B0604020202020204" pitchFamily="34" charset="0"/>
              <a:buChar char="•"/>
            </a:pPr>
            <a:r>
              <a:rPr lang="zh-CN" altLang="en-US" dirty="0"/>
              <a:t>否则，选取任务的一个尽早退出结构，其精度值不低于应用特定的已知阈值𝐴𝑚（模型不同，𝐴𝑚不同），并选择</a:t>
            </a:r>
            <a:r>
              <a:rPr lang="zh-CN" altLang="en-US" b="1" dirty="0">
                <a:solidFill>
                  <a:srgbClr val="FF0000"/>
                </a:solidFill>
              </a:rPr>
              <a:t>每个</a:t>
            </a:r>
            <a:r>
              <a:rPr lang="en-US" altLang="zh-CN" b="1" dirty="0">
                <a:solidFill>
                  <a:srgbClr val="FF0000"/>
                </a:solidFill>
              </a:rPr>
              <a:t>batch size</a:t>
            </a:r>
            <a:r>
              <a:rPr lang="zh-CN" altLang="en-US" b="1" dirty="0">
                <a:solidFill>
                  <a:srgbClr val="FF0000"/>
                </a:solidFill>
              </a:rPr>
              <a:t>推理延迟最低的一个尽早退出结构</a:t>
            </a:r>
            <a:r>
              <a:rPr lang="zh-CN" altLang="en-US" dirty="0"/>
              <a:t>。</a:t>
            </a:r>
          </a:p>
        </p:txBody>
      </p:sp>
      <p:sp>
        <p:nvSpPr>
          <p:cNvPr id="14" name="文本框 13">
            <a:extLst>
              <a:ext uri="{FF2B5EF4-FFF2-40B4-BE49-F238E27FC236}">
                <a16:creationId xmlns:a16="http://schemas.microsoft.com/office/drawing/2014/main" id="{6E78A9BA-A479-4C9B-A66A-AECC815B68DF}"/>
              </a:ext>
            </a:extLst>
          </p:cNvPr>
          <p:cNvSpPr txBox="1"/>
          <p:nvPr/>
        </p:nvSpPr>
        <p:spPr>
          <a:xfrm>
            <a:off x="2843212" y="997120"/>
            <a:ext cx="6115050" cy="369332"/>
          </a:xfrm>
          <a:prstGeom prst="rect">
            <a:avLst/>
          </a:prstGeom>
          <a:noFill/>
        </p:spPr>
        <p:txBody>
          <a:bodyPr wrap="square">
            <a:sp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2—</a:t>
            </a:r>
            <a:r>
              <a:rPr kumimoji="1" lang="zh-CN" altLang="en-US" b="1" dirty="0">
                <a:latin typeface="Calibri" panose="020F0502020204030204" pitchFamily="34" charset="0"/>
                <a:cs typeface="Calibri" panose="020F0502020204030204" pitchFamily="34" charset="0"/>
                <a:sym typeface="+mn-ea"/>
              </a:rPr>
              <a:t>数据漂移感知的</a:t>
            </a:r>
            <a:r>
              <a:rPr kumimoji="1" lang="en-US" altLang="zh-CN" b="1" dirty="0">
                <a:latin typeface="Calibri" panose="020F0502020204030204" pitchFamily="34" charset="0"/>
                <a:cs typeface="Calibri" panose="020F0502020204030204" pitchFamily="34" charset="0"/>
                <a:sym typeface="+mn-ea"/>
              </a:rPr>
              <a:t>GPU</a:t>
            </a:r>
            <a:r>
              <a:rPr kumimoji="1" lang="zh-CN" altLang="en-US" b="1" dirty="0">
                <a:latin typeface="Calibri" panose="020F0502020204030204" pitchFamily="34" charset="0"/>
                <a:cs typeface="Calibri" panose="020F0502020204030204" pitchFamily="34" charset="0"/>
                <a:sym typeface="+mn-ea"/>
              </a:rPr>
              <a:t>空间和时间分配</a:t>
            </a:r>
            <a:endParaRPr lang="zh-CN" altLang="en-US" dirty="0"/>
          </a:p>
        </p:txBody>
      </p:sp>
      <p:sp>
        <p:nvSpPr>
          <p:cNvPr id="15" name="箭头: 下 14">
            <a:extLst>
              <a:ext uri="{FF2B5EF4-FFF2-40B4-BE49-F238E27FC236}">
                <a16:creationId xmlns:a16="http://schemas.microsoft.com/office/drawing/2014/main" id="{C0CC2B0A-9EC2-4449-8CF5-A02E124DFE7A}"/>
              </a:ext>
            </a:extLst>
          </p:cNvPr>
          <p:cNvSpPr/>
          <p:nvPr/>
        </p:nvSpPr>
        <p:spPr>
          <a:xfrm>
            <a:off x="5757862" y="3022990"/>
            <a:ext cx="364332" cy="2786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圆角 15">
            <a:extLst>
              <a:ext uri="{FF2B5EF4-FFF2-40B4-BE49-F238E27FC236}">
                <a16:creationId xmlns:a16="http://schemas.microsoft.com/office/drawing/2014/main" id="{2F5DFB91-8C0E-455C-B2B2-B46D93371C2F}"/>
              </a:ext>
            </a:extLst>
          </p:cNvPr>
          <p:cNvSpPr/>
          <p:nvPr/>
        </p:nvSpPr>
        <p:spPr>
          <a:xfrm>
            <a:off x="7827168" y="2161976"/>
            <a:ext cx="3374232" cy="50904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76480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4</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研究背景</a:t>
            </a:r>
          </a:p>
        </p:txBody>
      </p:sp>
      <p:sp>
        <p:nvSpPr>
          <p:cNvPr id="41" name="文本框 40">
            <a:extLst>
              <a:ext uri="{FF2B5EF4-FFF2-40B4-BE49-F238E27FC236}">
                <a16:creationId xmlns:a16="http://schemas.microsoft.com/office/drawing/2014/main" id="{0CB98D8C-95B1-4CF8-949E-369A65C5F4B6}"/>
              </a:ext>
            </a:extLst>
          </p:cNvPr>
          <p:cNvSpPr txBox="1"/>
          <p:nvPr/>
        </p:nvSpPr>
        <p:spPr>
          <a:xfrm>
            <a:off x="7725446" y="3801508"/>
            <a:ext cx="3446708" cy="646331"/>
          </a:xfrm>
          <a:prstGeom prst="rect">
            <a:avLst/>
          </a:prstGeom>
          <a:noFill/>
        </p:spPr>
        <p:txBody>
          <a:bodyPr wrap="square">
            <a:spAutoFit/>
          </a:bodyPr>
          <a:lstStyle/>
          <a:p>
            <a:r>
              <a:rPr lang="zh-CN" altLang="en-US" dirty="0"/>
              <a:t>一个多任务应用程序由几个以有向无环图组织的DNN模型组成</a:t>
            </a:r>
          </a:p>
        </p:txBody>
      </p:sp>
      <p:pic>
        <p:nvPicPr>
          <p:cNvPr id="23" name="图片 22">
            <a:extLst>
              <a:ext uri="{FF2B5EF4-FFF2-40B4-BE49-F238E27FC236}">
                <a16:creationId xmlns:a16="http://schemas.microsoft.com/office/drawing/2014/main" id="{FD7800C2-0F68-46AA-B8F6-801E07B15D8B}"/>
              </a:ext>
            </a:extLst>
          </p:cNvPr>
          <p:cNvPicPr>
            <a:picLocks noChangeAspect="1"/>
          </p:cNvPicPr>
          <p:nvPr/>
        </p:nvPicPr>
        <p:blipFill>
          <a:blip r:embed="rId3"/>
          <a:stretch>
            <a:fillRect/>
          </a:stretch>
        </p:blipFill>
        <p:spPr>
          <a:xfrm>
            <a:off x="7299214" y="1732068"/>
            <a:ext cx="4299171" cy="1968601"/>
          </a:xfrm>
          <a:prstGeom prst="rect">
            <a:avLst/>
          </a:prstGeom>
        </p:spPr>
      </p:pic>
      <p:sp>
        <p:nvSpPr>
          <p:cNvPr id="42" name="文本框 41">
            <a:extLst>
              <a:ext uri="{FF2B5EF4-FFF2-40B4-BE49-F238E27FC236}">
                <a16:creationId xmlns:a16="http://schemas.microsoft.com/office/drawing/2014/main" id="{B843221A-42C0-4682-A7A8-6AE84B8CB0FA}"/>
              </a:ext>
            </a:extLst>
          </p:cNvPr>
          <p:cNvSpPr txBox="1"/>
          <p:nvPr/>
        </p:nvSpPr>
        <p:spPr>
          <a:xfrm>
            <a:off x="7430574" y="4752762"/>
            <a:ext cx="4363433" cy="1200329"/>
          </a:xfrm>
          <a:prstGeom prst="rect">
            <a:avLst/>
          </a:prstGeom>
          <a:noFill/>
        </p:spPr>
        <p:txBody>
          <a:bodyPr wrap="square">
            <a:spAutoFit/>
          </a:bodyPr>
          <a:lstStyle/>
          <a:p>
            <a:r>
              <a:rPr lang="zh-CN" altLang="en-US" dirty="0"/>
              <a:t>视频监控应用：目标检测模型的输出作为车型识别模型（识别私家车、救护车等），以及一个人的活动识别模型（用来识别行走、战斗等）的输入。</a:t>
            </a:r>
          </a:p>
        </p:txBody>
      </p:sp>
      <p:sp>
        <p:nvSpPr>
          <p:cNvPr id="43" name="文本框 42">
            <a:extLst>
              <a:ext uri="{FF2B5EF4-FFF2-40B4-BE49-F238E27FC236}">
                <a16:creationId xmlns:a16="http://schemas.microsoft.com/office/drawing/2014/main" id="{E796087D-5D11-467C-B53C-E9D902B4F78C}"/>
              </a:ext>
            </a:extLst>
          </p:cNvPr>
          <p:cNvSpPr txBox="1"/>
          <p:nvPr/>
        </p:nvSpPr>
        <p:spPr>
          <a:xfrm>
            <a:off x="956726" y="1407111"/>
            <a:ext cx="1341012" cy="369332"/>
          </a:xfrm>
          <a:prstGeom prst="rect">
            <a:avLst/>
          </a:prstGeom>
          <a:noFill/>
        </p:spPr>
        <p:txBody>
          <a:bodyPr wrap="square">
            <a:spAutoFit/>
          </a:bodyPr>
          <a:lstStyle/>
          <a:p>
            <a:r>
              <a:rPr lang="zh-CN" altLang="en-US" b="1" dirty="0"/>
              <a:t>应用程序</a:t>
            </a:r>
          </a:p>
        </p:txBody>
      </p:sp>
      <p:pic>
        <p:nvPicPr>
          <p:cNvPr id="28" name="图片 27">
            <a:extLst>
              <a:ext uri="{FF2B5EF4-FFF2-40B4-BE49-F238E27FC236}">
                <a16:creationId xmlns:a16="http://schemas.microsoft.com/office/drawing/2014/main" id="{A55FD152-0D46-49C5-A32F-21635792F42A}"/>
              </a:ext>
            </a:extLst>
          </p:cNvPr>
          <p:cNvPicPr>
            <a:picLocks noChangeAspect="1"/>
          </p:cNvPicPr>
          <p:nvPr/>
        </p:nvPicPr>
        <p:blipFill>
          <a:blip r:embed="rId4"/>
          <a:stretch>
            <a:fillRect/>
          </a:stretch>
        </p:blipFill>
        <p:spPr>
          <a:xfrm>
            <a:off x="717330" y="2059336"/>
            <a:ext cx="1819807" cy="1113722"/>
          </a:xfrm>
          <a:prstGeom prst="rect">
            <a:avLst/>
          </a:prstGeom>
        </p:spPr>
      </p:pic>
      <p:sp>
        <p:nvSpPr>
          <p:cNvPr id="44" name="文本框 43">
            <a:extLst>
              <a:ext uri="{FF2B5EF4-FFF2-40B4-BE49-F238E27FC236}">
                <a16:creationId xmlns:a16="http://schemas.microsoft.com/office/drawing/2014/main" id="{9C6F57C6-4112-4C34-8C2A-A41428CD711C}"/>
              </a:ext>
            </a:extLst>
          </p:cNvPr>
          <p:cNvSpPr txBox="1"/>
          <p:nvPr/>
        </p:nvSpPr>
        <p:spPr>
          <a:xfrm>
            <a:off x="1045740" y="3271285"/>
            <a:ext cx="1162985" cy="369332"/>
          </a:xfrm>
          <a:prstGeom prst="rect">
            <a:avLst/>
          </a:prstGeom>
          <a:noFill/>
        </p:spPr>
        <p:txBody>
          <a:bodyPr wrap="square">
            <a:spAutoFit/>
          </a:bodyPr>
          <a:lstStyle/>
          <a:p>
            <a:r>
              <a:rPr lang="zh-CN" altLang="en-US" dirty="0"/>
              <a:t>视频监控</a:t>
            </a:r>
          </a:p>
        </p:txBody>
      </p:sp>
      <p:pic>
        <p:nvPicPr>
          <p:cNvPr id="46" name="图片 45">
            <a:extLst>
              <a:ext uri="{FF2B5EF4-FFF2-40B4-BE49-F238E27FC236}">
                <a16:creationId xmlns:a16="http://schemas.microsoft.com/office/drawing/2014/main" id="{BAF0D0F4-909A-4BA6-82FF-BFA6B3B31F05}"/>
              </a:ext>
            </a:extLst>
          </p:cNvPr>
          <p:cNvPicPr>
            <a:picLocks noChangeAspect="1"/>
          </p:cNvPicPr>
          <p:nvPr/>
        </p:nvPicPr>
        <p:blipFill>
          <a:blip r:embed="rId5"/>
          <a:stretch>
            <a:fillRect/>
          </a:stretch>
        </p:blipFill>
        <p:spPr>
          <a:xfrm>
            <a:off x="717330" y="4069724"/>
            <a:ext cx="1897081" cy="923330"/>
          </a:xfrm>
          <a:prstGeom prst="rect">
            <a:avLst/>
          </a:prstGeom>
        </p:spPr>
      </p:pic>
      <p:sp>
        <p:nvSpPr>
          <p:cNvPr id="47" name="文本框 46">
            <a:extLst>
              <a:ext uri="{FF2B5EF4-FFF2-40B4-BE49-F238E27FC236}">
                <a16:creationId xmlns:a16="http://schemas.microsoft.com/office/drawing/2014/main" id="{BE49CB9A-6FF9-4FF8-AEDC-9A16FDF2EA4F}"/>
              </a:ext>
            </a:extLst>
          </p:cNvPr>
          <p:cNvSpPr txBox="1"/>
          <p:nvPr/>
        </p:nvSpPr>
        <p:spPr>
          <a:xfrm>
            <a:off x="1045740" y="5044495"/>
            <a:ext cx="1162985" cy="369332"/>
          </a:xfrm>
          <a:prstGeom prst="rect">
            <a:avLst/>
          </a:prstGeom>
          <a:noFill/>
        </p:spPr>
        <p:txBody>
          <a:bodyPr wrap="square">
            <a:spAutoFit/>
          </a:bodyPr>
          <a:lstStyle/>
          <a:p>
            <a:r>
              <a:rPr lang="zh-CN" altLang="en-US" dirty="0"/>
              <a:t>语言翻译</a:t>
            </a:r>
          </a:p>
        </p:txBody>
      </p:sp>
      <p:cxnSp>
        <p:nvCxnSpPr>
          <p:cNvPr id="49" name="直接箭头连接符 48">
            <a:extLst>
              <a:ext uri="{FF2B5EF4-FFF2-40B4-BE49-F238E27FC236}">
                <a16:creationId xmlns:a16="http://schemas.microsoft.com/office/drawing/2014/main" id="{07D62103-5F64-44BC-B97E-661EC4BB1362}"/>
              </a:ext>
            </a:extLst>
          </p:cNvPr>
          <p:cNvCxnSpPr>
            <a:cxnSpLocks/>
          </p:cNvCxnSpPr>
          <p:nvPr/>
        </p:nvCxnSpPr>
        <p:spPr>
          <a:xfrm>
            <a:off x="2698124" y="2717442"/>
            <a:ext cx="18030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0" name="文本框 49">
            <a:extLst>
              <a:ext uri="{FF2B5EF4-FFF2-40B4-BE49-F238E27FC236}">
                <a16:creationId xmlns:a16="http://schemas.microsoft.com/office/drawing/2014/main" id="{E70ADFF1-3DF0-4F4B-9A94-8601C3F68073}"/>
              </a:ext>
            </a:extLst>
          </p:cNvPr>
          <p:cNvSpPr txBox="1"/>
          <p:nvPr/>
        </p:nvSpPr>
        <p:spPr>
          <a:xfrm>
            <a:off x="2698124" y="2809620"/>
            <a:ext cx="1693572" cy="923330"/>
          </a:xfrm>
          <a:prstGeom prst="rect">
            <a:avLst/>
          </a:prstGeom>
          <a:noFill/>
        </p:spPr>
        <p:txBody>
          <a:bodyPr wrap="square">
            <a:spAutoFit/>
          </a:bodyPr>
          <a:lstStyle/>
          <a:p>
            <a:pPr algn="ctr"/>
            <a:r>
              <a:rPr lang="zh-CN" altLang="en-US" dirty="0"/>
              <a:t>目标检测</a:t>
            </a:r>
            <a:endParaRPr lang="en-US" altLang="zh-CN" dirty="0"/>
          </a:p>
          <a:p>
            <a:pPr algn="ctr"/>
            <a:r>
              <a:rPr lang="zh-CN" altLang="en-US" dirty="0"/>
              <a:t>车辆类型判断</a:t>
            </a:r>
            <a:endParaRPr lang="en-US" altLang="zh-CN" dirty="0"/>
          </a:p>
          <a:p>
            <a:pPr algn="ctr"/>
            <a:r>
              <a:rPr lang="zh-CN" altLang="en-US" dirty="0"/>
              <a:t>行人活动识别</a:t>
            </a:r>
          </a:p>
        </p:txBody>
      </p:sp>
      <p:pic>
        <p:nvPicPr>
          <p:cNvPr id="52" name="图片 51">
            <a:extLst>
              <a:ext uri="{FF2B5EF4-FFF2-40B4-BE49-F238E27FC236}">
                <a16:creationId xmlns:a16="http://schemas.microsoft.com/office/drawing/2014/main" id="{B2F8CBBD-4957-4917-B556-DE9ABFF13674}"/>
              </a:ext>
            </a:extLst>
          </p:cNvPr>
          <p:cNvPicPr>
            <a:picLocks noChangeAspect="1"/>
          </p:cNvPicPr>
          <p:nvPr/>
        </p:nvPicPr>
        <p:blipFill>
          <a:blip r:embed="rId4"/>
          <a:stretch>
            <a:fillRect/>
          </a:stretch>
        </p:blipFill>
        <p:spPr>
          <a:xfrm>
            <a:off x="4595132" y="2059336"/>
            <a:ext cx="1819807" cy="1113722"/>
          </a:xfrm>
          <a:prstGeom prst="rect">
            <a:avLst/>
          </a:prstGeom>
        </p:spPr>
      </p:pic>
      <p:sp>
        <p:nvSpPr>
          <p:cNvPr id="53" name="矩形 52">
            <a:extLst>
              <a:ext uri="{FF2B5EF4-FFF2-40B4-BE49-F238E27FC236}">
                <a16:creationId xmlns:a16="http://schemas.microsoft.com/office/drawing/2014/main" id="{81B6A43C-4FB4-401B-9273-DBD370EFD8EC}"/>
              </a:ext>
            </a:extLst>
          </p:cNvPr>
          <p:cNvSpPr/>
          <p:nvPr/>
        </p:nvSpPr>
        <p:spPr>
          <a:xfrm>
            <a:off x="5254580" y="2260242"/>
            <a:ext cx="450761" cy="4572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4" name="矩形 53">
            <a:extLst>
              <a:ext uri="{FF2B5EF4-FFF2-40B4-BE49-F238E27FC236}">
                <a16:creationId xmlns:a16="http://schemas.microsoft.com/office/drawing/2014/main" id="{4FCAB237-3D1F-4F8D-9D08-3F70749067A3}"/>
              </a:ext>
            </a:extLst>
          </p:cNvPr>
          <p:cNvSpPr/>
          <p:nvPr/>
        </p:nvSpPr>
        <p:spPr>
          <a:xfrm>
            <a:off x="4698674" y="2260242"/>
            <a:ext cx="248752" cy="37992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矩形 54">
            <a:extLst>
              <a:ext uri="{FF2B5EF4-FFF2-40B4-BE49-F238E27FC236}">
                <a16:creationId xmlns:a16="http://schemas.microsoft.com/office/drawing/2014/main" id="{F13C1FB1-C01A-4D93-9E5E-30B2E27E9061}"/>
              </a:ext>
            </a:extLst>
          </p:cNvPr>
          <p:cNvSpPr/>
          <p:nvPr/>
        </p:nvSpPr>
        <p:spPr>
          <a:xfrm>
            <a:off x="4880165" y="2488842"/>
            <a:ext cx="170803" cy="227527"/>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矩形 55">
            <a:extLst>
              <a:ext uri="{FF2B5EF4-FFF2-40B4-BE49-F238E27FC236}">
                <a16:creationId xmlns:a16="http://schemas.microsoft.com/office/drawing/2014/main" id="{BF73FEEB-E2BB-4746-B955-F788B85C6A4A}"/>
              </a:ext>
            </a:extLst>
          </p:cNvPr>
          <p:cNvSpPr/>
          <p:nvPr/>
        </p:nvSpPr>
        <p:spPr>
          <a:xfrm>
            <a:off x="5201694" y="2006242"/>
            <a:ext cx="556532" cy="23363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白色</a:t>
            </a:r>
          </a:p>
        </p:txBody>
      </p:sp>
      <p:sp>
        <p:nvSpPr>
          <p:cNvPr id="57" name="矩形 56">
            <a:extLst>
              <a:ext uri="{FF2B5EF4-FFF2-40B4-BE49-F238E27FC236}">
                <a16:creationId xmlns:a16="http://schemas.microsoft.com/office/drawing/2014/main" id="{51EE7BAA-81A6-4277-98B2-06BCB0478032}"/>
              </a:ext>
            </a:extLst>
          </p:cNvPr>
          <p:cNvSpPr/>
          <p:nvPr/>
        </p:nvSpPr>
        <p:spPr>
          <a:xfrm>
            <a:off x="4596242" y="2024096"/>
            <a:ext cx="556532" cy="23363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黑色</a:t>
            </a:r>
          </a:p>
        </p:txBody>
      </p:sp>
      <p:sp>
        <p:nvSpPr>
          <p:cNvPr id="58" name="矩形 57">
            <a:extLst>
              <a:ext uri="{FF2B5EF4-FFF2-40B4-BE49-F238E27FC236}">
                <a16:creationId xmlns:a16="http://schemas.microsoft.com/office/drawing/2014/main" id="{71EF1F06-BC35-482F-BD79-85340B56AA9D}"/>
              </a:ext>
            </a:extLst>
          </p:cNvPr>
          <p:cNvSpPr/>
          <p:nvPr/>
        </p:nvSpPr>
        <p:spPr>
          <a:xfrm>
            <a:off x="4710474" y="2737811"/>
            <a:ext cx="556532" cy="233631"/>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solidFill>
                  <a:schemeClr val="tx1"/>
                </a:solidFill>
              </a:rPr>
              <a:t>加油</a:t>
            </a:r>
          </a:p>
        </p:txBody>
      </p:sp>
      <p:cxnSp>
        <p:nvCxnSpPr>
          <p:cNvPr id="59" name="直接箭头连接符 58">
            <a:extLst>
              <a:ext uri="{FF2B5EF4-FFF2-40B4-BE49-F238E27FC236}">
                <a16:creationId xmlns:a16="http://schemas.microsoft.com/office/drawing/2014/main" id="{89D76C34-E23D-4101-B838-E97CA618B9E3}"/>
              </a:ext>
            </a:extLst>
          </p:cNvPr>
          <p:cNvCxnSpPr>
            <a:cxnSpLocks/>
          </p:cNvCxnSpPr>
          <p:nvPr/>
        </p:nvCxnSpPr>
        <p:spPr>
          <a:xfrm>
            <a:off x="2643389" y="4556431"/>
            <a:ext cx="18030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0" name="文本框 59">
            <a:extLst>
              <a:ext uri="{FF2B5EF4-FFF2-40B4-BE49-F238E27FC236}">
                <a16:creationId xmlns:a16="http://schemas.microsoft.com/office/drawing/2014/main" id="{EC1A8CC1-BA03-48E6-AA57-2FE57721A597}"/>
              </a:ext>
            </a:extLst>
          </p:cNvPr>
          <p:cNvSpPr txBox="1"/>
          <p:nvPr/>
        </p:nvSpPr>
        <p:spPr>
          <a:xfrm>
            <a:off x="2579709" y="4582830"/>
            <a:ext cx="1693572" cy="646331"/>
          </a:xfrm>
          <a:prstGeom prst="rect">
            <a:avLst/>
          </a:prstGeom>
          <a:noFill/>
        </p:spPr>
        <p:txBody>
          <a:bodyPr wrap="square">
            <a:spAutoFit/>
          </a:bodyPr>
          <a:lstStyle/>
          <a:p>
            <a:pPr algn="ctr"/>
            <a:r>
              <a:rPr lang="zh-CN" altLang="en-US" dirty="0"/>
              <a:t>语义理解</a:t>
            </a:r>
            <a:endParaRPr lang="en-US" altLang="zh-CN" dirty="0"/>
          </a:p>
          <a:p>
            <a:pPr algn="ctr"/>
            <a:r>
              <a:rPr lang="zh-CN" altLang="en-US" dirty="0"/>
              <a:t>时序分析</a:t>
            </a:r>
          </a:p>
        </p:txBody>
      </p:sp>
      <p:pic>
        <p:nvPicPr>
          <p:cNvPr id="62" name="图片 61">
            <a:extLst>
              <a:ext uri="{FF2B5EF4-FFF2-40B4-BE49-F238E27FC236}">
                <a16:creationId xmlns:a16="http://schemas.microsoft.com/office/drawing/2014/main" id="{CD773382-40C2-4576-A853-81694A952D7E}"/>
              </a:ext>
            </a:extLst>
          </p:cNvPr>
          <p:cNvPicPr>
            <a:picLocks noChangeAspect="1"/>
          </p:cNvPicPr>
          <p:nvPr/>
        </p:nvPicPr>
        <p:blipFill>
          <a:blip r:embed="rId6"/>
          <a:stretch>
            <a:fillRect/>
          </a:stretch>
        </p:blipFill>
        <p:spPr>
          <a:xfrm>
            <a:off x="4585357" y="4085530"/>
            <a:ext cx="2006300" cy="870604"/>
          </a:xfrm>
          <a:prstGeom prst="rect">
            <a:avLst/>
          </a:prstGeom>
        </p:spPr>
      </p:pic>
      <p:sp>
        <p:nvSpPr>
          <p:cNvPr id="63" name="文本框 62">
            <a:extLst>
              <a:ext uri="{FF2B5EF4-FFF2-40B4-BE49-F238E27FC236}">
                <a16:creationId xmlns:a16="http://schemas.microsoft.com/office/drawing/2014/main" id="{4E8C212D-C078-4E72-8213-0223EAFDF8DE}"/>
              </a:ext>
            </a:extLst>
          </p:cNvPr>
          <p:cNvSpPr txBox="1"/>
          <p:nvPr/>
        </p:nvSpPr>
        <p:spPr>
          <a:xfrm>
            <a:off x="4834052" y="1434181"/>
            <a:ext cx="1341012" cy="369332"/>
          </a:xfrm>
          <a:prstGeom prst="rect">
            <a:avLst/>
          </a:prstGeom>
          <a:noFill/>
        </p:spPr>
        <p:txBody>
          <a:bodyPr wrap="square">
            <a:spAutoFit/>
          </a:bodyPr>
          <a:lstStyle/>
          <a:p>
            <a:r>
              <a:rPr lang="zh-CN" altLang="en-US" b="1" dirty="0"/>
              <a:t>多任务构成</a:t>
            </a:r>
          </a:p>
        </p:txBody>
      </p:sp>
      <p:cxnSp>
        <p:nvCxnSpPr>
          <p:cNvPr id="64" name="直接箭头连接符 63">
            <a:extLst>
              <a:ext uri="{FF2B5EF4-FFF2-40B4-BE49-F238E27FC236}">
                <a16:creationId xmlns:a16="http://schemas.microsoft.com/office/drawing/2014/main" id="{DF318DD8-52FF-4306-92A1-0BCB8E819417}"/>
              </a:ext>
            </a:extLst>
          </p:cNvPr>
          <p:cNvCxnSpPr>
            <a:cxnSpLocks/>
          </p:cNvCxnSpPr>
          <p:nvPr/>
        </p:nvCxnSpPr>
        <p:spPr>
          <a:xfrm>
            <a:off x="2698124" y="1591777"/>
            <a:ext cx="1803042"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箭头: 右 64">
            <a:extLst>
              <a:ext uri="{FF2B5EF4-FFF2-40B4-BE49-F238E27FC236}">
                <a16:creationId xmlns:a16="http://schemas.microsoft.com/office/drawing/2014/main" id="{24E811F5-CCEC-496E-A91F-4D8D76071BD0}"/>
              </a:ext>
            </a:extLst>
          </p:cNvPr>
          <p:cNvSpPr/>
          <p:nvPr/>
        </p:nvSpPr>
        <p:spPr>
          <a:xfrm>
            <a:off x="6730583" y="3640617"/>
            <a:ext cx="362367" cy="32178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40</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性能对比：参数设置的影响</a:t>
            </a:r>
          </a:p>
        </p:txBody>
      </p:sp>
      <p:pic>
        <p:nvPicPr>
          <p:cNvPr id="5" name="图片 4">
            <a:extLst>
              <a:ext uri="{FF2B5EF4-FFF2-40B4-BE49-F238E27FC236}">
                <a16:creationId xmlns:a16="http://schemas.microsoft.com/office/drawing/2014/main" id="{E707DC29-3FC6-4F01-A634-843130D4919C}"/>
              </a:ext>
            </a:extLst>
          </p:cNvPr>
          <p:cNvPicPr>
            <a:picLocks noChangeAspect="1"/>
          </p:cNvPicPr>
          <p:nvPr/>
        </p:nvPicPr>
        <p:blipFill>
          <a:blip r:embed="rId3"/>
          <a:stretch>
            <a:fillRect/>
          </a:stretch>
        </p:blipFill>
        <p:spPr>
          <a:xfrm>
            <a:off x="277019" y="4235990"/>
            <a:ext cx="5016859" cy="1035115"/>
          </a:xfrm>
          <a:prstGeom prst="rect">
            <a:avLst/>
          </a:prstGeom>
        </p:spPr>
      </p:pic>
      <p:sp>
        <p:nvSpPr>
          <p:cNvPr id="7" name="文本框 6">
            <a:extLst>
              <a:ext uri="{FF2B5EF4-FFF2-40B4-BE49-F238E27FC236}">
                <a16:creationId xmlns:a16="http://schemas.microsoft.com/office/drawing/2014/main" id="{E9DE5CFA-E5E2-4BAB-B508-365F8F137557}"/>
              </a:ext>
            </a:extLst>
          </p:cNvPr>
          <p:cNvSpPr txBox="1"/>
          <p:nvPr/>
        </p:nvSpPr>
        <p:spPr>
          <a:xfrm>
            <a:off x="1026379" y="5466922"/>
            <a:ext cx="3509168" cy="646331"/>
          </a:xfrm>
          <a:prstGeom prst="rect">
            <a:avLst/>
          </a:prstGeom>
          <a:noFill/>
        </p:spPr>
        <p:txBody>
          <a:bodyPr wrap="square">
            <a:spAutoFit/>
          </a:bodyPr>
          <a:lstStyle/>
          <a:p>
            <a:r>
              <a:rPr lang="zh-CN" altLang="en-US" dirty="0"/>
              <a:t>当𝑆=为18%时，结果与前</a:t>
            </a:r>
            <a:r>
              <a:rPr lang="en-US" altLang="zh-CN" dirty="0"/>
              <a:t>3</a:t>
            </a:r>
            <a:r>
              <a:rPr lang="zh-CN" altLang="en-US" dirty="0"/>
              <a:t>个值相同，然后AdaInf停止增大采样率。</a:t>
            </a:r>
          </a:p>
        </p:txBody>
      </p:sp>
      <p:pic>
        <p:nvPicPr>
          <p:cNvPr id="9" name="图片 8">
            <a:extLst>
              <a:ext uri="{FF2B5EF4-FFF2-40B4-BE49-F238E27FC236}">
                <a16:creationId xmlns:a16="http://schemas.microsoft.com/office/drawing/2014/main" id="{6176301A-2599-4514-8F03-86653A9B32F4}"/>
              </a:ext>
            </a:extLst>
          </p:cNvPr>
          <p:cNvPicPr>
            <a:picLocks noChangeAspect="1"/>
          </p:cNvPicPr>
          <p:nvPr/>
        </p:nvPicPr>
        <p:blipFill>
          <a:blip r:embed="rId4"/>
          <a:stretch>
            <a:fillRect/>
          </a:stretch>
        </p:blipFill>
        <p:spPr>
          <a:xfrm>
            <a:off x="7351688" y="4176422"/>
            <a:ext cx="2694036" cy="2251285"/>
          </a:xfrm>
          <a:prstGeom prst="rect">
            <a:avLst/>
          </a:prstGeom>
        </p:spPr>
      </p:pic>
      <p:sp>
        <p:nvSpPr>
          <p:cNvPr id="12" name="矩形: 圆角 11">
            <a:extLst>
              <a:ext uri="{FF2B5EF4-FFF2-40B4-BE49-F238E27FC236}">
                <a16:creationId xmlns:a16="http://schemas.microsoft.com/office/drawing/2014/main" id="{41E999A4-48DF-4DDC-91D4-19704564766F}"/>
              </a:ext>
            </a:extLst>
          </p:cNvPr>
          <p:cNvSpPr/>
          <p:nvPr/>
        </p:nvSpPr>
        <p:spPr>
          <a:xfrm>
            <a:off x="4150519" y="4514373"/>
            <a:ext cx="557213" cy="75673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mc:AlternateContent xmlns:mc="http://schemas.openxmlformats.org/markup-compatibility/2006" xmlns:a14="http://schemas.microsoft.com/office/drawing/2010/main">
        <mc:Choice Requires="a14">
          <p:sp>
            <p:nvSpPr>
              <p:cNvPr id="13" name="文本框 12">
                <a:extLst>
                  <a:ext uri="{FF2B5EF4-FFF2-40B4-BE49-F238E27FC236}">
                    <a16:creationId xmlns:a16="http://schemas.microsoft.com/office/drawing/2014/main" id="{E04446DF-F66F-48B4-A116-A0448E7EC1E4}"/>
                  </a:ext>
                </a:extLst>
              </p:cNvPr>
              <p:cNvSpPr txBox="1"/>
              <p:nvPr/>
            </p:nvSpPr>
            <p:spPr>
              <a:xfrm>
                <a:off x="328734" y="1678703"/>
                <a:ext cx="5016859" cy="2031325"/>
              </a:xfrm>
              <a:prstGeom prst="rect">
                <a:avLst/>
              </a:prstGeom>
              <a:noFill/>
            </p:spPr>
            <p:txBody>
              <a:bodyPr wrap="square" rtlCol="0">
                <a:spAutoFit/>
              </a:bodyPr>
              <a:lstStyle/>
              <a:p>
                <a:pPr marL="285750" indent="-285750">
                  <a:buFont typeface="Wingdings" panose="05000000000000000000" pitchFamily="2" charset="2"/>
                  <a:buChar char="l"/>
                </a:pPr>
                <a:r>
                  <a:rPr lang="zh-CN" altLang="en-US" b="1" dirty="0"/>
                  <a:t>判断新的训练数据是否对模型产生影响：</a:t>
                </a:r>
                <a:endParaRPr lang="en-US" altLang="zh-CN" b="1" dirty="0"/>
              </a:p>
              <a:p>
                <a:pPr marL="742950" lvl="1" indent="-285750">
                  <a:buFont typeface="Wingdings" panose="05000000000000000000" pitchFamily="2" charset="2"/>
                  <a:buChar char="ü"/>
                </a:pPr>
                <a:r>
                  <a:rPr lang="zh-CN" altLang="en-US" dirty="0"/>
                  <a:t>识别出𝑆（阈值</a:t>
                </a:r>
                <a:r>
                  <a:rPr lang="en-US" altLang="zh-CN" dirty="0"/>
                  <a:t>=18%</a:t>
                </a:r>
                <a:r>
                  <a:rPr lang="zh-CN" altLang="en-US" dirty="0"/>
                  <a:t>）新的训练样本，这些样本与时间段𝑇−</a:t>
                </a:r>
                <a:r>
                  <a:rPr lang="en-US" altLang="zh-CN" dirty="0"/>
                  <a:t>1</a:t>
                </a:r>
                <a:r>
                  <a:rPr lang="zh-CN" altLang="en-US" dirty="0"/>
                  <a:t>的旧训练样本差异最大（即影响模型效果最大）。</a:t>
                </a:r>
                <a:endParaRPr lang="en-US" altLang="zh-CN" dirty="0"/>
              </a:p>
              <a:p>
                <a:pPr marL="285750" indent="-285750">
                  <a:buFont typeface="Wingdings" panose="05000000000000000000" pitchFamily="2" charset="2"/>
                  <a:buChar char="l"/>
                </a:pPr>
                <a:r>
                  <a:rPr lang="zh-CN" altLang="en-US" b="1" dirty="0"/>
                  <a:t>计算需要再训练任务的</a:t>
                </a:r>
                <a:r>
                  <a:rPr lang="en-US" altLang="zh-CN" b="1" dirty="0"/>
                  <a:t>impact degree</a:t>
                </a:r>
                <a:r>
                  <a:rPr lang="zh-CN" altLang="en-US" b="1" dirty="0"/>
                  <a:t>：</a:t>
                </a:r>
                <a:endParaRPr lang="en-US" altLang="zh-CN" b="1" dirty="0"/>
              </a:p>
              <a:p>
                <a:pPr marL="742950" lvl="1" indent="-285750">
                  <a:buFont typeface="Wingdings" panose="05000000000000000000" pitchFamily="2" charset="2"/>
                  <a:buChar char="ü"/>
                </a:pPr>
                <a:r>
                  <a:rPr lang="zh-CN" altLang="en-US" dirty="0"/>
                  <a:t>模型𝑚推理新训练样本𝑆的精度</a:t>
                </a:r>
                <a14:m>
                  <m:oMath xmlns:m="http://schemas.openxmlformats.org/officeDocument/2006/math">
                    <m:sSubSup>
                      <m:sSubSupPr>
                        <m:ctrlPr>
                          <a:rPr lang="en-US" altLang="zh-CN" i="1" smtClean="0">
                            <a:latin typeface="Cambria Math" panose="02040503050406030204" pitchFamily="18" charset="0"/>
                          </a:rPr>
                        </m:ctrlPr>
                      </m:sSubSupPr>
                      <m:e>
                        <m:r>
                          <a:rPr lang="en-US" altLang="zh-CN" b="0" i="1" smtClean="0">
                            <a:latin typeface="Cambria Math" panose="02040503050406030204" pitchFamily="18" charset="0"/>
                          </a:rPr>
                          <m:t>𝐼</m:t>
                        </m:r>
                      </m:e>
                      <m:sub>
                        <m:r>
                          <a:rPr lang="en-US" altLang="zh-CN" b="0" i="1" smtClean="0">
                            <a:latin typeface="Cambria Math" panose="02040503050406030204" pitchFamily="18" charset="0"/>
                          </a:rPr>
                          <m:t>𝑚</m:t>
                        </m:r>
                      </m:sub>
                      <m:sup>
                        <m:r>
                          <a:rPr lang="en-US" altLang="zh-CN" b="0" i="1" smtClean="0">
                            <a:latin typeface="Cambria Math" panose="02040503050406030204" pitchFamily="18" charset="0"/>
                          </a:rPr>
                          <m:t>′</m:t>
                        </m:r>
                      </m:sup>
                    </m:sSubSup>
                    <m:r>
                      <a:rPr lang="zh-CN" altLang="en-US" i="1">
                        <a:latin typeface="Cambria Math" panose="02040503050406030204" pitchFamily="18" charset="0"/>
                      </a:rPr>
                      <m:t>，</m:t>
                    </m:r>
                  </m:oMath>
                </a14:m>
                <a:r>
                  <a:rPr lang="zh-CN" altLang="en-US" dirty="0"/>
                  <a:t>推理旧训练样本的精度为</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𝐼</m:t>
                        </m:r>
                      </m:e>
                      <m:sub>
                        <m:r>
                          <a:rPr lang="en-US" altLang="zh-CN" b="0" i="1" smtClean="0">
                            <a:latin typeface="Cambria Math" panose="02040503050406030204" pitchFamily="18" charset="0"/>
                          </a:rPr>
                          <m:t>𝑚</m:t>
                        </m:r>
                      </m:sub>
                    </m:sSub>
                  </m:oMath>
                </a14:m>
                <a:r>
                  <a:rPr lang="zh-CN" altLang="en-US" dirty="0"/>
                  <a:t>。</a:t>
                </a:r>
                <a:endParaRPr lang="en-US" altLang="zh-CN" dirty="0"/>
              </a:p>
            </p:txBody>
          </p:sp>
        </mc:Choice>
        <mc:Fallback xmlns="">
          <p:sp>
            <p:nvSpPr>
              <p:cNvPr id="13" name="文本框 12">
                <a:extLst>
                  <a:ext uri="{FF2B5EF4-FFF2-40B4-BE49-F238E27FC236}">
                    <a16:creationId xmlns:a16="http://schemas.microsoft.com/office/drawing/2014/main" id="{E04446DF-F66F-48B4-A116-A0448E7EC1E4}"/>
                  </a:ext>
                </a:extLst>
              </p:cNvPr>
              <p:cNvSpPr txBox="1">
                <a:spLocks noRot="1" noChangeAspect="1" noMove="1" noResize="1" noEditPoints="1" noAdjustHandles="1" noChangeArrowheads="1" noChangeShapeType="1" noTextEdit="1"/>
              </p:cNvSpPr>
              <p:nvPr/>
            </p:nvSpPr>
            <p:spPr>
              <a:xfrm>
                <a:off x="328734" y="1678703"/>
                <a:ext cx="5016859" cy="2031325"/>
              </a:xfrm>
              <a:prstGeom prst="rect">
                <a:avLst/>
              </a:prstGeom>
              <a:blipFill>
                <a:blip r:embed="rId5"/>
                <a:stretch>
                  <a:fillRect l="-851" t="-1497" r="-729" b="-3593"/>
                </a:stretch>
              </a:blipFill>
            </p:spPr>
            <p:txBody>
              <a:bodyPr/>
              <a:lstStyle/>
              <a:p>
                <a:r>
                  <a:rPr lang="zh-CN" altLang="en-US">
                    <a:noFill/>
                  </a:rPr>
                  <a:t> </a:t>
                </a:r>
              </a:p>
            </p:txBody>
          </p:sp>
        </mc:Fallback>
      </mc:AlternateContent>
      <p:sp>
        <p:nvSpPr>
          <p:cNvPr id="15" name="文本框 14">
            <a:extLst>
              <a:ext uri="{FF2B5EF4-FFF2-40B4-BE49-F238E27FC236}">
                <a16:creationId xmlns:a16="http://schemas.microsoft.com/office/drawing/2014/main" id="{618D4FB9-67A3-406D-89EC-5A00BB895FE8}"/>
              </a:ext>
            </a:extLst>
          </p:cNvPr>
          <p:cNvSpPr txBox="1"/>
          <p:nvPr/>
        </p:nvSpPr>
        <p:spPr>
          <a:xfrm>
            <a:off x="277019" y="1211463"/>
            <a:ext cx="5459412" cy="369332"/>
          </a:xfrm>
          <a:prstGeom prst="rect">
            <a:avLst/>
          </a:prstGeom>
          <a:noFill/>
        </p:spPr>
        <p:txBody>
          <a:bodyPr wrap="square">
            <a:sp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1—</a:t>
            </a:r>
            <a:r>
              <a:rPr kumimoji="1" lang="zh-CN" altLang="en-US" b="1" dirty="0">
                <a:latin typeface="Calibri" panose="020F0502020204030204" pitchFamily="34" charset="0"/>
                <a:cs typeface="Calibri" panose="020F0502020204030204" pitchFamily="34" charset="0"/>
                <a:sym typeface="+mn-ea"/>
              </a:rPr>
              <a:t>数据漂移感知的再训练</a:t>
            </a:r>
            <a:r>
              <a:rPr kumimoji="1" lang="en-US" altLang="zh-CN" b="1" dirty="0">
                <a:latin typeface="Calibri" panose="020F0502020204030204" pitchFamily="34" charset="0"/>
                <a:cs typeface="Calibri" panose="020F0502020204030204" pitchFamily="34" charset="0"/>
                <a:sym typeface="+mn-ea"/>
              </a:rPr>
              <a:t>-</a:t>
            </a:r>
            <a:r>
              <a:rPr kumimoji="1" lang="zh-CN" altLang="en-US" b="1" dirty="0">
                <a:latin typeface="Calibri" panose="020F0502020204030204" pitchFamily="34" charset="0"/>
                <a:cs typeface="Calibri" panose="020F0502020204030204" pitchFamily="34" charset="0"/>
                <a:sym typeface="+mn-ea"/>
              </a:rPr>
              <a:t>推理</a:t>
            </a:r>
            <a:r>
              <a:rPr kumimoji="1" lang="en-US" altLang="zh-CN" b="1" dirty="0">
                <a:latin typeface="Calibri" panose="020F0502020204030204" pitchFamily="34" charset="0"/>
                <a:cs typeface="Calibri" panose="020F0502020204030204" pitchFamily="34" charset="0"/>
                <a:sym typeface="+mn-ea"/>
              </a:rPr>
              <a:t>DAG</a:t>
            </a:r>
            <a:r>
              <a:rPr kumimoji="1" lang="zh-CN" altLang="en-US" b="1" dirty="0">
                <a:latin typeface="Calibri" panose="020F0502020204030204" pitchFamily="34" charset="0"/>
                <a:cs typeface="Calibri" panose="020F0502020204030204" pitchFamily="34" charset="0"/>
                <a:sym typeface="+mn-ea"/>
              </a:rPr>
              <a:t>生成</a:t>
            </a:r>
            <a:endParaRPr lang="zh-CN" altLang="en-US" dirty="0"/>
          </a:p>
        </p:txBody>
      </p:sp>
      <p:sp>
        <p:nvSpPr>
          <p:cNvPr id="16" name="箭头: 下 15">
            <a:extLst>
              <a:ext uri="{FF2B5EF4-FFF2-40B4-BE49-F238E27FC236}">
                <a16:creationId xmlns:a16="http://schemas.microsoft.com/office/drawing/2014/main" id="{F6EBAA35-DCD2-4431-AFC4-64022DDA985D}"/>
              </a:ext>
            </a:extLst>
          </p:cNvPr>
          <p:cNvSpPr/>
          <p:nvPr/>
        </p:nvSpPr>
        <p:spPr>
          <a:xfrm>
            <a:off x="2457450" y="3824074"/>
            <a:ext cx="364332" cy="2786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a:extLst>
              <a:ext uri="{FF2B5EF4-FFF2-40B4-BE49-F238E27FC236}">
                <a16:creationId xmlns:a16="http://schemas.microsoft.com/office/drawing/2014/main" id="{A67E235F-673A-49F7-8396-4CE0450A28E3}"/>
              </a:ext>
            </a:extLst>
          </p:cNvPr>
          <p:cNvSpPr txBox="1"/>
          <p:nvPr/>
        </p:nvSpPr>
        <p:spPr>
          <a:xfrm>
            <a:off x="6144594" y="1589978"/>
            <a:ext cx="4543506" cy="1477328"/>
          </a:xfrm>
          <a:prstGeom prst="rect">
            <a:avLst/>
          </a:prstGeom>
          <a:noFill/>
        </p:spPr>
        <p:txBody>
          <a:bodyPr wrap="square">
            <a:spAutoFit/>
          </a:bodyPr>
          <a:lstStyle/>
          <a:p>
            <a:r>
              <a:rPr lang="zh-CN" altLang="en-US" dirty="0"/>
              <a:t>AdaInf根据各种因素来</a:t>
            </a:r>
            <a:r>
              <a:rPr lang="zh-CN" altLang="en-US" b="1" dirty="0"/>
              <a:t>确定任务的优先级</a:t>
            </a:r>
            <a:r>
              <a:rPr lang="zh-CN" altLang="en-US" dirty="0"/>
              <a:t>：</a:t>
            </a:r>
            <a:endParaRPr lang="en-US" altLang="zh-CN" dirty="0"/>
          </a:p>
          <a:p>
            <a:pPr marL="285750" indent="-285750">
              <a:buFont typeface="Arial" panose="020B0604020202020204" pitchFamily="34" charset="0"/>
              <a:buChar char="•"/>
            </a:pPr>
            <a:r>
              <a:rPr lang="zh-CN" altLang="en-US" dirty="0"/>
              <a:t>DAG中任务之间的相互依赖关系</a:t>
            </a:r>
            <a:endParaRPr lang="en-US" altLang="zh-CN" dirty="0"/>
          </a:p>
          <a:p>
            <a:pPr marL="285750" indent="-285750">
              <a:buFont typeface="Arial" panose="020B0604020202020204" pitchFamily="34" charset="0"/>
              <a:buChar char="•"/>
            </a:pPr>
            <a:r>
              <a:rPr lang="zh-CN" altLang="en-US" dirty="0"/>
              <a:t>任务的数据类型</a:t>
            </a:r>
            <a:endParaRPr lang="en-US" altLang="zh-CN" dirty="0"/>
          </a:p>
          <a:p>
            <a:pPr marL="285750" indent="-285750">
              <a:buFont typeface="Arial" panose="020B0604020202020204" pitchFamily="34" charset="0"/>
              <a:buChar char="•"/>
            </a:pPr>
            <a:r>
              <a:rPr lang="zh-CN" altLang="en-US" dirty="0"/>
              <a:t>内容重用的时间延迟</a:t>
            </a:r>
            <a:endParaRPr lang="en-US" altLang="zh-CN" dirty="0"/>
          </a:p>
          <a:p>
            <a:pPr marL="285750" indent="-285750">
              <a:buFont typeface="Arial" panose="020B0604020202020204" pitchFamily="34" charset="0"/>
              <a:buChar char="•"/>
            </a:pPr>
            <a:r>
              <a:rPr lang="zh-CN" altLang="en-US" dirty="0"/>
              <a:t>SLOs</a:t>
            </a:r>
          </a:p>
        </p:txBody>
      </p:sp>
      <p:pic>
        <p:nvPicPr>
          <p:cNvPr id="18" name="图片 17">
            <a:extLst>
              <a:ext uri="{FF2B5EF4-FFF2-40B4-BE49-F238E27FC236}">
                <a16:creationId xmlns:a16="http://schemas.microsoft.com/office/drawing/2014/main" id="{188A74DB-182F-4BBD-BC62-02B88BF2C523}"/>
              </a:ext>
            </a:extLst>
          </p:cNvPr>
          <p:cNvPicPr>
            <a:picLocks noChangeAspect="1"/>
          </p:cNvPicPr>
          <p:nvPr/>
        </p:nvPicPr>
        <p:blipFill>
          <a:blip r:embed="rId6"/>
          <a:stretch>
            <a:fillRect/>
          </a:stretch>
        </p:blipFill>
        <p:spPr>
          <a:xfrm>
            <a:off x="6389146" y="3179416"/>
            <a:ext cx="2027201" cy="370185"/>
          </a:xfrm>
          <a:prstGeom prst="rect">
            <a:avLst/>
          </a:prstGeom>
        </p:spPr>
      </p:pic>
      <p:sp>
        <p:nvSpPr>
          <p:cNvPr id="20" name="文本框 19">
            <a:extLst>
              <a:ext uri="{FF2B5EF4-FFF2-40B4-BE49-F238E27FC236}">
                <a16:creationId xmlns:a16="http://schemas.microsoft.com/office/drawing/2014/main" id="{91931773-887F-4C2E-8B20-359FC09AEC94}"/>
              </a:ext>
            </a:extLst>
          </p:cNvPr>
          <p:cNvSpPr txBox="1"/>
          <p:nvPr/>
        </p:nvSpPr>
        <p:spPr>
          <a:xfrm>
            <a:off x="6367462" y="1220646"/>
            <a:ext cx="4268169" cy="369332"/>
          </a:xfrm>
          <a:prstGeom prst="rect">
            <a:avLst/>
          </a:prstGeom>
          <a:noFill/>
        </p:spPr>
        <p:txBody>
          <a:bodyPr wrap="square">
            <a:spAutoFit/>
          </a:bodyPr>
          <a:lstStyle/>
          <a:p>
            <a:r>
              <a:rPr kumimoji="1" lang="zh-CN" altLang="en-US" b="1" dirty="0">
                <a:latin typeface="Calibri" panose="020F0502020204030204" pitchFamily="34" charset="0"/>
                <a:cs typeface="Calibri" panose="020F0502020204030204" pitchFamily="34" charset="0"/>
                <a:sym typeface="+mn-ea"/>
              </a:rPr>
              <a:t>模型设计</a:t>
            </a:r>
            <a:r>
              <a:rPr kumimoji="1" lang="en-US" altLang="zh-CN" b="1" dirty="0">
                <a:latin typeface="Calibri" panose="020F0502020204030204" pitchFamily="34" charset="0"/>
                <a:cs typeface="Calibri" panose="020F0502020204030204" pitchFamily="34" charset="0"/>
                <a:sym typeface="+mn-ea"/>
              </a:rPr>
              <a:t>3—CPU-GPU</a:t>
            </a:r>
            <a:r>
              <a:rPr kumimoji="1" lang="zh-CN" altLang="en-US" b="1" dirty="0">
                <a:latin typeface="Calibri" panose="020F0502020204030204" pitchFamily="34" charset="0"/>
                <a:cs typeface="Calibri" panose="020F0502020204030204" pitchFamily="34" charset="0"/>
                <a:sym typeface="+mn-ea"/>
              </a:rPr>
              <a:t>内存通信最小化</a:t>
            </a:r>
            <a:endParaRPr lang="zh-CN" altLang="en-US" dirty="0"/>
          </a:p>
        </p:txBody>
      </p:sp>
      <p:sp>
        <p:nvSpPr>
          <p:cNvPr id="22" name="文本框 21">
            <a:extLst>
              <a:ext uri="{FF2B5EF4-FFF2-40B4-BE49-F238E27FC236}">
                <a16:creationId xmlns:a16="http://schemas.microsoft.com/office/drawing/2014/main" id="{92845670-9A47-4727-9750-3205E2578366}"/>
              </a:ext>
            </a:extLst>
          </p:cNvPr>
          <p:cNvSpPr txBox="1"/>
          <p:nvPr/>
        </p:nvSpPr>
        <p:spPr>
          <a:xfrm>
            <a:off x="8698706" y="3083218"/>
            <a:ext cx="3443288" cy="646331"/>
          </a:xfrm>
          <a:prstGeom prst="rect">
            <a:avLst/>
          </a:prstGeom>
          <a:noFill/>
        </p:spPr>
        <p:txBody>
          <a:bodyPr wrap="square">
            <a:spAutoFit/>
          </a:bodyPr>
          <a:lstStyle/>
          <a:p>
            <a:r>
              <a:rPr lang="zh-CN" altLang="en-US" dirty="0"/>
              <a:t>𝛼决定了在内存重用时间延迟和SLO之间应该更重视哪个因素？</a:t>
            </a:r>
          </a:p>
        </p:txBody>
      </p:sp>
      <p:sp>
        <p:nvSpPr>
          <p:cNvPr id="25" name="箭头: 下 24">
            <a:extLst>
              <a:ext uri="{FF2B5EF4-FFF2-40B4-BE49-F238E27FC236}">
                <a16:creationId xmlns:a16="http://schemas.microsoft.com/office/drawing/2014/main" id="{00F9B6C6-C456-4B11-8416-C099464FD614}"/>
              </a:ext>
            </a:extLst>
          </p:cNvPr>
          <p:cNvSpPr/>
          <p:nvPr/>
        </p:nvSpPr>
        <p:spPr>
          <a:xfrm>
            <a:off x="8783240" y="3775402"/>
            <a:ext cx="364332" cy="27860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圆角 25">
            <a:extLst>
              <a:ext uri="{FF2B5EF4-FFF2-40B4-BE49-F238E27FC236}">
                <a16:creationId xmlns:a16="http://schemas.microsoft.com/office/drawing/2014/main" id="{C1A0B2B9-0F1F-46D9-959C-8A9615D881CC}"/>
              </a:ext>
            </a:extLst>
          </p:cNvPr>
          <p:cNvSpPr/>
          <p:nvPr/>
        </p:nvSpPr>
        <p:spPr>
          <a:xfrm>
            <a:off x="8192551" y="4476285"/>
            <a:ext cx="557213" cy="150613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圆角 26">
            <a:extLst>
              <a:ext uri="{FF2B5EF4-FFF2-40B4-BE49-F238E27FC236}">
                <a16:creationId xmlns:a16="http://schemas.microsoft.com/office/drawing/2014/main" id="{39745F0D-5C21-4B9E-A916-01DCBA85F3B2}"/>
              </a:ext>
            </a:extLst>
          </p:cNvPr>
          <p:cNvSpPr/>
          <p:nvPr/>
        </p:nvSpPr>
        <p:spPr>
          <a:xfrm>
            <a:off x="1088231" y="1876966"/>
            <a:ext cx="2262188" cy="50904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圆角 27">
            <a:extLst>
              <a:ext uri="{FF2B5EF4-FFF2-40B4-BE49-F238E27FC236}">
                <a16:creationId xmlns:a16="http://schemas.microsoft.com/office/drawing/2014/main" id="{7F43693A-244A-4B8A-87EA-67C8ABBB2B42}"/>
              </a:ext>
            </a:extLst>
          </p:cNvPr>
          <p:cNvSpPr/>
          <p:nvPr/>
        </p:nvSpPr>
        <p:spPr>
          <a:xfrm>
            <a:off x="6271652" y="3080391"/>
            <a:ext cx="2262188" cy="50904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60124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41</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提纲</a:t>
            </a:r>
          </a:p>
        </p:txBody>
      </p:sp>
      <p:sp>
        <p:nvSpPr>
          <p:cNvPr id="5" name="矩形 4"/>
          <p:cNvSpPr/>
          <p:nvPr/>
        </p:nvSpPr>
        <p:spPr>
          <a:xfrm>
            <a:off x="3953229" y="1276006"/>
            <a:ext cx="6630089" cy="4305987"/>
          </a:xfrm>
          <a:prstGeom prst="rect">
            <a:avLst/>
          </a:prstGeom>
        </p:spPr>
        <p:txBody>
          <a:bodyPr wrap="square">
            <a:spAutoFit/>
          </a:bodyPr>
          <a:lstStyle/>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研究背景</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研究动机</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模型设计</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实验评估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工作总结</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42</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总结展望</a:t>
            </a:r>
          </a:p>
        </p:txBody>
      </p:sp>
      <p:sp>
        <p:nvSpPr>
          <p:cNvPr id="5" name="文本框 4"/>
          <p:cNvSpPr txBox="1"/>
          <p:nvPr/>
        </p:nvSpPr>
        <p:spPr>
          <a:xfrm>
            <a:off x="355600" y="1659467"/>
            <a:ext cx="11738080" cy="3351046"/>
          </a:xfrm>
          <a:prstGeom prst="rect">
            <a:avLst/>
          </a:prstGeom>
          <a:noFill/>
        </p:spPr>
        <p:txBody>
          <a:bodyPr wrap="square" rtlCol="0">
            <a:spAutoFit/>
          </a:bodyPr>
          <a:lstStyle/>
          <a:p>
            <a:pPr marL="457200" indent="-457200">
              <a:lnSpc>
                <a:spcPct val="150000"/>
              </a:lnSpc>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概念上</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，边缘端多模型推理时，首次考虑数据漂移对任务精度的影响；</a:t>
            </a:r>
            <a:endParaRPr lang="en-US"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457200" indent="-457200">
              <a:lnSpc>
                <a:spcPct val="150000"/>
              </a:lnSpc>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设计上</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，设计数据漂移感知的再训练</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推理</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DAG</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生成，解决数据漂移对多模型任务推理的精度的影响；设计数据漂移感知的</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GPU</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空间和时间分配，解决边缘侧资源受限问题；设计</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CPU-GPU</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内存通信最小化，解决内存开销大的问题。</a:t>
            </a:r>
            <a:endParaRPr lang="en-GB" altLang="zh-CN" sz="2400" dirty="0">
              <a:latin typeface="微软雅黑" panose="020B0503020204020204" pitchFamily="34" charset="-122"/>
              <a:ea typeface="微软雅黑" panose="020B0503020204020204" pitchFamily="34" charset="-122"/>
              <a:cs typeface="Times New Roman" panose="02020603050405020304" pitchFamily="18" charset="0"/>
            </a:endParaRPr>
          </a:p>
          <a:p>
            <a:pPr marL="457200" indent="-457200">
              <a:lnSpc>
                <a:spcPct val="150000"/>
              </a:lnSpc>
              <a:buFont typeface="Wingdings" panose="05000000000000000000" pitchFamily="2" charset="2"/>
              <a:buChar char="Ø"/>
            </a:pPr>
            <a:r>
              <a:rPr lang="zh-CN" altLang="en-US" sz="2400" b="1" dirty="0">
                <a:latin typeface="微软雅黑" panose="020B0503020204020204" pitchFamily="34" charset="-122"/>
                <a:ea typeface="微软雅黑" panose="020B0503020204020204" pitchFamily="34" charset="-122"/>
                <a:cs typeface="Times New Roman" panose="02020603050405020304" pitchFamily="18" charset="0"/>
              </a:rPr>
              <a:t>实验上</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，评估：精度、完成率、时间开销、</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GPU</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利用率，对比算法：</a:t>
            </a:r>
            <a:r>
              <a:rPr lang="en-US" altLang="zh-CN" sz="2400" dirty="0" err="1">
                <a:latin typeface="微软雅黑" panose="020B0503020204020204" pitchFamily="34" charset="-122"/>
                <a:ea typeface="微软雅黑" panose="020B0503020204020204" pitchFamily="34" charset="-122"/>
                <a:cs typeface="Times New Roman" panose="02020603050405020304" pitchFamily="18" charset="0"/>
              </a:rPr>
              <a:t>Ekya</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2400" dirty="0">
                <a:latin typeface="微软雅黑" panose="020B0503020204020204" pitchFamily="34" charset="-122"/>
                <a:ea typeface="微软雅黑" panose="020B0503020204020204" pitchFamily="34" charset="-122"/>
                <a:cs typeface="Times New Roman" panose="02020603050405020304" pitchFamily="18" charset="0"/>
              </a:rPr>
              <a:t>Scrooge</a:t>
            </a:r>
            <a:r>
              <a:rPr lang="zh-CN" altLang="en-US" sz="2400" dirty="0">
                <a:latin typeface="微软雅黑" panose="020B0503020204020204" pitchFamily="34" charset="-122"/>
                <a:ea typeface="微软雅黑" panose="020B0503020204020204" pitchFamily="34" charset="-122"/>
                <a:cs typeface="Times New Roman" panose="02020603050405020304" pitchFamily="18" charset="0"/>
              </a:rPr>
              <a:t>，以及消融实验，证明方案的有效性。</a:t>
            </a:r>
            <a:endParaRPr lang="en-GB" altLang="zh-CN" sz="24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43</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总结展望</a:t>
            </a:r>
          </a:p>
        </p:txBody>
      </p:sp>
      <p:sp>
        <p:nvSpPr>
          <p:cNvPr id="3" name="文本框 2"/>
          <p:cNvSpPr txBox="1"/>
          <p:nvPr/>
        </p:nvSpPr>
        <p:spPr>
          <a:xfrm>
            <a:off x="214630" y="1281430"/>
            <a:ext cx="11349990" cy="2000548"/>
          </a:xfrm>
          <a:prstGeom prst="rect">
            <a:avLst/>
          </a:prstGeom>
          <a:noFill/>
        </p:spPr>
        <p:txBody>
          <a:bodyPr wrap="square" rtlCol="0">
            <a:spAutoFit/>
          </a:bodyPr>
          <a:lstStyle/>
          <a:p>
            <a:r>
              <a:rPr kumimoji="1" lang="zh-CN" altLang="en-US" sz="2800" b="1" dirty="0"/>
              <a:t>与我们文章的结合，可提供参考的部分：</a:t>
            </a:r>
            <a:endParaRPr kumimoji="1" lang="en-US" altLang="zh-CN" sz="2800" b="1" dirty="0"/>
          </a:p>
          <a:p>
            <a:pPr marL="457200" indent="-457200">
              <a:buFont typeface="Wingdings" panose="05000000000000000000" charset="0"/>
              <a:buChar char="Ø"/>
            </a:pPr>
            <a:r>
              <a:rPr kumimoji="1" lang="zh-CN" altLang="en-US" sz="2400" b="1" dirty="0"/>
              <a:t>在多</a:t>
            </a:r>
            <a:r>
              <a:rPr kumimoji="1" lang="en-US" altLang="zh-CN" sz="2400" b="1" dirty="0"/>
              <a:t>DNN</a:t>
            </a:r>
            <a:r>
              <a:rPr kumimoji="1" lang="zh-CN" altLang="en-US" sz="2400" b="1" dirty="0"/>
              <a:t>任务卸载过程中，考虑每个应用中存在多个模型，且多个模型有依赖关系。</a:t>
            </a:r>
            <a:endParaRPr kumimoji="1" lang="en-US" altLang="zh-CN" sz="2400" b="1" dirty="0"/>
          </a:p>
          <a:p>
            <a:pPr marL="457200" indent="-457200">
              <a:buFont typeface="Wingdings" panose="05000000000000000000" charset="0"/>
              <a:buChar char="Ø"/>
            </a:pPr>
            <a:r>
              <a:rPr kumimoji="1" lang="zh-CN" altLang="en-US" sz="2400" b="1" dirty="0"/>
              <a:t>从</a:t>
            </a:r>
            <a:r>
              <a:rPr kumimoji="1" lang="en-US" altLang="zh-CN" sz="2400" b="1" dirty="0"/>
              <a:t>CV</a:t>
            </a:r>
            <a:r>
              <a:rPr kumimoji="1" lang="zh-CN" altLang="en-US" sz="2400" b="1" dirty="0"/>
              <a:t>方向查找可以影响</a:t>
            </a:r>
            <a:r>
              <a:rPr kumimoji="1" lang="en-US" altLang="zh-CN" sz="2400" b="1" dirty="0"/>
              <a:t>DNN</a:t>
            </a:r>
            <a:r>
              <a:rPr kumimoji="1" lang="zh-CN" altLang="en-US" sz="2400" b="1" dirty="0"/>
              <a:t>模型精度、速度的因素。</a:t>
            </a:r>
          </a:p>
          <a:p>
            <a:pPr marL="457200" indent="-457200">
              <a:buFont typeface="Wingdings" panose="05000000000000000000" charset="0"/>
              <a:buChar char="Ø"/>
            </a:pPr>
            <a:r>
              <a:rPr kumimoji="1" lang="zh-CN" altLang="en-US" sz="2400" b="1" dirty="0"/>
              <a:t>考虑通过最差执行时间来设计模型</a:t>
            </a:r>
            <a:r>
              <a:rPr kumimoji="1" lang="zh-CN" sz="2400" b="1" dirty="0"/>
              <a: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855" y="2177292"/>
            <a:ext cx="12192000" cy="150109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 name="Title 1"/>
          <p:cNvSpPr>
            <a:spLocks noGrp="1"/>
          </p:cNvSpPr>
          <p:nvPr>
            <p:ph type="ctrTitle"/>
          </p:nvPr>
        </p:nvSpPr>
        <p:spPr>
          <a:xfrm>
            <a:off x="325464" y="2000474"/>
            <a:ext cx="11326749" cy="1510380"/>
          </a:xfrm>
        </p:spPr>
        <p:txBody>
          <a:bodyPr>
            <a:normAutofit/>
          </a:bodyPr>
          <a:lstStyle/>
          <a:p>
            <a:r>
              <a:rPr lang="zh-CN" altLang="en-US" sz="6600" b="1" dirty="0">
                <a:latin typeface="微软雅黑" panose="020B0503020204020204" pitchFamily="34" charset="-122"/>
                <a:ea typeface="微软雅黑" panose="020B0503020204020204" pitchFamily="34" charset="-122"/>
              </a:rPr>
              <a:t> </a:t>
            </a:r>
            <a:r>
              <a:rPr lang="en-US" altLang="zh-CN" sz="6600" b="1" dirty="0">
                <a:latin typeface="微软雅黑" panose="020B0503020204020204" pitchFamily="34" charset="-122"/>
                <a:ea typeface="微软雅黑" panose="020B0503020204020204" pitchFamily="34" charset="-122"/>
              </a:rPr>
              <a:t>Q&amp;A</a:t>
            </a:r>
            <a:endParaRPr lang="en-US" sz="6600" b="1">
              <a:latin typeface="微软雅黑" panose="020B0503020204020204" pitchFamily="34" charset="-122"/>
              <a:ea typeface="微软雅黑" panose="020B0503020204020204" pitchFamily="34" charset="-122"/>
            </a:endParaRPr>
          </a:p>
        </p:txBody>
      </p:sp>
      <p:pic>
        <p:nvPicPr>
          <p:cNvPr id="1026" name="Picture 2" descr="Southeast University - Wikip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37" y="147830"/>
            <a:ext cx="965206" cy="958136"/>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p:cNvSpPr>
            <a:spLocks noGrp="1"/>
          </p:cNvSpPr>
          <p:nvPr>
            <p:ph type="subTitle" idx="1"/>
          </p:nvPr>
        </p:nvSpPr>
        <p:spPr>
          <a:xfrm>
            <a:off x="1910153" y="4405362"/>
            <a:ext cx="8371694" cy="707886"/>
          </a:xfrm>
        </p:spPr>
        <p:txBody>
          <a:bodyPr>
            <a:normAutofit/>
          </a:bodyPr>
          <a:lstStyle/>
          <a:p>
            <a:r>
              <a:rPr lang="en-US" b="1" dirty="0">
                <a:latin typeface="微软雅黑" panose="020B0503020204020204" pitchFamily="34" charset="-122"/>
                <a:ea typeface="微软雅黑" panose="020B0503020204020204" pitchFamily="34" charset="-122"/>
              </a:rPr>
              <a:t>﻿</a:t>
            </a:r>
            <a:r>
              <a:rPr lang="en-US" altLang="zh-CN" b="1" dirty="0">
                <a:latin typeface="微软雅黑" panose="020B0503020204020204" pitchFamily="34" charset="-122"/>
                <a:ea typeface="微软雅黑" panose="020B0503020204020204" pitchFamily="34" charset="-122"/>
              </a:rPr>
              <a:t>2024</a:t>
            </a:r>
            <a:r>
              <a:rPr lang="zh-CN" altLang="en-US" b="1" dirty="0">
                <a:latin typeface="微软雅黑" panose="020B0503020204020204" pitchFamily="34" charset="-122"/>
                <a:ea typeface="微软雅黑" panose="020B0503020204020204" pitchFamily="34" charset="-122"/>
              </a:rPr>
              <a:t>年</a:t>
            </a:r>
            <a:r>
              <a:rPr lang="en-US" altLang="zh-CN" b="1" dirty="0">
                <a:latin typeface="微软雅黑" panose="020B0503020204020204" pitchFamily="34" charset="-122"/>
                <a:ea typeface="微软雅黑" panose="020B0503020204020204" pitchFamily="34" charset="-122"/>
              </a:rPr>
              <a:t>3</a:t>
            </a:r>
            <a:r>
              <a:rPr lang="zh-CN" altLang="en-US" b="1" dirty="0">
                <a:latin typeface="微软雅黑" panose="020B0503020204020204" pitchFamily="34" charset="-122"/>
                <a:ea typeface="微软雅黑" panose="020B0503020204020204" pitchFamily="34" charset="-122"/>
              </a:rPr>
              <a:t>月</a:t>
            </a:r>
            <a:r>
              <a:rPr lang="en-US" altLang="zh-CN" b="1" dirty="0">
                <a:latin typeface="微软雅黑" panose="020B0503020204020204" pitchFamily="34" charset="-122"/>
                <a:ea typeface="微软雅黑" panose="020B0503020204020204" pitchFamily="34" charset="-122"/>
              </a:rPr>
              <a:t>21</a:t>
            </a:r>
            <a:r>
              <a:rPr lang="zh-CN" altLang="en-US" b="1" dirty="0">
                <a:latin typeface="微软雅黑" panose="020B0503020204020204" pitchFamily="34" charset="-122"/>
                <a:ea typeface="微软雅黑" panose="020B0503020204020204" pitchFamily="34" charset="-122"/>
              </a:rPr>
              <a:t>日</a:t>
            </a:r>
            <a:endParaRPr lang="en-US" baseline="30000" dirty="0">
              <a:latin typeface="微软雅黑" panose="020B0503020204020204" pitchFamily="34" charset="-122"/>
              <a:ea typeface="微软雅黑" panose="020B0503020204020204" pitchFamily="34" charset="-122"/>
            </a:endParaRPr>
          </a:p>
        </p:txBody>
      </p:sp>
      <p:sp>
        <p:nvSpPr>
          <p:cNvPr id="9" name="Rectangle 10"/>
          <p:cNvSpPr/>
          <p:nvPr/>
        </p:nvSpPr>
        <p:spPr>
          <a:xfrm>
            <a:off x="2385054" y="5001353"/>
            <a:ext cx="7421892" cy="1198880"/>
          </a:xfrm>
          <a:prstGeom prst="rect">
            <a:avLst/>
          </a:prstGeom>
        </p:spPr>
        <p:txBody>
          <a:bodyPr wrap="square">
            <a:spAutoFit/>
          </a:bodyPr>
          <a:lstStyle/>
          <a:p>
            <a:pPr algn="ctr"/>
            <a:r>
              <a:rPr lang="zh-CN" altLang="en-US" sz="2400" b="1" dirty="0">
                <a:latin typeface="微软雅黑" panose="020B0503020204020204" pitchFamily="34" charset="-122"/>
                <a:ea typeface="微软雅黑" panose="020B0503020204020204" pitchFamily="34" charset="-122"/>
              </a:rPr>
              <a:t>刘天恩</a:t>
            </a:r>
            <a:endParaRPr lang="en-US" altLang="zh-CN" sz="2400" b="1" dirty="0">
              <a:latin typeface="微软雅黑" panose="020B0503020204020204" pitchFamily="34" charset="-122"/>
              <a:ea typeface="微软雅黑" panose="020B0503020204020204" pitchFamily="34" charset="-122"/>
            </a:endParaRPr>
          </a:p>
          <a:p>
            <a:pPr algn="ctr"/>
            <a:endParaRPr lang="en-US" altLang="zh-CN" sz="2400" b="1" dirty="0">
              <a:latin typeface="微软雅黑" panose="020B0503020204020204" pitchFamily="34" charset="-122"/>
              <a:ea typeface="微软雅黑" panose="020B0503020204020204" pitchFamily="34" charset="-122"/>
            </a:endParaRPr>
          </a:p>
          <a:p>
            <a:pPr algn="ctr"/>
            <a:r>
              <a:rPr lang="zh-CN" altLang="en-US" sz="2400" b="1" dirty="0">
                <a:latin typeface="微软雅黑" panose="020B0503020204020204" pitchFamily="34" charset="-122"/>
                <a:ea typeface="微软雅黑" panose="020B0503020204020204" pitchFamily="34" charset="-122"/>
              </a:rPr>
              <a:t>东南大学智慧物联网实验室</a:t>
            </a:r>
            <a:endParaRPr lang="en-US" altLang="zh-CN" sz="2400" b="1" dirty="0">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5</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研究背景</a:t>
            </a:r>
          </a:p>
        </p:txBody>
      </p:sp>
      <p:sp>
        <p:nvSpPr>
          <p:cNvPr id="65" name="箭头: 右 64">
            <a:extLst>
              <a:ext uri="{FF2B5EF4-FFF2-40B4-BE49-F238E27FC236}">
                <a16:creationId xmlns:a16="http://schemas.microsoft.com/office/drawing/2014/main" id="{24E811F5-CCEC-496E-A91F-4D8D76071BD0}"/>
              </a:ext>
            </a:extLst>
          </p:cNvPr>
          <p:cNvSpPr/>
          <p:nvPr/>
        </p:nvSpPr>
        <p:spPr>
          <a:xfrm>
            <a:off x="6730583" y="3640617"/>
            <a:ext cx="362367" cy="32178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94572743-17ED-46BE-AD90-FC31952ECB68}"/>
              </a:ext>
            </a:extLst>
          </p:cNvPr>
          <p:cNvSpPr txBox="1"/>
          <p:nvPr/>
        </p:nvSpPr>
        <p:spPr>
          <a:xfrm>
            <a:off x="956726" y="1407111"/>
            <a:ext cx="1341012" cy="369332"/>
          </a:xfrm>
          <a:prstGeom prst="rect">
            <a:avLst/>
          </a:prstGeom>
          <a:noFill/>
        </p:spPr>
        <p:txBody>
          <a:bodyPr wrap="square">
            <a:spAutoFit/>
          </a:bodyPr>
          <a:lstStyle/>
          <a:p>
            <a:r>
              <a:rPr lang="zh-CN" altLang="en-US" b="1" dirty="0"/>
              <a:t>应用程序</a:t>
            </a:r>
          </a:p>
        </p:txBody>
      </p:sp>
      <p:pic>
        <p:nvPicPr>
          <p:cNvPr id="29" name="图片 28">
            <a:extLst>
              <a:ext uri="{FF2B5EF4-FFF2-40B4-BE49-F238E27FC236}">
                <a16:creationId xmlns:a16="http://schemas.microsoft.com/office/drawing/2014/main" id="{E7131EDC-C57B-4D9E-A1F5-50BC5BFE188A}"/>
              </a:ext>
            </a:extLst>
          </p:cNvPr>
          <p:cNvPicPr>
            <a:picLocks noChangeAspect="1"/>
          </p:cNvPicPr>
          <p:nvPr/>
        </p:nvPicPr>
        <p:blipFill>
          <a:blip r:embed="rId3"/>
          <a:stretch>
            <a:fillRect/>
          </a:stretch>
        </p:blipFill>
        <p:spPr>
          <a:xfrm>
            <a:off x="717330" y="2059336"/>
            <a:ext cx="1819807" cy="1113722"/>
          </a:xfrm>
          <a:prstGeom prst="rect">
            <a:avLst/>
          </a:prstGeom>
        </p:spPr>
      </p:pic>
      <p:sp>
        <p:nvSpPr>
          <p:cNvPr id="30" name="文本框 29">
            <a:extLst>
              <a:ext uri="{FF2B5EF4-FFF2-40B4-BE49-F238E27FC236}">
                <a16:creationId xmlns:a16="http://schemas.microsoft.com/office/drawing/2014/main" id="{51865614-3BEA-401A-8266-2F1F7E1A95FD}"/>
              </a:ext>
            </a:extLst>
          </p:cNvPr>
          <p:cNvSpPr txBox="1"/>
          <p:nvPr/>
        </p:nvSpPr>
        <p:spPr>
          <a:xfrm>
            <a:off x="1045740" y="3271285"/>
            <a:ext cx="1162985" cy="369332"/>
          </a:xfrm>
          <a:prstGeom prst="rect">
            <a:avLst/>
          </a:prstGeom>
          <a:noFill/>
        </p:spPr>
        <p:txBody>
          <a:bodyPr wrap="square">
            <a:spAutoFit/>
          </a:bodyPr>
          <a:lstStyle/>
          <a:p>
            <a:r>
              <a:rPr lang="zh-CN" altLang="en-US" dirty="0"/>
              <a:t>视频监控</a:t>
            </a:r>
          </a:p>
        </p:txBody>
      </p:sp>
      <p:pic>
        <p:nvPicPr>
          <p:cNvPr id="31" name="图片 30">
            <a:extLst>
              <a:ext uri="{FF2B5EF4-FFF2-40B4-BE49-F238E27FC236}">
                <a16:creationId xmlns:a16="http://schemas.microsoft.com/office/drawing/2014/main" id="{C1C82BD1-178C-4472-B399-F3C3A8041F4B}"/>
              </a:ext>
            </a:extLst>
          </p:cNvPr>
          <p:cNvPicPr>
            <a:picLocks noChangeAspect="1"/>
          </p:cNvPicPr>
          <p:nvPr/>
        </p:nvPicPr>
        <p:blipFill>
          <a:blip r:embed="rId4"/>
          <a:stretch>
            <a:fillRect/>
          </a:stretch>
        </p:blipFill>
        <p:spPr>
          <a:xfrm>
            <a:off x="717330" y="4069724"/>
            <a:ext cx="1897081" cy="923330"/>
          </a:xfrm>
          <a:prstGeom prst="rect">
            <a:avLst/>
          </a:prstGeom>
        </p:spPr>
      </p:pic>
      <p:sp>
        <p:nvSpPr>
          <p:cNvPr id="32" name="文本框 31">
            <a:extLst>
              <a:ext uri="{FF2B5EF4-FFF2-40B4-BE49-F238E27FC236}">
                <a16:creationId xmlns:a16="http://schemas.microsoft.com/office/drawing/2014/main" id="{97F8AC32-1333-46CD-8AFD-05BCA2C4FD1D}"/>
              </a:ext>
            </a:extLst>
          </p:cNvPr>
          <p:cNvSpPr txBox="1"/>
          <p:nvPr/>
        </p:nvSpPr>
        <p:spPr>
          <a:xfrm>
            <a:off x="1045740" y="5044495"/>
            <a:ext cx="1162985" cy="369332"/>
          </a:xfrm>
          <a:prstGeom prst="rect">
            <a:avLst/>
          </a:prstGeom>
          <a:noFill/>
        </p:spPr>
        <p:txBody>
          <a:bodyPr wrap="square">
            <a:spAutoFit/>
          </a:bodyPr>
          <a:lstStyle/>
          <a:p>
            <a:r>
              <a:rPr lang="zh-CN" altLang="en-US" dirty="0"/>
              <a:t>语言翻译</a:t>
            </a:r>
          </a:p>
        </p:txBody>
      </p:sp>
      <p:cxnSp>
        <p:nvCxnSpPr>
          <p:cNvPr id="33" name="直接箭头连接符 32">
            <a:extLst>
              <a:ext uri="{FF2B5EF4-FFF2-40B4-BE49-F238E27FC236}">
                <a16:creationId xmlns:a16="http://schemas.microsoft.com/office/drawing/2014/main" id="{C0E78BC5-B652-4F35-9E5C-DFCAD7512858}"/>
              </a:ext>
            </a:extLst>
          </p:cNvPr>
          <p:cNvCxnSpPr>
            <a:cxnSpLocks/>
          </p:cNvCxnSpPr>
          <p:nvPr/>
        </p:nvCxnSpPr>
        <p:spPr>
          <a:xfrm>
            <a:off x="2698124" y="2717442"/>
            <a:ext cx="1981826" cy="9231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3CF51361-28A3-4B70-B4C5-8C8D6602950F}"/>
              </a:ext>
            </a:extLst>
          </p:cNvPr>
          <p:cNvSpPr txBox="1"/>
          <p:nvPr/>
        </p:nvSpPr>
        <p:spPr>
          <a:xfrm>
            <a:off x="2842251" y="2187599"/>
            <a:ext cx="1693572" cy="923330"/>
          </a:xfrm>
          <a:prstGeom prst="rect">
            <a:avLst/>
          </a:prstGeom>
          <a:noFill/>
        </p:spPr>
        <p:txBody>
          <a:bodyPr wrap="square">
            <a:spAutoFit/>
          </a:bodyPr>
          <a:lstStyle/>
          <a:p>
            <a:pPr algn="ctr"/>
            <a:r>
              <a:rPr lang="zh-CN" altLang="en-US" dirty="0"/>
              <a:t>目标检测</a:t>
            </a:r>
            <a:endParaRPr lang="en-US" altLang="zh-CN" dirty="0"/>
          </a:p>
          <a:p>
            <a:pPr algn="ctr"/>
            <a:r>
              <a:rPr lang="zh-CN" altLang="en-US" dirty="0"/>
              <a:t>车辆类型判断</a:t>
            </a:r>
            <a:endParaRPr lang="en-US" altLang="zh-CN" dirty="0"/>
          </a:p>
          <a:p>
            <a:pPr algn="ctr"/>
            <a:r>
              <a:rPr lang="zh-CN" altLang="en-US" dirty="0"/>
              <a:t>行人活动识别</a:t>
            </a:r>
          </a:p>
        </p:txBody>
      </p:sp>
      <p:cxnSp>
        <p:nvCxnSpPr>
          <p:cNvPr id="35" name="直接箭头连接符 34">
            <a:extLst>
              <a:ext uri="{FF2B5EF4-FFF2-40B4-BE49-F238E27FC236}">
                <a16:creationId xmlns:a16="http://schemas.microsoft.com/office/drawing/2014/main" id="{5BDA9ADC-8460-42E6-AA2B-A188280D5F23}"/>
              </a:ext>
            </a:extLst>
          </p:cNvPr>
          <p:cNvCxnSpPr>
            <a:cxnSpLocks/>
          </p:cNvCxnSpPr>
          <p:nvPr/>
        </p:nvCxnSpPr>
        <p:spPr>
          <a:xfrm flipV="1">
            <a:off x="2643389" y="3962400"/>
            <a:ext cx="2036561" cy="59403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368B0A00-714F-4F22-97A3-17F72E6D50A0}"/>
              </a:ext>
            </a:extLst>
          </p:cNvPr>
          <p:cNvSpPr txBox="1"/>
          <p:nvPr/>
        </p:nvSpPr>
        <p:spPr>
          <a:xfrm>
            <a:off x="2842251" y="4259664"/>
            <a:ext cx="1693572" cy="646331"/>
          </a:xfrm>
          <a:prstGeom prst="rect">
            <a:avLst/>
          </a:prstGeom>
          <a:noFill/>
        </p:spPr>
        <p:txBody>
          <a:bodyPr wrap="square">
            <a:spAutoFit/>
          </a:bodyPr>
          <a:lstStyle/>
          <a:p>
            <a:pPr algn="ctr"/>
            <a:r>
              <a:rPr lang="zh-CN" altLang="en-US" dirty="0"/>
              <a:t>语义理解</a:t>
            </a:r>
            <a:endParaRPr lang="en-US" altLang="zh-CN" dirty="0"/>
          </a:p>
          <a:p>
            <a:pPr algn="ctr"/>
            <a:r>
              <a:rPr lang="zh-CN" altLang="en-US" dirty="0"/>
              <a:t>时序分析</a:t>
            </a:r>
          </a:p>
        </p:txBody>
      </p:sp>
      <p:sp>
        <p:nvSpPr>
          <p:cNvPr id="38" name="矩形 37">
            <a:extLst>
              <a:ext uri="{FF2B5EF4-FFF2-40B4-BE49-F238E27FC236}">
                <a16:creationId xmlns:a16="http://schemas.microsoft.com/office/drawing/2014/main" id="{3279FECD-9860-4EFE-B7BC-4CCA19236EDD}"/>
              </a:ext>
            </a:extLst>
          </p:cNvPr>
          <p:cNvSpPr/>
          <p:nvPr/>
        </p:nvSpPr>
        <p:spPr>
          <a:xfrm>
            <a:off x="886364" y="3650032"/>
            <a:ext cx="1559011" cy="32667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SLO</a:t>
            </a:r>
            <a:r>
              <a:rPr lang="zh-CN" altLang="en-US" dirty="0">
                <a:solidFill>
                  <a:schemeClr val="tx1"/>
                </a:solidFill>
              </a:rPr>
              <a:t>：</a:t>
            </a:r>
            <a:r>
              <a:rPr lang="en-US" altLang="zh-CN" dirty="0">
                <a:solidFill>
                  <a:schemeClr val="tx1"/>
                </a:solidFill>
              </a:rPr>
              <a:t>400ms</a:t>
            </a:r>
            <a:endParaRPr lang="zh-CN" altLang="en-US" dirty="0">
              <a:solidFill>
                <a:schemeClr val="tx1"/>
              </a:solidFill>
            </a:endParaRPr>
          </a:p>
        </p:txBody>
      </p:sp>
      <p:sp>
        <p:nvSpPr>
          <p:cNvPr id="39" name="矩形 38">
            <a:extLst>
              <a:ext uri="{FF2B5EF4-FFF2-40B4-BE49-F238E27FC236}">
                <a16:creationId xmlns:a16="http://schemas.microsoft.com/office/drawing/2014/main" id="{24E20EE6-ACA6-4BA8-BC68-AD5D19DDE637}"/>
              </a:ext>
            </a:extLst>
          </p:cNvPr>
          <p:cNvSpPr/>
          <p:nvPr/>
        </p:nvSpPr>
        <p:spPr>
          <a:xfrm>
            <a:off x="886364" y="5413827"/>
            <a:ext cx="1559011" cy="326671"/>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SLO</a:t>
            </a:r>
            <a:r>
              <a:rPr lang="zh-CN" altLang="en-US" dirty="0">
                <a:solidFill>
                  <a:schemeClr val="tx1"/>
                </a:solidFill>
              </a:rPr>
              <a:t>：</a:t>
            </a:r>
            <a:r>
              <a:rPr lang="en-US" altLang="zh-CN" dirty="0">
                <a:solidFill>
                  <a:schemeClr val="tx1"/>
                </a:solidFill>
              </a:rPr>
              <a:t>600ms</a:t>
            </a:r>
            <a:endParaRPr lang="zh-CN" altLang="en-US" dirty="0">
              <a:solidFill>
                <a:schemeClr val="tx1"/>
              </a:solidFill>
            </a:endParaRPr>
          </a:p>
        </p:txBody>
      </p:sp>
      <p:pic>
        <p:nvPicPr>
          <p:cNvPr id="7" name="图片 6">
            <a:extLst>
              <a:ext uri="{FF2B5EF4-FFF2-40B4-BE49-F238E27FC236}">
                <a16:creationId xmlns:a16="http://schemas.microsoft.com/office/drawing/2014/main" id="{F9A4058A-3D0F-44A8-B935-812C24269FC9}"/>
              </a:ext>
            </a:extLst>
          </p:cNvPr>
          <p:cNvPicPr>
            <a:picLocks noChangeAspect="1"/>
          </p:cNvPicPr>
          <p:nvPr/>
        </p:nvPicPr>
        <p:blipFill>
          <a:blip r:embed="rId5"/>
          <a:stretch>
            <a:fillRect/>
          </a:stretch>
        </p:blipFill>
        <p:spPr>
          <a:xfrm>
            <a:off x="4915124" y="3086234"/>
            <a:ext cx="1616491" cy="1077661"/>
          </a:xfrm>
          <a:prstGeom prst="rect">
            <a:avLst/>
          </a:prstGeom>
        </p:spPr>
      </p:pic>
      <p:sp>
        <p:nvSpPr>
          <p:cNvPr id="11" name="箭头: 上弧形 10">
            <a:extLst>
              <a:ext uri="{FF2B5EF4-FFF2-40B4-BE49-F238E27FC236}">
                <a16:creationId xmlns:a16="http://schemas.microsoft.com/office/drawing/2014/main" id="{12BF7EF8-550A-43D2-99FA-733D938F918C}"/>
              </a:ext>
            </a:extLst>
          </p:cNvPr>
          <p:cNvSpPr/>
          <p:nvPr/>
        </p:nvSpPr>
        <p:spPr>
          <a:xfrm flipV="1">
            <a:off x="4510736" y="4569527"/>
            <a:ext cx="917351" cy="336731"/>
          </a:xfrm>
          <a:prstGeom prst="curvedDownArrow">
            <a:avLst>
              <a:gd name="adj1" fmla="val 25000"/>
              <a:gd name="adj2" fmla="val 50000"/>
              <a:gd name="adj3" fmla="val 721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8" name="箭头: 上弧形 47">
            <a:extLst>
              <a:ext uri="{FF2B5EF4-FFF2-40B4-BE49-F238E27FC236}">
                <a16:creationId xmlns:a16="http://schemas.microsoft.com/office/drawing/2014/main" id="{16849322-73DF-445E-BF8B-604EABA04D62}"/>
              </a:ext>
            </a:extLst>
          </p:cNvPr>
          <p:cNvSpPr/>
          <p:nvPr/>
        </p:nvSpPr>
        <p:spPr>
          <a:xfrm>
            <a:off x="4535823" y="2524813"/>
            <a:ext cx="917351" cy="336732"/>
          </a:xfrm>
          <a:prstGeom prst="curvedDownArrow">
            <a:avLst>
              <a:gd name="adj1" fmla="val 25000"/>
              <a:gd name="adj2" fmla="val 50000"/>
              <a:gd name="adj3" fmla="val 7214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51" name="文本框 50">
            <a:extLst>
              <a:ext uri="{FF2B5EF4-FFF2-40B4-BE49-F238E27FC236}">
                <a16:creationId xmlns:a16="http://schemas.microsoft.com/office/drawing/2014/main" id="{90B6EC82-E1CF-4DC7-B94E-DF7733AD7E02}"/>
              </a:ext>
            </a:extLst>
          </p:cNvPr>
          <p:cNvSpPr txBox="1"/>
          <p:nvPr/>
        </p:nvSpPr>
        <p:spPr>
          <a:xfrm>
            <a:off x="4838043" y="4212422"/>
            <a:ext cx="1693572" cy="369332"/>
          </a:xfrm>
          <a:prstGeom prst="rect">
            <a:avLst/>
          </a:prstGeom>
          <a:noFill/>
        </p:spPr>
        <p:txBody>
          <a:bodyPr wrap="square">
            <a:spAutoFit/>
          </a:bodyPr>
          <a:lstStyle/>
          <a:p>
            <a:pPr algn="ctr"/>
            <a:r>
              <a:rPr lang="zh-CN" altLang="en-US" dirty="0"/>
              <a:t>边缘服务器</a:t>
            </a:r>
          </a:p>
        </p:txBody>
      </p:sp>
      <p:pic>
        <p:nvPicPr>
          <p:cNvPr id="13" name="图片 12">
            <a:extLst>
              <a:ext uri="{FF2B5EF4-FFF2-40B4-BE49-F238E27FC236}">
                <a16:creationId xmlns:a16="http://schemas.microsoft.com/office/drawing/2014/main" id="{FEB11AFD-698F-431C-B9C6-F9A5D7FD44A4}"/>
              </a:ext>
            </a:extLst>
          </p:cNvPr>
          <p:cNvPicPr>
            <a:picLocks noChangeAspect="1"/>
          </p:cNvPicPr>
          <p:nvPr/>
        </p:nvPicPr>
        <p:blipFill>
          <a:blip r:embed="rId6"/>
          <a:stretch>
            <a:fillRect/>
          </a:stretch>
        </p:blipFill>
        <p:spPr>
          <a:xfrm>
            <a:off x="7149699" y="3215366"/>
            <a:ext cx="4838949" cy="1098606"/>
          </a:xfrm>
          <a:prstGeom prst="rect">
            <a:avLst/>
          </a:prstGeom>
        </p:spPr>
      </p:pic>
      <p:sp>
        <p:nvSpPr>
          <p:cNvPr id="61" name="文本框 60">
            <a:extLst>
              <a:ext uri="{FF2B5EF4-FFF2-40B4-BE49-F238E27FC236}">
                <a16:creationId xmlns:a16="http://schemas.microsoft.com/office/drawing/2014/main" id="{40601FEA-7EEF-4D16-9449-6B13949AD8F9}"/>
              </a:ext>
            </a:extLst>
          </p:cNvPr>
          <p:cNvSpPr txBox="1"/>
          <p:nvPr/>
        </p:nvSpPr>
        <p:spPr>
          <a:xfrm>
            <a:off x="7885301" y="2861545"/>
            <a:ext cx="3367744" cy="369332"/>
          </a:xfrm>
          <a:prstGeom prst="rect">
            <a:avLst/>
          </a:prstGeom>
          <a:noFill/>
        </p:spPr>
        <p:txBody>
          <a:bodyPr wrap="square">
            <a:spAutoFit/>
          </a:bodyPr>
          <a:lstStyle/>
          <a:p>
            <a:pPr algn="ctr"/>
            <a:r>
              <a:rPr lang="zh-CN" altLang="en-US" dirty="0"/>
              <a:t>应用向边缘侧发送请求的流程</a:t>
            </a:r>
          </a:p>
        </p:txBody>
      </p:sp>
      <p:sp>
        <p:nvSpPr>
          <p:cNvPr id="14" name="矩形 13">
            <a:extLst>
              <a:ext uri="{FF2B5EF4-FFF2-40B4-BE49-F238E27FC236}">
                <a16:creationId xmlns:a16="http://schemas.microsoft.com/office/drawing/2014/main" id="{D301D7D4-6843-4DD9-AEFF-B5772B6BBB43}"/>
              </a:ext>
            </a:extLst>
          </p:cNvPr>
          <p:cNvSpPr/>
          <p:nvPr/>
        </p:nvSpPr>
        <p:spPr>
          <a:xfrm>
            <a:off x="9929813" y="3173058"/>
            <a:ext cx="2115584" cy="896666"/>
          </a:xfrm>
          <a:prstGeom prst="rect">
            <a:avLst/>
          </a:prstGeom>
          <a:solidFill>
            <a:schemeClr val="bg1">
              <a:lumMod val="9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680582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6</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研究背景</a:t>
            </a:r>
          </a:p>
        </p:txBody>
      </p:sp>
      <p:sp>
        <p:nvSpPr>
          <p:cNvPr id="22" name="文本框 21">
            <a:extLst>
              <a:ext uri="{FF2B5EF4-FFF2-40B4-BE49-F238E27FC236}">
                <a16:creationId xmlns:a16="http://schemas.microsoft.com/office/drawing/2014/main" id="{A4F93C16-09C4-49FB-806F-B63C129EB542}"/>
              </a:ext>
            </a:extLst>
          </p:cNvPr>
          <p:cNvSpPr txBox="1"/>
          <p:nvPr/>
        </p:nvSpPr>
        <p:spPr>
          <a:xfrm>
            <a:off x="536574" y="1282184"/>
            <a:ext cx="7597776" cy="369332"/>
          </a:xfrm>
          <a:prstGeom prst="rect">
            <a:avLst/>
          </a:prstGeom>
          <a:noFill/>
        </p:spPr>
        <p:txBody>
          <a:bodyPr wrap="square">
            <a:spAutoFit/>
          </a:bodyPr>
          <a:lstStyle/>
          <a:p>
            <a:r>
              <a:rPr lang="zh-CN" altLang="en-US" dirty="0"/>
              <a:t>但是，由于数据漂移，部署在边缘服务器的模型准确性可能会显著下降。</a:t>
            </a:r>
          </a:p>
        </p:txBody>
      </p:sp>
      <p:sp>
        <p:nvSpPr>
          <p:cNvPr id="24" name="文本框 23">
            <a:extLst>
              <a:ext uri="{FF2B5EF4-FFF2-40B4-BE49-F238E27FC236}">
                <a16:creationId xmlns:a16="http://schemas.microsoft.com/office/drawing/2014/main" id="{5DD86E06-B8CA-4C67-8181-9DB190CD0EE8}"/>
              </a:ext>
            </a:extLst>
          </p:cNvPr>
          <p:cNvSpPr txBox="1"/>
          <p:nvPr/>
        </p:nvSpPr>
        <p:spPr>
          <a:xfrm>
            <a:off x="536574" y="1987947"/>
            <a:ext cx="6115050" cy="369332"/>
          </a:xfrm>
          <a:prstGeom prst="rect">
            <a:avLst/>
          </a:prstGeom>
          <a:noFill/>
        </p:spPr>
        <p:txBody>
          <a:bodyPr wrap="square">
            <a:spAutoFit/>
          </a:bodyPr>
          <a:lstStyle/>
          <a:p>
            <a:r>
              <a:rPr lang="zh-CN" altLang="en-US" dirty="0"/>
              <a:t>以视频监控应用为例，</a:t>
            </a:r>
          </a:p>
        </p:txBody>
      </p:sp>
      <p:cxnSp>
        <p:nvCxnSpPr>
          <p:cNvPr id="8" name="直接箭头连接符 7">
            <a:extLst>
              <a:ext uri="{FF2B5EF4-FFF2-40B4-BE49-F238E27FC236}">
                <a16:creationId xmlns:a16="http://schemas.microsoft.com/office/drawing/2014/main" id="{88A832ED-07EF-41A3-A11A-DEA5A1D8C3F9}"/>
              </a:ext>
            </a:extLst>
          </p:cNvPr>
          <p:cNvCxnSpPr>
            <a:cxnSpLocks/>
          </p:cNvCxnSpPr>
          <p:nvPr/>
        </p:nvCxnSpPr>
        <p:spPr>
          <a:xfrm>
            <a:off x="717550" y="4622800"/>
            <a:ext cx="551815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图片 11">
            <a:extLst>
              <a:ext uri="{FF2B5EF4-FFF2-40B4-BE49-F238E27FC236}">
                <a16:creationId xmlns:a16="http://schemas.microsoft.com/office/drawing/2014/main" id="{C35840B0-0293-4CE0-9988-24B126A24165}"/>
              </a:ext>
            </a:extLst>
          </p:cNvPr>
          <p:cNvPicPr>
            <a:picLocks noChangeAspect="1"/>
          </p:cNvPicPr>
          <p:nvPr/>
        </p:nvPicPr>
        <p:blipFill>
          <a:blip r:embed="rId3"/>
          <a:stretch>
            <a:fillRect/>
          </a:stretch>
        </p:blipFill>
        <p:spPr>
          <a:xfrm>
            <a:off x="895307" y="3291537"/>
            <a:ext cx="1663786" cy="946199"/>
          </a:xfrm>
          <a:prstGeom prst="rect">
            <a:avLst/>
          </a:prstGeom>
        </p:spPr>
      </p:pic>
      <p:sp>
        <p:nvSpPr>
          <p:cNvPr id="37" name="文本框 36">
            <a:extLst>
              <a:ext uri="{FF2B5EF4-FFF2-40B4-BE49-F238E27FC236}">
                <a16:creationId xmlns:a16="http://schemas.microsoft.com/office/drawing/2014/main" id="{F69248ED-9DED-46C2-979E-B91E43F23017}"/>
              </a:ext>
            </a:extLst>
          </p:cNvPr>
          <p:cNvSpPr txBox="1"/>
          <p:nvPr/>
        </p:nvSpPr>
        <p:spPr>
          <a:xfrm>
            <a:off x="5610224" y="4622800"/>
            <a:ext cx="835026" cy="369332"/>
          </a:xfrm>
          <a:prstGeom prst="rect">
            <a:avLst/>
          </a:prstGeom>
          <a:noFill/>
        </p:spPr>
        <p:txBody>
          <a:bodyPr wrap="square">
            <a:spAutoFit/>
          </a:bodyPr>
          <a:lstStyle/>
          <a:p>
            <a:r>
              <a:rPr lang="zh-CN" altLang="en-US" dirty="0"/>
              <a:t>时刻</a:t>
            </a:r>
          </a:p>
        </p:txBody>
      </p:sp>
      <p:pic>
        <p:nvPicPr>
          <p:cNvPr id="40" name="图片 39">
            <a:extLst>
              <a:ext uri="{FF2B5EF4-FFF2-40B4-BE49-F238E27FC236}">
                <a16:creationId xmlns:a16="http://schemas.microsoft.com/office/drawing/2014/main" id="{50F238D4-BB0E-4029-BC30-0FD732798E83}"/>
              </a:ext>
            </a:extLst>
          </p:cNvPr>
          <p:cNvPicPr>
            <a:picLocks noChangeAspect="1"/>
          </p:cNvPicPr>
          <p:nvPr/>
        </p:nvPicPr>
        <p:blipFill>
          <a:blip r:embed="rId3"/>
          <a:stretch>
            <a:fillRect/>
          </a:stretch>
        </p:blipFill>
        <p:spPr>
          <a:xfrm>
            <a:off x="1047707" y="3443937"/>
            <a:ext cx="1663786" cy="946199"/>
          </a:xfrm>
          <a:prstGeom prst="rect">
            <a:avLst/>
          </a:prstGeom>
        </p:spPr>
      </p:pic>
      <p:pic>
        <p:nvPicPr>
          <p:cNvPr id="41" name="图片 40">
            <a:extLst>
              <a:ext uri="{FF2B5EF4-FFF2-40B4-BE49-F238E27FC236}">
                <a16:creationId xmlns:a16="http://schemas.microsoft.com/office/drawing/2014/main" id="{0FFA2ED6-88F3-4597-9373-4A35290305DB}"/>
              </a:ext>
            </a:extLst>
          </p:cNvPr>
          <p:cNvPicPr>
            <a:picLocks noChangeAspect="1"/>
          </p:cNvPicPr>
          <p:nvPr/>
        </p:nvPicPr>
        <p:blipFill>
          <a:blip r:embed="rId3"/>
          <a:stretch>
            <a:fillRect/>
          </a:stretch>
        </p:blipFill>
        <p:spPr>
          <a:xfrm>
            <a:off x="1200107" y="3596337"/>
            <a:ext cx="1663786" cy="946199"/>
          </a:xfrm>
          <a:prstGeom prst="rect">
            <a:avLst/>
          </a:prstGeom>
        </p:spPr>
      </p:pic>
      <p:pic>
        <p:nvPicPr>
          <p:cNvPr id="15" name="图片 14">
            <a:extLst>
              <a:ext uri="{FF2B5EF4-FFF2-40B4-BE49-F238E27FC236}">
                <a16:creationId xmlns:a16="http://schemas.microsoft.com/office/drawing/2014/main" id="{2BB80B1F-EF09-4E3A-A68A-9EEC28F21537}"/>
              </a:ext>
            </a:extLst>
          </p:cNvPr>
          <p:cNvPicPr>
            <a:picLocks noChangeAspect="1"/>
          </p:cNvPicPr>
          <p:nvPr/>
        </p:nvPicPr>
        <p:blipFill>
          <a:blip r:embed="rId4"/>
          <a:stretch>
            <a:fillRect/>
          </a:stretch>
        </p:blipFill>
        <p:spPr>
          <a:xfrm>
            <a:off x="3711531" y="3241649"/>
            <a:ext cx="1695537" cy="984301"/>
          </a:xfrm>
          <a:prstGeom prst="rect">
            <a:avLst/>
          </a:prstGeom>
        </p:spPr>
      </p:pic>
      <p:pic>
        <p:nvPicPr>
          <p:cNvPr id="17" name="图片 16">
            <a:extLst>
              <a:ext uri="{FF2B5EF4-FFF2-40B4-BE49-F238E27FC236}">
                <a16:creationId xmlns:a16="http://schemas.microsoft.com/office/drawing/2014/main" id="{8BAF8640-3E16-4EA8-BC31-7F0D957210D7}"/>
              </a:ext>
            </a:extLst>
          </p:cNvPr>
          <p:cNvPicPr>
            <a:picLocks noChangeAspect="1"/>
          </p:cNvPicPr>
          <p:nvPr/>
        </p:nvPicPr>
        <p:blipFill>
          <a:blip r:embed="rId4"/>
          <a:stretch>
            <a:fillRect/>
          </a:stretch>
        </p:blipFill>
        <p:spPr>
          <a:xfrm>
            <a:off x="3711531" y="3241649"/>
            <a:ext cx="1695537" cy="984301"/>
          </a:xfrm>
          <a:prstGeom prst="rect">
            <a:avLst/>
          </a:prstGeom>
        </p:spPr>
      </p:pic>
      <p:pic>
        <p:nvPicPr>
          <p:cNvPr id="42" name="图片 41">
            <a:extLst>
              <a:ext uri="{FF2B5EF4-FFF2-40B4-BE49-F238E27FC236}">
                <a16:creationId xmlns:a16="http://schemas.microsoft.com/office/drawing/2014/main" id="{13CB8195-00A5-4C1F-B2A6-ED218CF9F6A3}"/>
              </a:ext>
            </a:extLst>
          </p:cNvPr>
          <p:cNvPicPr>
            <a:picLocks noChangeAspect="1"/>
          </p:cNvPicPr>
          <p:nvPr/>
        </p:nvPicPr>
        <p:blipFill>
          <a:blip r:embed="rId4"/>
          <a:stretch>
            <a:fillRect/>
          </a:stretch>
        </p:blipFill>
        <p:spPr>
          <a:xfrm>
            <a:off x="3863931" y="3394049"/>
            <a:ext cx="1695537" cy="984301"/>
          </a:xfrm>
          <a:prstGeom prst="rect">
            <a:avLst/>
          </a:prstGeom>
        </p:spPr>
      </p:pic>
      <p:pic>
        <p:nvPicPr>
          <p:cNvPr id="43" name="图片 42">
            <a:extLst>
              <a:ext uri="{FF2B5EF4-FFF2-40B4-BE49-F238E27FC236}">
                <a16:creationId xmlns:a16="http://schemas.microsoft.com/office/drawing/2014/main" id="{483D7B40-9830-42E6-AF92-55F31FA74C2D}"/>
              </a:ext>
            </a:extLst>
          </p:cNvPr>
          <p:cNvPicPr>
            <a:picLocks noChangeAspect="1"/>
          </p:cNvPicPr>
          <p:nvPr/>
        </p:nvPicPr>
        <p:blipFill>
          <a:blip r:embed="rId4"/>
          <a:stretch>
            <a:fillRect/>
          </a:stretch>
        </p:blipFill>
        <p:spPr>
          <a:xfrm>
            <a:off x="4016331" y="3546449"/>
            <a:ext cx="1695537" cy="984301"/>
          </a:xfrm>
          <a:prstGeom prst="rect">
            <a:avLst/>
          </a:prstGeom>
        </p:spPr>
      </p:pic>
      <p:sp>
        <p:nvSpPr>
          <p:cNvPr id="44" name="文本框 43">
            <a:extLst>
              <a:ext uri="{FF2B5EF4-FFF2-40B4-BE49-F238E27FC236}">
                <a16:creationId xmlns:a16="http://schemas.microsoft.com/office/drawing/2014/main" id="{A48A0329-F881-4FD4-8AAB-C5C0A292090D}"/>
              </a:ext>
            </a:extLst>
          </p:cNvPr>
          <p:cNvSpPr txBox="1"/>
          <p:nvPr/>
        </p:nvSpPr>
        <p:spPr>
          <a:xfrm>
            <a:off x="3098799" y="3844549"/>
            <a:ext cx="835026" cy="461665"/>
          </a:xfrm>
          <a:prstGeom prst="rect">
            <a:avLst/>
          </a:prstGeom>
          <a:noFill/>
        </p:spPr>
        <p:txBody>
          <a:bodyPr wrap="square">
            <a:spAutoFit/>
          </a:bodyPr>
          <a:lstStyle/>
          <a:p>
            <a:r>
              <a:rPr lang="en-US" altLang="zh-CN" sz="2400" b="1" dirty="0"/>
              <a:t>…</a:t>
            </a:r>
            <a:endParaRPr lang="zh-CN" altLang="en-US" sz="2400" b="1" dirty="0"/>
          </a:p>
        </p:txBody>
      </p:sp>
      <p:sp>
        <p:nvSpPr>
          <p:cNvPr id="45" name="文本框 44">
            <a:extLst>
              <a:ext uri="{FF2B5EF4-FFF2-40B4-BE49-F238E27FC236}">
                <a16:creationId xmlns:a16="http://schemas.microsoft.com/office/drawing/2014/main" id="{8D734EFF-0EC8-4F01-95D6-F1E28221F777}"/>
              </a:ext>
            </a:extLst>
          </p:cNvPr>
          <p:cNvSpPr txBox="1"/>
          <p:nvPr/>
        </p:nvSpPr>
        <p:spPr>
          <a:xfrm>
            <a:off x="1727200" y="4595053"/>
            <a:ext cx="835026" cy="369332"/>
          </a:xfrm>
          <a:prstGeom prst="rect">
            <a:avLst/>
          </a:prstGeom>
          <a:noFill/>
        </p:spPr>
        <p:txBody>
          <a:bodyPr wrap="square">
            <a:spAutoFit/>
          </a:bodyPr>
          <a:lstStyle/>
          <a:p>
            <a:r>
              <a:rPr lang="en-US" altLang="zh-CN" b="1" i="1" dirty="0"/>
              <a:t>t</a:t>
            </a:r>
            <a:endParaRPr lang="zh-CN" altLang="en-US" b="1" i="1" dirty="0"/>
          </a:p>
        </p:txBody>
      </p:sp>
      <p:sp>
        <p:nvSpPr>
          <p:cNvPr id="46" name="文本框 45">
            <a:extLst>
              <a:ext uri="{FF2B5EF4-FFF2-40B4-BE49-F238E27FC236}">
                <a16:creationId xmlns:a16="http://schemas.microsoft.com/office/drawing/2014/main" id="{211CBB8B-03E2-43F5-A98B-9C8EA044018C}"/>
              </a:ext>
            </a:extLst>
          </p:cNvPr>
          <p:cNvSpPr txBox="1"/>
          <p:nvPr/>
        </p:nvSpPr>
        <p:spPr>
          <a:xfrm>
            <a:off x="4660900" y="4590534"/>
            <a:ext cx="835026" cy="369332"/>
          </a:xfrm>
          <a:prstGeom prst="rect">
            <a:avLst/>
          </a:prstGeom>
          <a:noFill/>
        </p:spPr>
        <p:txBody>
          <a:bodyPr wrap="square">
            <a:spAutoFit/>
          </a:bodyPr>
          <a:lstStyle/>
          <a:p>
            <a:r>
              <a:rPr lang="en-US" altLang="zh-CN" b="1" i="1" dirty="0"/>
              <a:t>t </a:t>
            </a:r>
            <a:r>
              <a:rPr lang="en-US" altLang="zh-CN" b="1" dirty="0"/>
              <a:t>+</a:t>
            </a:r>
            <a:r>
              <a:rPr lang="en-US" altLang="zh-CN" b="1" i="1" dirty="0"/>
              <a:t> </a:t>
            </a:r>
            <a:r>
              <a:rPr lang="en-US" altLang="zh-CN" b="1" i="1" dirty="0" err="1"/>
              <a:t>i</a:t>
            </a:r>
            <a:endParaRPr lang="zh-CN" altLang="en-US" b="1" i="1" dirty="0"/>
          </a:p>
        </p:txBody>
      </p:sp>
      <p:sp>
        <p:nvSpPr>
          <p:cNvPr id="47" name="文本框 46">
            <a:extLst>
              <a:ext uri="{FF2B5EF4-FFF2-40B4-BE49-F238E27FC236}">
                <a16:creationId xmlns:a16="http://schemas.microsoft.com/office/drawing/2014/main" id="{E1CC7DB3-2BEE-461F-A3FB-7137ABFEDFC0}"/>
              </a:ext>
            </a:extLst>
          </p:cNvPr>
          <p:cNvSpPr txBox="1"/>
          <p:nvPr/>
        </p:nvSpPr>
        <p:spPr>
          <a:xfrm>
            <a:off x="3124156" y="4530467"/>
            <a:ext cx="835026" cy="461665"/>
          </a:xfrm>
          <a:prstGeom prst="rect">
            <a:avLst/>
          </a:prstGeom>
          <a:noFill/>
        </p:spPr>
        <p:txBody>
          <a:bodyPr wrap="square">
            <a:spAutoFit/>
          </a:bodyPr>
          <a:lstStyle/>
          <a:p>
            <a:r>
              <a:rPr lang="en-US" altLang="zh-CN" sz="2400" b="1" dirty="0"/>
              <a:t>…</a:t>
            </a:r>
            <a:endParaRPr lang="zh-CN" altLang="en-US" sz="2400" b="1" dirty="0"/>
          </a:p>
        </p:txBody>
      </p:sp>
      <p:sp>
        <p:nvSpPr>
          <p:cNvPr id="19" name="箭头: 下弧形 18">
            <a:extLst>
              <a:ext uri="{FF2B5EF4-FFF2-40B4-BE49-F238E27FC236}">
                <a16:creationId xmlns:a16="http://schemas.microsoft.com/office/drawing/2014/main" id="{8D75962F-C928-4752-8359-D8D6285179E9}"/>
              </a:ext>
            </a:extLst>
          </p:cNvPr>
          <p:cNvSpPr/>
          <p:nvPr/>
        </p:nvSpPr>
        <p:spPr>
          <a:xfrm>
            <a:off x="2660650" y="4828206"/>
            <a:ext cx="1462881" cy="437807"/>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49" name="文本框 48">
            <a:extLst>
              <a:ext uri="{FF2B5EF4-FFF2-40B4-BE49-F238E27FC236}">
                <a16:creationId xmlns:a16="http://schemas.microsoft.com/office/drawing/2014/main" id="{AE321A0B-5CE1-4556-95B1-169B9008F13B}"/>
              </a:ext>
            </a:extLst>
          </p:cNvPr>
          <p:cNvSpPr txBox="1"/>
          <p:nvPr/>
        </p:nvSpPr>
        <p:spPr>
          <a:xfrm>
            <a:off x="2792367" y="5032351"/>
            <a:ext cx="1141458" cy="369332"/>
          </a:xfrm>
          <a:prstGeom prst="rect">
            <a:avLst/>
          </a:prstGeom>
          <a:solidFill>
            <a:schemeClr val="bg1"/>
          </a:solidFill>
          <a:ln>
            <a:solidFill>
              <a:schemeClr val="tx1"/>
            </a:solidFill>
          </a:ln>
        </p:spPr>
        <p:txBody>
          <a:bodyPr wrap="square">
            <a:spAutoFit/>
          </a:bodyPr>
          <a:lstStyle/>
          <a:p>
            <a:pPr algn="ctr"/>
            <a:r>
              <a:rPr lang="zh-CN" altLang="en-US" dirty="0"/>
              <a:t>数据漂移</a:t>
            </a:r>
          </a:p>
        </p:txBody>
      </p:sp>
      <p:sp>
        <p:nvSpPr>
          <p:cNvPr id="50" name="文本框 49">
            <a:extLst>
              <a:ext uri="{FF2B5EF4-FFF2-40B4-BE49-F238E27FC236}">
                <a16:creationId xmlns:a16="http://schemas.microsoft.com/office/drawing/2014/main" id="{34F2C7EF-4983-4107-A3A7-75C5179A4413}"/>
              </a:ext>
            </a:extLst>
          </p:cNvPr>
          <p:cNvSpPr txBox="1"/>
          <p:nvPr/>
        </p:nvSpPr>
        <p:spPr>
          <a:xfrm>
            <a:off x="967078" y="2493828"/>
            <a:ext cx="1693572" cy="923330"/>
          </a:xfrm>
          <a:prstGeom prst="rect">
            <a:avLst/>
          </a:prstGeom>
          <a:noFill/>
        </p:spPr>
        <p:txBody>
          <a:bodyPr wrap="square">
            <a:spAutoFit/>
          </a:bodyPr>
          <a:lstStyle/>
          <a:p>
            <a:pPr algn="ctr"/>
            <a:r>
              <a:rPr lang="zh-CN" altLang="en-US" dirty="0"/>
              <a:t>目标检测</a:t>
            </a:r>
            <a:endParaRPr lang="en-US" altLang="zh-CN" dirty="0"/>
          </a:p>
          <a:p>
            <a:pPr algn="ctr"/>
            <a:r>
              <a:rPr lang="zh-CN" altLang="en-US" dirty="0"/>
              <a:t>车辆类型判断</a:t>
            </a:r>
            <a:endParaRPr lang="en-US" altLang="zh-CN" dirty="0"/>
          </a:p>
          <a:p>
            <a:pPr algn="ctr"/>
            <a:r>
              <a:rPr lang="zh-CN" altLang="en-US" dirty="0"/>
              <a:t>行人活动识别</a:t>
            </a:r>
          </a:p>
        </p:txBody>
      </p:sp>
      <p:sp>
        <p:nvSpPr>
          <p:cNvPr id="52" name="文本框 51">
            <a:extLst>
              <a:ext uri="{FF2B5EF4-FFF2-40B4-BE49-F238E27FC236}">
                <a16:creationId xmlns:a16="http://schemas.microsoft.com/office/drawing/2014/main" id="{D155B531-05B6-4662-8563-CB1FBB1715FF}"/>
              </a:ext>
            </a:extLst>
          </p:cNvPr>
          <p:cNvSpPr txBox="1"/>
          <p:nvPr/>
        </p:nvSpPr>
        <p:spPr>
          <a:xfrm>
            <a:off x="3789696" y="2467542"/>
            <a:ext cx="1693572" cy="923330"/>
          </a:xfrm>
          <a:prstGeom prst="rect">
            <a:avLst/>
          </a:prstGeom>
          <a:noFill/>
        </p:spPr>
        <p:txBody>
          <a:bodyPr wrap="square">
            <a:spAutoFit/>
          </a:bodyPr>
          <a:lstStyle/>
          <a:p>
            <a:pPr algn="ctr"/>
            <a:r>
              <a:rPr lang="zh-CN" altLang="en-US" dirty="0"/>
              <a:t>目标检测</a:t>
            </a:r>
            <a:endParaRPr lang="en-US" altLang="zh-CN" dirty="0"/>
          </a:p>
          <a:p>
            <a:pPr algn="ctr"/>
            <a:r>
              <a:rPr lang="zh-CN" altLang="en-US" dirty="0"/>
              <a:t>车辆类型判断</a:t>
            </a:r>
            <a:endParaRPr lang="en-US" altLang="zh-CN" dirty="0"/>
          </a:p>
          <a:p>
            <a:pPr algn="ctr"/>
            <a:r>
              <a:rPr lang="zh-CN" altLang="en-US" dirty="0"/>
              <a:t>行人活动识别</a:t>
            </a:r>
          </a:p>
        </p:txBody>
      </p:sp>
      <p:cxnSp>
        <p:nvCxnSpPr>
          <p:cNvPr id="53" name="直接箭头连接符 52">
            <a:extLst>
              <a:ext uri="{FF2B5EF4-FFF2-40B4-BE49-F238E27FC236}">
                <a16:creationId xmlns:a16="http://schemas.microsoft.com/office/drawing/2014/main" id="{0543DB33-DDDA-4AF0-8F0D-CB7D361FF62E}"/>
              </a:ext>
            </a:extLst>
          </p:cNvPr>
          <p:cNvCxnSpPr>
            <a:cxnSpLocks/>
          </p:cNvCxnSpPr>
          <p:nvPr/>
        </p:nvCxnSpPr>
        <p:spPr>
          <a:xfrm>
            <a:off x="2746331" y="2976077"/>
            <a:ext cx="9652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文本框 53">
            <a:extLst>
              <a:ext uri="{FF2B5EF4-FFF2-40B4-BE49-F238E27FC236}">
                <a16:creationId xmlns:a16="http://schemas.microsoft.com/office/drawing/2014/main" id="{91B4C4D9-6FF1-4A6E-B927-FE7C5410FC2E}"/>
              </a:ext>
            </a:extLst>
          </p:cNvPr>
          <p:cNvSpPr txBox="1"/>
          <p:nvPr/>
        </p:nvSpPr>
        <p:spPr>
          <a:xfrm>
            <a:off x="2415860" y="2645479"/>
            <a:ext cx="1628819" cy="369332"/>
          </a:xfrm>
          <a:prstGeom prst="rect">
            <a:avLst/>
          </a:prstGeom>
          <a:noFill/>
        </p:spPr>
        <p:txBody>
          <a:bodyPr wrap="square">
            <a:spAutoFit/>
          </a:bodyPr>
          <a:lstStyle/>
          <a:p>
            <a:pPr algn="ctr"/>
            <a:r>
              <a:rPr lang="zh-CN" altLang="en-US" dirty="0"/>
              <a:t>模型不变</a:t>
            </a:r>
          </a:p>
        </p:txBody>
      </p:sp>
      <p:sp>
        <p:nvSpPr>
          <p:cNvPr id="55" name="箭头: 右 54">
            <a:extLst>
              <a:ext uri="{FF2B5EF4-FFF2-40B4-BE49-F238E27FC236}">
                <a16:creationId xmlns:a16="http://schemas.microsoft.com/office/drawing/2014/main" id="{0E8D1BFB-6E12-4F78-B79A-8712831385FA}"/>
              </a:ext>
            </a:extLst>
          </p:cNvPr>
          <p:cNvSpPr/>
          <p:nvPr/>
        </p:nvSpPr>
        <p:spPr>
          <a:xfrm>
            <a:off x="6730583" y="3640617"/>
            <a:ext cx="362367" cy="32178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a:extLst>
              <a:ext uri="{FF2B5EF4-FFF2-40B4-BE49-F238E27FC236}">
                <a16:creationId xmlns:a16="http://schemas.microsoft.com/office/drawing/2014/main" id="{0229278D-8340-44E7-8F41-3A9DFF45C12B}"/>
              </a:ext>
            </a:extLst>
          </p:cNvPr>
          <p:cNvSpPr txBox="1"/>
          <p:nvPr/>
        </p:nvSpPr>
        <p:spPr>
          <a:xfrm>
            <a:off x="7211966" y="3478342"/>
            <a:ext cx="2376533" cy="646331"/>
          </a:xfrm>
          <a:prstGeom prst="rect">
            <a:avLst/>
          </a:prstGeom>
          <a:noFill/>
          <a:ln>
            <a:noFill/>
          </a:ln>
        </p:spPr>
        <p:txBody>
          <a:bodyPr wrap="square">
            <a:spAutoFit/>
          </a:bodyPr>
          <a:lstStyle/>
          <a:p>
            <a:pPr marL="285750" indent="-285750">
              <a:buFont typeface="Arial" panose="020B0604020202020204" pitchFamily="34" charset="0"/>
              <a:buChar char="•"/>
            </a:pPr>
            <a:r>
              <a:rPr lang="zh-CN" altLang="en-US" dirty="0">
                <a:solidFill>
                  <a:srgbClr val="FF0000"/>
                </a:solidFill>
              </a:rPr>
              <a:t>精度下降</a:t>
            </a:r>
            <a:endParaRPr lang="en-US" altLang="zh-CN" dirty="0">
              <a:solidFill>
                <a:srgbClr val="FF0000"/>
              </a:solidFill>
            </a:endParaRPr>
          </a:p>
          <a:p>
            <a:pPr marL="285750" indent="-285750">
              <a:buFont typeface="Arial" panose="020B0604020202020204" pitchFamily="34" charset="0"/>
              <a:buChar char="•"/>
            </a:pPr>
            <a:r>
              <a:rPr lang="zh-CN" altLang="en-US" dirty="0">
                <a:solidFill>
                  <a:srgbClr val="FF0000"/>
                </a:solidFill>
              </a:rPr>
              <a:t>错过延迟的</a:t>
            </a:r>
            <a:r>
              <a:rPr lang="en-US" altLang="zh-CN" dirty="0">
                <a:solidFill>
                  <a:srgbClr val="FF0000"/>
                </a:solidFill>
              </a:rPr>
              <a:t>SLOs</a:t>
            </a:r>
            <a:endParaRPr lang="zh-CN" altLang="en-US" dirty="0">
              <a:solidFill>
                <a:srgbClr val="FF0000"/>
              </a:solidFill>
            </a:endParaRPr>
          </a:p>
        </p:txBody>
      </p:sp>
      <p:sp>
        <p:nvSpPr>
          <p:cNvPr id="58" name="矩形: 圆角 57">
            <a:extLst>
              <a:ext uri="{FF2B5EF4-FFF2-40B4-BE49-F238E27FC236}">
                <a16:creationId xmlns:a16="http://schemas.microsoft.com/office/drawing/2014/main" id="{39D7A48A-4DB7-4451-AEC4-88743A9152FD}"/>
              </a:ext>
            </a:extLst>
          </p:cNvPr>
          <p:cNvSpPr/>
          <p:nvPr/>
        </p:nvSpPr>
        <p:spPr>
          <a:xfrm>
            <a:off x="1727200" y="5638686"/>
            <a:ext cx="8998585" cy="646323"/>
          </a:xfrm>
          <a:prstGeom prst="round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CN" altLang="en-US" sz="2000" b="1" dirty="0"/>
              <a:t>研究问题：在多模型并发执行下，如何保证模型精度并满足任务</a:t>
            </a:r>
            <a:r>
              <a:rPr lang="en-US" altLang="zh-CN" sz="2000" b="1" dirty="0"/>
              <a:t>SLO</a:t>
            </a:r>
            <a:r>
              <a:rPr lang="zh-CN" altLang="en-US" sz="2000" b="1" dirty="0"/>
              <a:t>？</a:t>
            </a:r>
            <a:endParaRPr lang="en-US" altLang="zh-CN" sz="2000" b="1" dirty="0"/>
          </a:p>
        </p:txBody>
      </p:sp>
    </p:spTree>
    <p:extLst>
      <p:ext uri="{BB962C8B-B14F-4D97-AF65-F5344CB8AC3E}">
        <p14:creationId xmlns:p14="http://schemas.microsoft.com/office/powerpoint/2010/main" val="2296278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7</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研究现状</a:t>
            </a:r>
            <a:endParaRPr lang="en-GB" altLang="zh-CN" b="1" dirty="0">
              <a:latin typeface="Calibri" panose="020F0502020204030204" pitchFamily="34" charset="0"/>
              <a:cs typeface="Calibri" panose="020F0502020204030204" pitchFamily="34" charset="0"/>
            </a:endParaRPr>
          </a:p>
        </p:txBody>
      </p:sp>
      <p:sp>
        <p:nvSpPr>
          <p:cNvPr id="9" name="文本框 8"/>
          <p:cNvSpPr txBox="1"/>
          <p:nvPr/>
        </p:nvSpPr>
        <p:spPr>
          <a:xfrm>
            <a:off x="43815" y="1404225"/>
            <a:ext cx="12104370" cy="2185214"/>
          </a:xfrm>
          <a:prstGeom prst="rect">
            <a:avLst/>
          </a:prstGeom>
          <a:solidFill>
            <a:schemeClr val="accent1">
              <a:lumMod val="60000"/>
              <a:lumOff val="40000"/>
            </a:schemeClr>
          </a:solidFill>
        </p:spPr>
        <p:txBody>
          <a:bodyPr wrap="square">
            <a:spAutoFit/>
          </a:bodyPr>
          <a:lstStyle/>
          <a:p>
            <a:r>
              <a:rPr lang="en-US" altLang="zh-CN" sz="2000" b="1" dirty="0">
                <a:solidFill>
                  <a:srgbClr val="C00000"/>
                </a:solidFill>
                <a:latin typeface="Calibri" panose="020F0502020204030204" pitchFamily="34" charset="0"/>
                <a:cs typeface="Calibri" panose="020F0502020204030204" pitchFamily="34" charset="0"/>
              </a:rPr>
              <a:t>(1)</a:t>
            </a:r>
            <a:r>
              <a:rPr lang="zh-CN" altLang="en-US" sz="2000" b="1" dirty="0">
                <a:solidFill>
                  <a:srgbClr val="C00000"/>
                </a:solidFill>
                <a:latin typeface="Calibri" panose="020F0502020204030204" pitchFamily="34" charset="0"/>
                <a:cs typeface="Calibri" panose="020F0502020204030204" pitchFamily="34" charset="0"/>
              </a:rPr>
              <a:t>针对单模型应用程序的推理服务</a:t>
            </a:r>
            <a:r>
              <a:rPr lang="en-US" altLang="zh-CN" sz="2000" b="1" dirty="0">
                <a:solidFill>
                  <a:srgbClr val="C00000"/>
                </a:solidFill>
                <a:latin typeface="Calibri" panose="020F0502020204030204" pitchFamily="34" charset="0"/>
                <a:cs typeface="Calibri" panose="020F0502020204030204" pitchFamily="34" charset="0"/>
              </a:rPr>
              <a:t>: </a:t>
            </a:r>
          </a:p>
          <a:p>
            <a:pPr marL="342900" indent="-342900">
              <a:buFont typeface="Wingdings" panose="05000000000000000000" pitchFamily="2" charset="2"/>
              <a:buChar char="Ø"/>
            </a:pPr>
            <a:r>
              <a:rPr lang="en-US" altLang="zh-CN" sz="2000" dirty="0" err="1">
                <a:latin typeface="Calibri" panose="020F0502020204030204" pitchFamily="34" charset="0"/>
                <a:cs typeface="Calibri" panose="020F0502020204030204" pitchFamily="34" charset="0"/>
              </a:rPr>
              <a:t>INFaaS</a:t>
            </a:r>
            <a:r>
              <a:rPr lang="en-US" altLang="zh-CN" sz="2000" baseline="30000" dirty="0">
                <a:latin typeface="Calibri" panose="020F0502020204030204" pitchFamily="34" charset="0"/>
                <a:cs typeface="Calibri" panose="020F0502020204030204" pitchFamily="34" charset="0"/>
              </a:rPr>
              <a:t>[ATC’21]</a:t>
            </a:r>
            <a:r>
              <a:rPr lang="zh-CN" altLang="en-US" sz="2000" dirty="0">
                <a:latin typeface="Calibri" panose="020F0502020204030204" pitchFamily="34" charset="0"/>
                <a:cs typeface="Calibri" panose="020F0502020204030204" pitchFamily="34" charset="0"/>
              </a:rPr>
              <a:t>：</a:t>
            </a:r>
            <a:r>
              <a:rPr lang="zh-CN" altLang="en-US" dirty="0">
                <a:latin typeface="Calibri" panose="020F0502020204030204" pitchFamily="34" charset="0"/>
                <a:cs typeface="Calibri" panose="020F0502020204030204" pitchFamily="34" charset="0"/>
              </a:rPr>
              <a:t>在不同的硬件平台（即</a:t>
            </a:r>
            <a:r>
              <a:rPr lang="en-US" altLang="zh-CN" dirty="0">
                <a:latin typeface="Calibri" panose="020F0502020204030204" pitchFamily="34" charset="0"/>
                <a:cs typeface="Calibri" panose="020F0502020204030204" pitchFamily="34" charset="0"/>
              </a:rPr>
              <a:t>CPU</a:t>
            </a:r>
            <a:r>
              <a:rPr lang="zh-CN" altLang="en-US" dirty="0">
                <a:latin typeface="Calibri" panose="020F0502020204030204" pitchFamily="34" charset="0"/>
                <a:cs typeface="Calibri" panose="020F0502020204030204" pitchFamily="34" charset="0"/>
              </a:rPr>
              <a:t>、</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a:t>
            </a:r>
            <a:r>
              <a:rPr lang="en-US" altLang="zh-CN" dirty="0">
                <a:latin typeface="Calibri" panose="020F0502020204030204" pitchFamily="34" charset="0"/>
                <a:cs typeface="Calibri" panose="020F0502020204030204" pitchFamily="34" charset="0"/>
              </a:rPr>
              <a:t>ASIC</a:t>
            </a:r>
            <a:r>
              <a:rPr lang="zh-CN" altLang="en-US" dirty="0">
                <a:latin typeface="Calibri" panose="020F0502020204030204" pitchFamily="34" charset="0"/>
                <a:cs typeface="Calibri" panose="020F0502020204030204" pitchFamily="34" charset="0"/>
              </a:rPr>
              <a:t>）上使用整数线性规划公式和预先计算的性能成本配置文件，为每个推理请求的执行选择最优的硬件平台，以便在满足</a:t>
            </a:r>
            <a:r>
              <a:rPr lang="en-US" altLang="zh-CN" dirty="0">
                <a:latin typeface="Calibri" panose="020F0502020204030204" pitchFamily="34" charset="0"/>
                <a:cs typeface="Calibri" panose="020F0502020204030204" pitchFamily="34" charset="0"/>
              </a:rPr>
              <a:t>SLOs</a:t>
            </a:r>
            <a:r>
              <a:rPr lang="zh-CN" altLang="en-US" dirty="0">
                <a:latin typeface="Calibri" panose="020F0502020204030204" pitchFamily="34" charset="0"/>
                <a:cs typeface="Calibri" panose="020F0502020204030204" pitchFamily="34" charset="0"/>
              </a:rPr>
              <a:t>。</a:t>
            </a:r>
            <a:endParaRPr lang="en-US" altLang="zh-CN"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altLang="zh-CN" sz="2000" dirty="0">
                <a:latin typeface="Calibri" panose="020F0502020204030204" pitchFamily="34" charset="0"/>
                <a:cs typeface="Calibri" panose="020F0502020204030204" pitchFamily="34" charset="0"/>
              </a:rPr>
              <a:t>Clockwork</a:t>
            </a:r>
            <a:r>
              <a:rPr lang="en-US" altLang="zh-CN" sz="2000" baseline="30000" dirty="0">
                <a:latin typeface="Calibri" panose="020F0502020204030204" pitchFamily="34" charset="0"/>
                <a:cs typeface="Calibri" panose="020F0502020204030204" pitchFamily="34" charset="0"/>
              </a:rPr>
              <a:t>[OSDI’20]</a:t>
            </a:r>
            <a:r>
              <a:rPr lang="zh-CN" altLang="en-US" sz="2000" dirty="0">
                <a:latin typeface="Calibri" panose="020F0502020204030204" pitchFamily="34" charset="0"/>
                <a:cs typeface="Calibri" panose="020F0502020204030204" pitchFamily="34" charset="0"/>
              </a:rPr>
              <a:t>：</a:t>
            </a:r>
            <a:r>
              <a:rPr lang="zh-CN" altLang="en-US" dirty="0">
                <a:latin typeface="Calibri" panose="020F0502020204030204" pitchFamily="34" charset="0"/>
                <a:cs typeface="Calibri" panose="020F0502020204030204" pitchFamily="34" charset="0"/>
              </a:rPr>
              <a:t>删除预测会错过</a:t>
            </a:r>
            <a:r>
              <a:rPr lang="en-US" altLang="zh-CN" dirty="0">
                <a:latin typeface="Calibri" panose="020F0502020204030204" pitchFamily="34" charset="0"/>
                <a:cs typeface="Calibri" panose="020F0502020204030204" pitchFamily="34" charset="0"/>
              </a:rPr>
              <a:t>SLOs</a:t>
            </a:r>
            <a:r>
              <a:rPr lang="zh-CN" altLang="en-US" dirty="0">
                <a:latin typeface="Calibri" panose="020F0502020204030204" pitchFamily="34" charset="0"/>
                <a:cs typeface="Calibri" panose="020F0502020204030204" pitchFamily="34" charset="0"/>
              </a:rPr>
              <a:t>的推理请求，将更多的</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资源留给其他请求，以最小化尾部延迟。</a:t>
            </a:r>
            <a:endParaRPr lang="en-US" altLang="zh-CN"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altLang="zh-CN" sz="2000" dirty="0">
                <a:latin typeface="Calibri" panose="020F0502020204030204" pitchFamily="34" charset="0"/>
                <a:cs typeface="Calibri" panose="020F0502020204030204" pitchFamily="34" charset="0"/>
              </a:rPr>
              <a:t>Cocktail</a:t>
            </a:r>
            <a:r>
              <a:rPr lang="en-US" altLang="zh-CN" sz="2000" baseline="30000" dirty="0">
                <a:latin typeface="Calibri" panose="020F0502020204030204" pitchFamily="34" charset="0"/>
                <a:cs typeface="Calibri" panose="020F0502020204030204" pitchFamily="34" charset="0"/>
              </a:rPr>
              <a:t>[NSDI’22]</a:t>
            </a:r>
            <a:r>
              <a:rPr lang="zh-CN" altLang="en-US" sz="2000" dirty="0">
                <a:latin typeface="Calibri" panose="020F0502020204030204" pitchFamily="34" charset="0"/>
                <a:cs typeface="Calibri" panose="020F0502020204030204" pitchFamily="34" charset="0"/>
              </a:rPr>
              <a:t>：</a:t>
            </a:r>
            <a:r>
              <a:rPr lang="zh-CN" altLang="en-US" dirty="0">
                <a:latin typeface="Calibri" panose="020F0502020204030204" pitchFamily="34" charset="0"/>
                <a:cs typeface="Calibri" panose="020F0502020204030204" pitchFamily="34" charset="0"/>
              </a:rPr>
              <a:t>在一个集成模型中找到最优的模型数量，以最大限度地提高精度和满足</a:t>
            </a:r>
            <a:r>
              <a:rPr lang="en-US" altLang="zh-CN" dirty="0">
                <a:latin typeface="Calibri" panose="020F0502020204030204" pitchFamily="34" charset="0"/>
                <a:cs typeface="Calibri" panose="020F0502020204030204" pitchFamily="34" charset="0"/>
              </a:rPr>
              <a:t>SLOs</a:t>
            </a:r>
            <a:r>
              <a:rPr lang="zh-CN" altLang="en-US" dirty="0">
                <a:latin typeface="Calibri" panose="020F0502020204030204" pitchFamily="34" charset="0"/>
                <a:cs typeface="Calibri" panose="020F0502020204030204" pitchFamily="34" charset="0"/>
              </a:rPr>
              <a:t>。</a:t>
            </a:r>
            <a:endParaRPr lang="en-US" altLang="zh-CN"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altLang="zh-CN" sz="2000" dirty="0">
                <a:latin typeface="Calibri" panose="020F0502020204030204" pitchFamily="34" charset="0"/>
                <a:cs typeface="Calibri" panose="020F0502020204030204" pitchFamily="34" charset="0"/>
              </a:rPr>
              <a:t>Chameleon</a:t>
            </a:r>
            <a:r>
              <a:rPr lang="en-US" altLang="zh-CN" sz="2000" baseline="30000" dirty="0">
                <a:latin typeface="Calibri" panose="020F0502020204030204" pitchFamily="34" charset="0"/>
                <a:cs typeface="Calibri" panose="020F0502020204030204" pitchFamily="34" charset="0"/>
              </a:rPr>
              <a:t>[SIGCOMM’18]</a:t>
            </a:r>
            <a:r>
              <a:rPr lang="zh-CN" altLang="en-US" sz="2000" dirty="0">
                <a:latin typeface="Calibri" panose="020F0502020204030204" pitchFamily="34" charset="0"/>
                <a:cs typeface="Calibri" panose="020F0502020204030204" pitchFamily="34" charset="0"/>
              </a:rPr>
              <a:t>：</a:t>
            </a:r>
            <a:r>
              <a:rPr lang="zh-CN" altLang="en-US" dirty="0">
                <a:latin typeface="Calibri" panose="020F0502020204030204" pitchFamily="34" charset="0"/>
                <a:cs typeface="Calibri" panose="020F0502020204030204" pitchFamily="34" charset="0"/>
              </a:rPr>
              <a:t>分析每个应用程序的推理任务的最优配置，以最小的</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资源并最大化准确性。</a:t>
            </a:r>
            <a:endParaRPr lang="en-US" altLang="zh-CN" dirty="0">
              <a:latin typeface="Calibri" panose="020F0502020204030204" pitchFamily="34" charset="0"/>
              <a:cs typeface="Calibri" panose="020F0502020204030204" pitchFamily="34" charset="0"/>
            </a:endParaRPr>
          </a:p>
          <a:p>
            <a:pPr marL="342900" indent="-342900">
              <a:buFont typeface="Wingdings" panose="05000000000000000000" pitchFamily="2" charset="2"/>
              <a:buChar char="Ø"/>
            </a:pPr>
            <a:r>
              <a:rPr lang="en-US" altLang="zh-CN" dirty="0" err="1">
                <a:latin typeface="Calibri" panose="020F0502020204030204" pitchFamily="34" charset="0"/>
                <a:cs typeface="Calibri" panose="020F0502020204030204" pitchFamily="34" charset="0"/>
              </a:rPr>
              <a:t>Ekya</a:t>
            </a:r>
            <a:r>
              <a:rPr lang="en-US" altLang="zh-CN" dirty="0">
                <a:latin typeface="Calibri" panose="020F0502020204030204" pitchFamily="34" charset="0"/>
                <a:cs typeface="Calibri" panose="020F0502020204030204" pitchFamily="34" charset="0"/>
              </a:rPr>
              <a:t>[NSDI’22]</a:t>
            </a:r>
            <a:r>
              <a:rPr lang="zh-CN" altLang="en-US" dirty="0">
                <a:latin typeface="Calibri" panose="020F0502020204030204" pitchFamily="34" charset="0"/>
                <a:cs typeface="Calibri" panose="020F0502020204030204" pitchFamily="34" charset="0"/>
              </a:rPr>
              <a:t>：联合执行再训练和推理服务，但在多模型应用中存在较低的精度并违反</a:t>
            </a:r>
            <a:r>
              <a:rPr lang="en-US" altLang="zh-CN" dirty="0">
                <a:latin typeface="Calibri" panose="020F0502020204030204" pitchFamily="34" charset="0"/>
                <a:cs typeface="Calibri" panose="020F0502020204030204" pitchFamily="34" charset="0"/>
              </a:rPr>
              <a:t>SLO</a:t>
            </a:r>
            <a:r>
              <a:rPr lang="zh-CN" altLang="en-US" dirty="0">
                <a:latin typeface="Calibri" panose="020F0502020204030204" pitchFamily="34" charset="0"/>
                <a:cs typeface="Calibri" panose="020F0502020204030204" pitchFamily="34" charset="0"/>
              </a:rPr>
              <a:t>。</a:t>
            </a:r>
            <a:endParaRPr lang="en-GB" altLang="zh-CN" dirty="0">
              <a:latin typeface="Calibri" panose="020F0502020204030204" pitchFamily="34" charset="0"/>
              <a:cs typeface="Calibri" panose="020F0502020204030204" pitchFamily="34" charset="0"/>
            </a:endParaRPr>
          </a:p>
        </p:txBody>
      </p:sp>
      <p:sp>
        <p:nvSpPr>
          <p:cNvPr id="15" name="文本框 14"/>
          <p:cNvSpPr txBox="1"/>
          <p:nvPr/>
        </p:nvSpPr>
        <p:spPr>
          <a:xfrm>
            <a:off x="45085" y="3762135"/>
            <a:ext cx="12103100" cy="2185214"/>
          </a:xfrm>
          <a:prstGeom prst="rect">
            <a:avLst/>
          </a:prstGeom>
          <a:solidFill>
            <a:schemeClr val="accent1">
              <a:lumMod val="60000"/>
              <a:lumOff val="40000"/>
            </a:schemeClr>
          </a:solidFill>
        </p:spPr>
        <p:txBody>
          <a:bodyPr wrap="square">
            <a:spAutoFit/>
          </a:bodyPr>
          <a:lstStyle/>
          <a:p>
            <a:r>
              <a:rPr lang="en-US" altLang="zh-CN" sz="2000" b="1" dirty="0">
                <a:solidFill>
                  <a:srgbClr val="C00000"/>
                </a:solidFill>
                <a:latin typeface="Calibri" panose="020F0502020204030204" pitchFamily="34" charset="0"/>
                <a:cs typeface="Calibri" panose="020F0502020204030204" pitchFamily="34" charset="0"/>
              </a:rPr>
              <a:t>(2)</a:t>
            </a:r>
            <a:r>
              <a:rPr lang="zh-CN" altLang="en-US" sz="2000" b="1" dirty="0">
                <a:solidFill>
                  <a:srgbClr val="C00000"/>
                </a:solidFill>
                <a:latin typeface="Calibri" panose="020F0502020204030204" pitchFamily="34" charset="0"/>
                <a:cs typeface="Calibri" panose="020F0502020204030204" pitchFamily="34" charset="0"/>
              </a:rPr>
              <a:t>针对多模型应用程序的推理服务</a:t>
            </a:r>
            <a:r>
              <a:rPr sz="2000" b="1" dirty="0">
                <a:solidFill>
                  <a:srgbClr val="C00000"/>
                </a:solidFill>
                <a:latin typeface="Calibri" panose="020F0502020204030204" pitchFamily="34" charset="0"/>
                <a:cs typeface="Calibri" panose="020F0502020204030204" pitchFamily="34" charset="0"/>
              </a:rPr>
              <a:t>:</a:t>
            </a:r>
          </a:p>
          <a:p>
            <a:pPr marL="457200" indent="-457200">
              <a:buFont typeface="Wingdings" panose="05000000000000000000" pitchFamily="2" charset="2"/>
              <a:buChar char="Ø"/>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Scrooge</a:t>
            </a:r>
            <a:r>
              <a:rPr lang="en-US" altLang="zh-CN" sz="2000" baseline="30000" dirty="0">
                <a:latin typeface="Times New Roman" panose="02020603050405020304" pitchFamily="18" charset="0"/>
                <a:ea typeface="微软雅黑" panose="020B0503020204020204" pitchFamily="34" charset="-122"/>
                <a:cs typeface="Times New Roman" panose="02020603050405020304" pitchFamily="18" charset="0"/>
              </a:rPr>
              <a:t>[SoCC’21]</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Calibri" panose="020F0502020204030204" pitchFamily="34" charset="0"/>
                <a:cs typeface="Calibri" panose="020F0502020204030204" pitchFamily="34" charset="0"/>
              </a:rPr>
              <a:t>使用优化公式决定每个应用程序的最优</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类型和公共云的数量，以最大限度地实现</a:t>
            </a:r>
            <a:r>
              <a:rPr lang="en-US" altLang="zh-CN" dirty="0">
                <a:latin typeface="Calibri" panose="020F0502020204030204" pitchFamily="34" charset="0"/>
                <a:cs typeface="Calibri" panose="020F0502020204030204" pitchFamily="34" charset="0"/>
              </a:rPr>
              <a:t>SLO</a:t>
            </a:r>
            <a:r>
              <a:rPr lang="zh-CN" altLang="en-US" dirty="0">
                <a:latin typeface="Calibri" panose="020F0502020204030204" pitchFamily="34" charset="0"/>
                <a:cs typeface="Calibri" panose="020F0502020204030204" pitchFamily="34" charset="0"/>
              </a:rPr>
              <a:t>和最小化货币成本。</a:t>
            </a:r>
            <a:endParaRPr lang="en-US" altLang="zh-CN" dirty="0">
              <a:latin typeface="Calibri" panose="020F0502020204030204" pitchFamily="34" charset="0"/>
              <a:cs typeface="Calibri" panose="020F0502020204030204" pitchFamily="34" charset="0"/>
            </a:endParaRPr>
          </a:p>
          <a:p>
            <a:pPr marL="457200" indent="-457200">
              <a:buFont typeface="Wingdings" panose="05000000000000000000" pitchFamily="2" charset="2"/>
              <a:buChar char="Ø"/>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Nexus</a:t>
            </a:r>
            <a:r>
              <a:rPr lang="en-US" altLang="zh-CN" sz="2000" baseline="30000" dirty="0">
                <a:latin typeface="Times New Roman" panose="02020603050405020304" pitchFamily="18" charset="0"/>
                <a:ea typeface="微软雅黑" panose="020B0503020204020204" pitchFamily="34" charset="-122"/>
                <a:cs typeface="Times New Roman" panose="02020603050405020304" pitchFamily="18" charset="0"/>
              </a:rPr>
              <a:t>[SOSP’19]</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Calibri" panose="020F0502020204030204" pitchFamily="34" charset="0"/>
                <a:cs typeface="Calibri" panose="020F0502020204030204" pitchFamily="34" charset="0"/>
              </a:rPr>
              <a:t>一种改进的</a:t>
            </a:r>
            <a:r>
              <a:rPr lang="en-US" altLang="zh-CN" dirty="0">
                <a:latin typeface="Calibri" panose="020F0502020204030204" pitchFamily="34" charset="0"/>
                <a:cs typeface="Calibri" panose="020F0502020204030204" pitchFamily="34" charset="0"/>
              </a:rPr>
              <a:t>bin-packing</a:t>
            </a:r>
            <a:r>
              <a:rPr lang="zh-CN" altLang="en-US" dirty="0">
                <a:latin typeface="Calibri" panose="020F0502020204030204" pitchFamily="34" charset="0"/>
                <a:cs typeface="Calibri" panose="020F0502020204030204" pitchFamily="34" charset="0"/>
              </a:rPr>
              <a:t>算法，将</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时间分配给多个应用程序，以最大限度地提高</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资源利用率和</a:t>
            </a:r>
            <a:r>
              <a:rPr lang="en-US" altLang="zh-CN" dirty="0">
                <a:latin typeface="Calibri" panose="020F0502020204030204" pitchFamily="34" charset="0"/>
                <a:cs typeface="Calibri" panose="020F0502020204030204" pitchFamily="34" charset="0"/>
              </a:rPr>
              <a:t>SLO</a:t>
            </a:r>
            <a:r>
              <a:rPr lang="zh-CN" altLang="en-US" dirty="0">
                <a:latin typeface="Calibri" panose="020F0502020204030204" pitchFamily="34" charset="0"/>
                <a:cs typeface="Calibri" panose="020F0502020204030204" pitchFamily="34" charset="0"/>
              </a:rPr>
              <a:t>实现。</a:t>
            </a:r>
            <a:endParaRPr lang="en-US" altLang="zh-CN" dirty="0">
              <a:latin typeface="Calibri" panose="020F0502020204030204" pitchFamily="34" charset="0"/>
              <a:cs typeface="Calibri" panose="020F0502020204030204" pitchFamily="34" charset="0"/>
            </a:endParaRPr>
          </a:p>
          <a:p>
            <a:pPr marL="457200" indent="-457200">
              <a:buFont typeface="Wingdings" panose="05000000000000000000" pitchFamily="2" charset="2"/>
              <a:buChar char="Ø"/>
            </a:pPr>
            <a:r>
              <a:rPr lang="en-US" altLang="zh-CN" sz="2000" dirty="0" err="1">
                <a:latin typeface="Times New Roman" panose="02020603050405020304" pitchFamily="18" charset="0"/>
                <a:ea typeface="微软雅黑" panose="020B0503020204020204" pitchFamily="34" charset="-122"/>
                <a:cs typeface="Times New Roman" panose="02020603050405020304" pitchFamily="18" charset="0"/>
              </a:rPr>
              <a:t>Gpulet</a:t>
            </a:r>
            <a:r>
              <a:rPr lang="en-US" altLang="zh-CN" sz="2000" baseline="30000" dirty="0">
                <a:latin typeface="Times New Roman" panose="02020603050405020304" pitchFamily="18" charset="0"/>
                <a:ea typeface="微软雅黑" panose="020B0503020204020204" pitchFamily="34" charset="-122"/>
                <a:cs typeface="Times New Roman" panose="02020603050405020304" pitchFamily="18" charset="0"/>
              </a:rPr>
              <a:t>[ATC’22]</a:t>
            </a: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 REEF</a:t>
            </a:r>
            <a:r>
              <a:rPr lang="en-US" altLang="zh-CN" sz="2000" baseline="30000" dirty="0">
                <a:latin typeface="Times New Roman" panose="02020603050405020304" pitchFamily="18" charset="0"/>
                <a:ea typeface="微软雅黑" panose="020B0503020204020204" pitchFamily="34" charset="-122"/>
                <a:cs typeface="Times New Roman" panose="02020603050405020304" pitchFamily="18" charset="0"/>
              </a:rPr>
              <a:t>[OSDI’22]</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Calibri" panose="020F0502020204030204" pitchFamily="34" charset="0"/>
                <a:cs typeface="Calibri" panose="020F0502020204030204" pitchFamily="34" charset="0"/>
              </a:rPr>
              <a:t>基于回归的分析来确定哪些模型要并发运行，以最小化模型间的</a:t>
            </a:r>
            <a:r>
              <a:rPr lang="en-US" altLang="zh-CN" dirty="0">
                <a:latin typeface="Calibri" panose="020F0502020204030204" pitchFamily="34" charset="0"/>
                <a:cs typeface="Calibri" panose="020F0502020204030204" pitchFamily="34" charset="0"/>
              </a:rPr>
              <a:t>GPU</a:t>
            </a:r>
            <a:r>
              <a:rPr lang="zh-CN" altLang="en-US" dirty="0">
                <a:latin typeface="Calibri" panose="020F0502020204030204" pitchFamily="34" charset="0"/>
                <a:cs typeface="Calibri" panose="020F0502020204030204" pitchFamily="34" charset="0"/>
              </a:rPr>
              <a:t>内存干扰。</a:t>
            </a:r>
            <a:endParaRPr lang="en-US" altLang="zh-CN" dirty="0">
              <a:latin typeface="Calibri" panose="020F0502020204030204" pitchFamily="34" charset="0"/>
              <a:cs typeface="Calibri" panose="020F0502020204030204" pitchFamily="34" charset="0"/>
            </a:endParaRPr>
          </a:p>
          <a:p>
            <a:pPr marL="457200" indent="-457200">
              <a:buFont typeface="Wingdings" panose="05000000000000000000" pitchFamily="2" charset="2"/>
              <a:buChar char="Ø"/>
            </a:pPr>
            <a:r>
              <a:rPr lang="en-US" altLang="zh-CN" sz="2000" dirty="0">
                <a:latin typeface="Times New Roman" panose="02020603050405020304" pitchFamily="18" charset="0"/>
                <a:ea typeface="微软雅黑" panose="020B0503020204020204" pitchFamily="34" charset="-122"/>
                <a:cs typeface="Times New Roman" panose="02020603050405020304" pitchFamily="18" charset="0"/>
              </a:rPr>
              <a:t>SHEPHERD</a:t>
            </a:r>
            <a:r>
              <a:rPr lang="en-US" altLang="zh-CN" sz="2000" baseline="30000" dirty="0">
                <a:latin typeface="Times New Roman" panose="02020603050405020304" pitchFamily="18" charset="0"/>
                <a:ea typeface="微软雅黑" panose="020B0503020204020204" pitchFamily="34" charset="-122"/>
                <a:cs typeface="Times New Roman" panose="02020603050405020304" pitchFamily="18" charset="0"/>
              </a:rPr>
              <a:t>[NSDI’23]</a:t>
            </a:r>
            <a:r>
              <a:rPr lang="zh-CN" altLang="en-US" sz="20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dirty="0">
                <a:latin typeface="Calibri" panose="020F0502020204030204" pitchFamily="34" charset="0"/>
                <a:cs typeface="Calibri" panose="020F0502020204030204" pitchFamily="34" charset="0"/>
              </a:rPr>
              <a:t>将请求聚合成中等大小的组以获得高利用率。</a:t>
            </a:r>
            <a:endParaRPr lang="en-US" altLang="zh-CN" dirty="0">
              <a:latin typeface="Calibri" panose="020F0502020204030204" pitchFamily="34" charset="0"/>
              <a:cs typeface="Calibri" panose="020F0502020204030204" pitchFamily="34" charset="0"/>
            </a:endParaRPr>
          </a:p>
        </p:txBody>
      </p:sp>
      <p:sp>
        <p:nvSpPr>
          <p:cNvPr id="12" name="矩形: 圆角 11">
            <a:extLst>
              <a:ext uri="{FF2B5EF4-FFF2-40B4-BE49-F238E27FC236}">
                <a16:creationId xmlns:a16="http://schemas.microsoft.com/office/drawing/2014/main" id="{6892F132-A24E-4EC9-B6D7-02E9EC78F547}"/>
              </a:ext>
            </a:extLst>
          </p:cNvPr>
          <p:cNvSpPr/>
          <p:nvPr/>
        </p:nvSpPr>
        <p:spPr>
          <a:xfrm>
            <a:off x="5982335" y="1707681"/>
            <a:ext cx="6165850" cy="1881758"/>
          </a:xfrm>
          <a:prstGeom prst="round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ltLang="zh-CN" sz="2000" b="1" dirty="0"/>
          </a:p>
          <a:p>
            <a:pPr algn="ctr"/>
            <a:endParaRPr lang="en-US" altLang="zh-CN" sz="2000" b="1" dirty="0"/>
          </a:p>
          <a:p>
            <a:pPr algn="ctr"/>
            <a:endParaRPr lang="en-US" altLang="zh-CN" sz="2000" b="1" dirty="0"/>
          </a:p>
        </p:txBody>
      </p:sp>
      <p:sp>
        <p:nvSpPr>
          <p:cNvPr id="17" name="矩形: 圆角 16">
            <a:extLst>
              <a:ext uri="{FF2B5EF4-FFF2-40B4-BE49-F238E27FC236}">
                <a16:creationId xmlns:a16="http://schemas.microsoft.com/office/drawing/2014/main" id="{92898558-06EC-43F8-9AC3-144FEC1179D3}"/>
              </a:ext>
            </a:extLst>
          </p:cNvPr>
          <p:cNvSpPr/>
          <p:nvPr/>
        </p:nvSpPr>
        <p:spPr>
          <a:xfrm>
            <a:off x="6705600" y="1707681"/>
            <a:ext cx="4838700" cy="150947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00" b="1" dirty="0">
                <a:solidFill>
                  <a:schemeClr val="tx1"/>
                </a:solidFill>
              </a:rPr>
              <a:t>不考虑模型再训练来处理数据漂移</a:t>
            </a:r>
            <a:endParaRPr lang="zh-CN" altLang="en-US" dirty="0">
              <a:solidFill>
                <a:schemeClr val="tx1"/>
              </a:solidFill>
            </a:endParaRPr>
          </a:p>
        </p:txBody>
      </p:sp>
      <p:sp>
        <p:nvSpPr>
          <p:cNvPr id="18" name="文本框 17">
            <a:extLst>
              <a:ext uri="{FF2B5EF4-FFF2-40B4-BE49-F238E27FC236}">
                <a16:creationId xmlns:a16="http://schemas.microsoft.com/office/drawing/2014/main" id="{61283272-06C0-49D0-ABC9-511F80017E9B}"/>
              </a:ext>
            </a:extLst>
          </p:cNvPr>
          <p:cNvSpPr txBox="1"/>
          <p:nvPr/>
        </p:nvSpPr>
        <p:spPr>
          <a:xfrm>
            <a:off x="6962775" y="3220107"/>
            <a:ext cx="4972050" cy="369332"/>
          </a:xfrm>
          <a:prstGeom prst="rect">
            <a:avLst/>
          </a:prstGeom>
          <a:noFill/>
        </p:spPr>
        <p:txBody>
          <a:bodyPr wrap="square" rtlCol="0">
            <a:spAutoFit/>
          </a:bodyPr>
          <a:lstStyle/>
          <a:p>
            <a:r>
              <a:rPr lang="zh-CN" altLang="en-US" sz="1800" b="1" dirty="0"/>
              <a:t>在多模型应用中存在较低的精度并违反</a:t>
            </a:r>
            <a:r>
              <a:rPr lang="en-US" altLang="zh-CN" sz="1800" b="1" dirty="0"/>
              <a:t>SLO</a:t>
            </a:r>
            <a:endParaRPr lang="zh-CN" altLang="en-US" dirty="0"/>
          </a:p>
        </p:txBody>
      </p:sp>
      <p:sp>
        <p:nvSpPr>
          <p:cNvPr id="19" name="矩形: 圆角 18">
            <a:extLst>
              <a:ext uri="{FF2B5EF4-FFF2-40B4-BE49-F238E27FC236}">
                <a16:creationId xmlns:a16="http://schemas.microsoft.com/office/drawing/2014/main" id="{763554C3-2C98-4452-BE21-D3140C993466}"/>
              </a:ext>
            </a:extLst>
          </p:cNvPr>
          <p:cNvSpPr/>
          <p:nvPr/>
        </p:nvSpPr>
        <p:spPr>
          <a:xfrm>
            <a:off x="5931535" y="4065591"/>
            <a:ext cx="6165850" cy="1881758"/>
          </a:xfrm>
          <a:prstGeom prst="roundRect">
            <a:avLst/>
          </a:prstGeom>
          <a:solidFill>
            <a:schemeClr val="accent4">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ltLang="zh-CN" sz="2000" b="1" dirty="0"/>
          </a:p>
          <a:p>
            <a:pPr algn="ctr"/>
            <a:endParaRPr lang="en-US" altLang="zh-CN" sz="2000" b="1" dirty="0"/>
          </a:p>
          <a:p>
            <a:pPr algn="ctr"/>
            <a:endParaRPr lang="en-US" altLang="zh-CN" sz="2000" b="1" dirty="0"/>
          </a:p>
        </p:txBody>
      </p:sp>
      <p:sp>
        <p:nvSpPr>
          <p:cNvPr id="20" name="文本框 19">
            <a:extLst>
              <a:ext uri="{FF2B5EF4-FFF2-40B4-BE49-F238E27FC236}">
                <a16:creationId xmlns:a16="http://schemas.microsoft.com/office/drawing/2014/main" id="{076D090C-1998-477C-9691-6313F005729B}"/>
              </a:ext>
            </a:extLst>
          </p:cNvPr>
          <p:cNvSpPr txBox="1"/>
          <p:nvPr/>
        </p:nvSpPr>
        <p:spPr>
          <a:xfrm>
            <a:off x="6765925" y="4683304"/>
            <a:ext cx="4972050" cy="646331"/>
          </a:xfrm>
          <a:prstGeom prst="rect">
            <a:avLst/>
          </a:prstGeom>
          <a:noFill/>
        </p:spPr>
        <p:txBody>
          <a:bodyPr wrap="square" rtlCol="0">
            <a:spAutoFit/>
          </a:bodyPr>
          <a:lstStyle/>
          <a:p>
            <a:pPr algn="ctr"/>
            <a:r>
              <a:rPr lang="zh-CN" altLang="en-US" sz="1800" b="1" dirty="0"/>
              <a:t>这些方法都没有关注于在同一台服务器上</a:t>
            </a:r>
            <a:endParaRPr lang="en-US" altLang="zh-CN" sz="1800" b="1" dirty="0"/>
          </a:p>
          <a:p>
            <a:pPr algn="ctr"/>
            <a:r>
              <a:rPr lang="zh-CN" altLang="en-US" sz="1800" b="1" dirty="0"/>
              <a:t>执行模型的再训练和推理任务</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18" grpId="0"/>
      <p:bldP spid="19" grpId="0" animBg="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8</a:t>
            </a:fld>
            <a:endParaRPr kumimoji="1" lang="zh-CN" altLang="en-US" dirty="0"/>
          </a:p>
        </p:txBody>
      </p:sp>
      <p:sp>
        <p:nvSpPr>
          <p:cNvPr id="4" name="标题 3"/>
          <p:cNvSpPr>
            <a:spLocks noGrp="1"/>
          </p:cNvSpPr>
          <p:nvPr>
            <p:ph type="title"/>
          </p:nvPr>
        </p:nvSpPr>
        <p:spPr/>
        <p:txBody>
          <a:bodyPr/>
          <a:lstStyle/>
          <a:p>
            <a:r>
              <a:rPr kumimoji="1" lang="zh-CN" altLang="en-US" b="1" dirty="0">
                <a:latin typeface="+mn-lt"/>
              </a:rPr>
              <a:t>提纲</a:t>
            </a:r>
          </a:p>
        </p:txBody>
      </p:sp>
      <p:sp>
        <p:nvSpPr>
          <p:cNvPr id="5" name="矩形 4"/>
          <p:cNvSpPr/>
          <p:nvPr/>
        </p:nvSpPr>
        <p:spPr>
          <a:xfrm>
            <a:off x="3953229" y="1276006"/>
            <a:ext cx="6630089" cy="4305987"/>
          </a:xfrm>
          <a:prstGeom prst="rect">
            <a:avLst/>
          </a:prstGeom>
        </p:spPr>
        <p:txBody>
          <a:bodyPr wrap="square">
            <a:spAutoFit/>
          </a:bodyPr>
          <a:lstStyle/>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研究背景</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ea typeface="微软雅黑" panose="020B0503020204020204" pitchFamily="34" charset="-122"/>
                <a:cs typeface="Times New Roman" panose="02020603050405020304" pitchFamily="18" charset="0"/>
              </a:rPr>
              <a:t>研究发现</a:t>
            </a:r>
            <a:endParaRPr lang="en-US" altLang="zh-CN" sz="4000" b="1" dirty="0">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模型设计</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实验评估</a:t>
            </a:r>
            <a:endParaRPr lang="en-US" altLang="zh-CN" sz="4000" b="1" dirty="0">
              <a:solidFill>
                <a:schemeClr val="bg2">
                  <a:lumMod val="90000"/>
                </a:schemeClr>
              </a:solidFill>
              <a:ea typeface="微软雅黑" panose="020B0503020204020204" pitchFamily="34" charset="-122"/>
              <a:cs typeface="Times New Roman" panose="02020603050405020304" pitchFamily="18" charset="0"/>
            </a:endParaRPr>
          </a:p>
          <a:p>
            <a:pPr marL="457200" indent="-457200">
              <a:lnSpc>
                <a:spcPct val="140000"/>
              </a:lnSpc>
              <a:buFont typeface="Arial" panose="020B0604020202020204" pitchFamily="34" charset="0"/>
              <a:buChar char="•"/>
            </a:pPr>
            <a:r>
              <a:rPr lang="zh-CN" altLang="en-US" sz="4000" b="1" dirty="0">
                <a:solidFill>
                  <a:schemeClr val="bg2">
                    <a:lumMod val="90000"/>
                  </a:schemeClr>
                </a:solidFill>
                <a:ea typeface="微软雅黑" panose="020B0503020204020204" pitchFamily="34" charset="-122"/>
                <a:cs typeface="Times New Roman" panose="02020603050405020304" pitchFamily="18" charset="0"/>
              </a:rPr>
              <a:t>工作总结</a:t>
            </a:r>
          </a:p>
        </p:txBody>
      </p:sp>
    </p:spTree>
    <p:extLst>
      <p:ext uri="{BB962C8B-B14F-4D97-AF65-F5344CB8AC3E}">
        <p14:creationId xmlns:p14="http://schemas.microsoft.com/office/powerpoint/2010/main" val="1597547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4"/>
          </p:nvPr>
        </p:nvSpPr>
        <p:spPr/>
        <p:txBody>
          <a:bodyPr/>
          <a:lstStyle/>
          <a:p>
            <a:fld id="{32CC1993-4A58-5441-BC2A-C02768F05C35}" type="slidenum">
              <a:rPr kumimoji="1" lang="zh-CN" altLang="en-US" smtClean="0"/>
              <a:t>9</a:t>
            </a:fld>
            <a:endParaRPr kumimoji="1" lang="zh-CN" altLang="en-US" dirty="0"/>
          </a:p>
        </p:txBody>
      </p:sp>
      <p:sp>
        <p:nvSpPr>
          <p:cNvPr id="5" name="Title 1"/>
          <p:cNvSpPr>
            <a:spLocks noGrp="1"/>
          </p:cNvSpPr>
          <p:nvPr>
            <p:ph type="title"/>
          </p:nvPr>
        </p:nvSpPr>
        <p:spPr>
          <a:xfrm>
            <a:off x="355600" y="18511"/>
            <a:ext cx="11836400" cy="909224"/>
          </a:xfrm>
        </p:spPr>
        <p:txBody>
          <a:bodyPr>
            <a:normAutofit/>
          </a:bodyPr>
          <a:lstStyle/>
          <a:p>
            <a:r>
              <a:rPr lang="zh-CN" altLang="en-US" b="1" dirty="0">
                <a:latin typeface="Calibri" panose="020F0502020204030204" pitchFamily="34" charset="0"/>
                <a:cs typeface="Calibri" panose="020F0502020204030204" pitchFamily="34" charset="0"/>
              </a:rPr>
              <a:t>观察分析的实验设置</a:t>
            </a:r>
            <a:endParaRPr lang="en-GB" altLang="zh-CN" b="1" dirty="0">
              <a:latin typeface="Calibri" panose="020F0502020204030204" pitchFamily="34" charset="0"/>
              <a:cs typeface="Calibri" panose="020F0502020204030204" pitchFamily="34" charset="0"/>
            </a:endParaRPr>
          </a:p>
        </p:txBody>
      </p:sp>
      <p:sp>
        <p:nvSpPr>
          <p:cNvPr id="45" name="文本框 44">
            <a:extLst>
              <a:ext uri="{FF2B5EF4-FFF2-40B4-BE49-F238E27FC236}">
                <a16:creationId xmlns:a16="http://schemas.microsoft.com/office/drawing/2014/main" id="{B76DE1D2-C1B8-464D-9413-1301C60DC832}"/>
              </a:ext>
            </a:extLst>
          </p:cNvPr>
          <p:cNvSpPr txBox="1"/>
          <p:nvPr/>
        </p:nvSpPr>
        <p:spPr>
          <a:xfrm>
            <a:off x="284293" y="3919240"/>
            <a:ext cx="5457051" cy="1477328"/>
          </a:xfrm>
          <a:prstGeom prst="rect">
            <a:avLst/>
          </a:prstGeom>
          <a:noFill/>
        </p:spPr>
        <p:txBody>
          <a:bodyPr wrap="square" rtlCol="0">
            <a:spAutoFit/>
          </a:bodyPr>
          <a:lstStyle/>
          <a:p>
            <a:r>
              <a:rPr lang="zh-CN" altLang="en-US" dirty="0"/>
              <a:t>服务器：</a:t>
            </a:r>
            <a:r>
              <a:rPr lang="en-US" altLang="zh-CN" dirty="0"/>
              <a:t> </a:t>
            </a:r>
          </a:p>
          <a:p>
            <a:pPr marL="285750" indent="-285750">
              <a:buFont typeface="Arial" panose="020B0604020202020204" pitchFamily="34" charset="0"/>
              <a:buChar char="•"/>
            </a:pPr>
            <a:r>
              <a:rPr lang="en-US" altLang="zh-CN" dirty="0"/>
              <a:t>1 Nvidia V100 GPU</a:t>
            </a:r>
            <a:r>
              <a:rPr lang="zh-CN" altLang="en-US" dirty="0"/>
              <a:t>，</a:t>
            </a:r>
            <a:r>
              <a:rPr lang="en-US" altLang="zh-CN" dirty="0"/>
              <a:t>16 GB GPU memory</a:t>
            </a:r>
            <a:r>
              <a:rPr lang="zh-CN" altLang="en-US" dirty="0"/>
              <a:t>，</a:t>
            </a:r>
            <a:r>
              <a:rPr lang="en-US" altLang="zh-CN" dirty="0"/>
              <a:t> 61 GB of CPU memory</a:t>
            </a:r>
          </a:p>
          <a:p>
            <a:r>
              <a:rPr lang="zh-CN" altLang="en-US" dirty="0"/>
              <a:t>请求分布：</a:t>
            </a:r>
            <a:endParaRPr lang="en-US" altLang="zh-CN" dirty="0"/>
          </a:p>
          <a:p>
            <a:pPr marL="285750" indent="-285750">
              <a:buFont typeface="Arial" panose="020B0604020202020204" pitchFamily="34" charset="0"/>
              <a:buChar char="•"/>
            </a:pPr>
            <a:r>
              <a:rPr lang="zh-CN" altLang="en-US" dirty="0"/>
              <a:t>遵循</a:t>
            </a:r>
            <a:r>
              <a:rPr lang="en-US" altLang="zh-CN" dirty="0"/>
              <a:t>Twitter trace</a:t>
            </a:r>
            <a:r>
              <a:rPr lang="en-US" altLang="zh-CN" baseline="30000" dirty="0"/>
              <a:t>[1]</a:t>
            </a:r>
          </a:p>
        </p:txBody>
      </p:sp>
      <p:sp>
        <p:nvSpPr>
          <p:cNvPr id="47" name="文本框 46">
            <a:extLst>
              <a:ext uri="{FF2B5EF4-FFF2-40B4-BE49-F238E27FC236}">
                <a16:creationId xmlns:a16="http://schemas.microsoft.com/office/drawing/2014/main" id="{FE06636D-7072-47C4-B665-5CAF22657867}"/>
              </a:ext>
            </a:extLst>
          </p:cNvPr>
          <p:cNvSpPr txBox="1"/>
          <p:nvPr/>
        </p:nvSpPr>
        <p:spPr>
          <a:xfrm>
            <a:off x="6015764" y="3506131"/>
            <a:ext cx="6056203" cy="1754326"/>
          </a:xfrm>
          <a:prstGeom prst="rect">
            <a:avLst/>
          </a:prstGeom>
          <a:noFill/>
        </p:spPr>
        <p:txBody>
          <a:bodyPr wrap="square">
            <a:spAutoFit/>
          </a:bodyPr>
          <a:lstStyle/>
          <a:p>
            <a:r>
              <a:rPr lang="zh-CN" altLang="en-US" dirty="0"/>
              <a:t>时间间隔：</a:t>
            </a:r>
            <a:endParaRPr lang="en-US" altLang="zh-CN" dirty="0"/>
          </a:p>
          <a:p>
            <a:pPr marL="285750" indent="-285750">
              <a:buFont typeface="Arial" panose="020B0604020202020204" pitchFamily="34" charset="0"/>
              <a:buChar char="•"/>
            </a:pPr>
            <a:r>
              <a:rPr lang="zh-CN" altLang="en-US" dirty="0"/>
              <a:t>短时间间隔（如</a:t>
            </a:r>
            <a:r>
              <a:rPr lang="en-US" altLang="zh-CN" dirty="0"/>
              <a:t>50</a:t>
            </a:r>
            <a:r>
              <a:rPr lang="zh-CN" altLang="en-US" dirty="0"/>
              <a:t>秒）</a:t>
            </a:r>
            <a:r>
              <a:rPr lang="en-US" altLang="zh-CN" baseline="30000" dirty="0"/>
              <a:t>[2]</a:t>
            </a:r>
            <a:r>
              <a:rPr lang="zh-CN" altLang="en-US" dirty="0"/>
              <a:t>下进行持续学习或再训练，确保情况快速变化的应用程序的高精度。</a:t>
            </a:r>
            <a:endParaRPr lang="en-US" altLang="zh-CN" dirty="0"/>
          </a:p>
          <a:p>
            <a:r>
              <a:rPr lang="zh-CN" altLang="en-US" dirty="0"/>
              <a:t>对比算法：</a:t>
            </a:r>
            <a:endParaRPr lang="en-US" altLang="zh-CN" dirty="0"/>
          </a:p>
          <a:p>
            <a:pPr marL="285750" indent="-285750">
              <a:buFont typeface="Arial" panose="020B0604020202020204" pitchFamily="34" charset="0"/>
              <a:buChar char="•"/>
            </a:pPr>
            <a:r>
              <a:rPr lang="en-US" altLang="zh-CN" dirty="0" err="1"/>
              <a:t>Ekya</a:t>
            </a:r>
            <a:r>
              <a:rPr lang="en-US" altLang="zh-CN" baseline="30000" dirty="0"/>
              <a:t> [2] </a:t>
            </a:r>
            <a:r>
              <a:rPr lang="zh-CN" altLang="en-US" dirty="0"/>
              <a:t>：从头到尾执行再训练任务。</a:t>
            </a:r>
            <a:endParaRPr lang="en-US" altLang="zh-CN" dirty="0"/>
          </a:p>
          <a:p>
            <a:pPr marL="285750" indent="-285750">
              <a:buFont typeface="Arial" panose="020B0604020202020204" pitchFamily="34" charset="0"/>
              <a:buChar char="•"/>
            </a:pPr>
            <a:r>
              <a:rPr lang="en-US" altLang="zh-CN" b="1" dirty="0" err="1"/>
              <a:t>AdaInf</a:t>
            </a:r>
            <a:r>
              <a:rPr lang="zh-CN" altLang="en-US" b="1" dirty="0"/>
              <a:t>：</a:t>
            </a:r>
            <a:r>
              <a:rPr lang="zh-CN" altLang="en-US" dirty="0"/>
              <a:t>剩余时间执行再训练任务。</a:t>
            </a:r>
            <a:endParaRPr lang="en-US" altLang="zh-CN" dirty="0"/>
          </a:p>
        </p:txBody>
      </p:sp>
      <p:pic>
        <p:nvPicPr>
          <p:cNvPr id="29" name="图片 28">
            <a:extLst>
              <a:ext uri="{FF2B5EF4-FFF2-40B4-BE49-F238E27FC236}">
                <a16:creationId xmlns:a16="http://schemas.microsoft.com/office/drawing/2014/main" id="{56598C87-77AB-412B-82C0-94FD31E7E98E}"/>
              </a:ext>
            </a:extLst>
          </p:cNvPr>
          <p:cNvPicPr>
            <a:picLocks noChangeAspect="1"/>
          </p:cNvPicPr>
          <p:nvPr/>
        </p:nvPicPr>
        <p:blipFill>
          <a:blip r:embed="rId3"/>
          <a:stretch>
            <a:fillRect/>
          </a:stretch>
        </p:blipFill>
        <p:spPr>
          <a:xfrm>
            <a:off x="792721" y="1693333"/>
            <a:ext cx="4784363" cy="2097157"/>
          </a:xfrm>
          <a:prstGeom prst="rect">
            <a:avLst/>
          </a:prstGeom>
        </p:spPr>
      </p:pic>
      <p:sp>
        <p:nvSpPr>
          <p:cNvPr id="51" name="文本框 50">
            <a:extLst>
              <a:ext uri="{FF2B5EF4-FFF2-40B4-BE49-F238E27FC236}">
                <a16:creationId xmlns:a16="http://schemas.microsoft.com/office/drawing/2014/main" id="{8BC7F1FB-110B-4992-94B2-836112883B93}"/>
              </a:ext>
            </a:extLst>
          </p:cNvPr>
          <p:cNvSpPr txBox="1"/>
          <p:nvPr/>
        </p:nvSpPr>
        <p:spPr>
          <a:xfrm>
            <a:off x="0" y="5629789"/>
            <a:ext cx="11579226" cy="830997"/>
          </a:xfrm>
          <a:prstGeom prst="rect">
            <a:avLst/>
          </a:prstGeom>
          <a:noFill/>
        </p:spPr>
        <p:txBody>
          <a:bodyPr wrap="square">
            <a:spAutoFit/>
          </a:bodyPr>
          <a:lstStyle/>
          <a:p>
            <a:r>
              <a:rPr lang="en-US" altLang="zh-CN" sz="1200" dirty="0"/>
              <a:t>[1] Twitter. Twitter streaming traces. https://archive.org/details/archiveteam-twitter-stream-2018-04, 2018</a:t>
            </a:r>
          </a:p>
          <a:p>
            <a:r>
              <a:rPr lang="en-US" altLang="zh-CN" sz="1200" dirty="0"/>
              <a:t>[2] </a:t>
            </a:r>
            <a:r>
              <a:rPr lang="en-US" altLang="zh-CN" sz="1200" dirty="0" err="1"/>
              <a:t>Romil</a:t>
            </a:r>
            <a:r>
              <a:rPr lang="en-US" altLang="zh-CN" sz="1200" dirty="0"/>
              <a:t> Bhardwaj, </a:t>
            </a:r>
            <a:r>
              <a:rPr lang="en-US" altLang="zh-CN" sz="1200" dirty="0" err="1"/>
              <a:t>Zhengxu</a:t>
            </a:r>
            <a:r>
              <a:rPr lang="en-US" altLang="zh-CN" sz="1200" dirty="0"/>
              <a:t> Xia, Ganesh </a:t>
            </a:r>
            <a:r>
              <a:rPr lang="en-US" altLang="zh-CN" sz="1200" dirty="0" err="1"/>
              <a:t>Ananthanarayanan</a:t>
            </a:r>
            <a:r>
              <a:rPr lang="en-US" altLang="zh-CN" sz="1200" dirty="0"/>
              <a:t>, </a:t>
            </a:r>
            <a:r>
              <a:rPr lang="en-US" altLang="zh-CN" sz="1200" dirty="0" err="1"/>
              <a:t>Junchen</a:t>
            </a:r>
            <a:r>
              <a:rPr lang="en-US" altLang="zh-CN" sz="1200" dirty="0"/>
              <a:t> Jiang, Yuan chao Shu, Nikolaos </a:t>
            </a:r>
            <a:r>
              <a:rPr lang="en-US" altLang="zh-CN" sz="1200" dirty="0" err="1"/>
              <a:t>Karianakis</a:t>
            </a:r>
            <a:r>
              <a:rPr lang="en-US" altLang="zh-CN" sz="1200" dirty="0"/>
              <a:t>, Kevin Hsieh, </a:t>
            </a:r>
            <a:r>
              <a:rPr lang="en-US" altLang="zh-CN" sz="1200" dirty="0" err="1"/>
              <a:t>Paramvir</a:t>
            </a:r>
            <a:r>
              <a:rPr lang="en-US" altLang="zh-CN" sz="1200" dirty="0"/>
              <a:t> </a:t>
            </a:r>
            <a:r>
              <a:rPr lang="en-US" altLang="zh-CN" sz="1200" dirty="0" err="1"/>
              <a:t>Bahl</a:t>
            </a:r>
            <a:r>
              <a:rPr lang="en-US" altLang="zh-CN" sz="1200" dirty="0"/>
              <a:t>, and Ion </a:t>
            </a:r>
            <a:r>
              <a:rPr lang="en-US" altLang="zh-CN" sz="1200" dirty="0" err="1"/>
              <a:t>Stoica</a:t>
            </a:r>
            <a:r>
              <a:rPr lang="en-US" altLang="zh-CN" sz="1200" dirty="0"/>
              <a:t>. </a:t>
            </a:r>
            <a:r>
              <a:rPr lang="en-US" altLang="zh-CN" sz="1200" dirty="0" err="1"/>
              <a:t>Ekya</a:t>
            </a:r>
            <a:r>
              <a:rPr lang="en-US" altLang="zh-CN" sz="1200" dirty="0"/>
              <a:t>: Continuous learning of video analytics models on edge compute servers. In Proc. of NSDI, 2022.</a:t>
            </a:r>
          </a:p>
          <a:p>
            <a:r>
              <a:rPr lang="en-US" altLang="zh-CN" sz="1200" dirty="0"/>
              <a:t>[3] Xiao Zeng, </a:t>
            </a:r>
            <a:r>
              <a:rPr lang="en-US" altLang="zh-CN" sz="1200" dirty="0" err="1"/>
              <a:t>Biyi</a:t>
            </a:r>
            <a:r>
              <a:rPr lang="en-US" altLang="zh-CN" sz="1200" dirty="0"/>
              <a:t> Fang, </a:t>
            </a:r>
            <a:r>
              <a:rPr lang="en-US" altLang="zh-CN" sz="1200" dirty="0" err="1"/>
              <a:t>Haichen</a:t>
            </a:r>
            <a:r>
              <a:rPr lang="en-US" altLang="zh-CN" sz="1200" dirty="0"/>
              <a:t> Shen, and Mi Zhang. </a:t>
            </a:r>
            <a:r>
              <a:rPr lang="en-US" altLang="zh-CN" sz="1200" dirty="0" err="1"/>
              <a:t>Distream</a:t>
            </a:r>
            <a:r>
              <a:rPr lang="en-US" altLang="zh-CN" sz="1200" dirty="0"/>
              <a:t>: scaling live video analytics with workload-adaptive distributed edge intelligence. In Proc. of </a:t>
            </a:r>
            <a:r>
              <a:rPr lang="en-US" altLang="zh-CN" sz="1200" dirty="0" err="1"/>
              <a:t>SenSys</a:t>
            </a:r>
            <a:r>
              <a:rPr lang="en-US" altLang="zh-CN" sz="1200" dirty="0"/>
              <a:t>, 2020.</a:t>
            </a:r>
            <a:endParaRPr lang="zh-CN" altLang="en-US" sz="1200" dirty="0"/>
          </a:p>
        </p:txBody>
      </p:sp>
      <p:pic>
        <p:nvPicPr>
          <p:cNvPr id="32" name="图片 31">
            <a:extLst>
              <a:ext uri="{FF2B5EF4-FFF2-40B4-BE49-F238E27FC236}">
                <a16:creationId xmlns:a16="http://schemas.microsoft.com/office/drawing/2014/main" id="{1578931A-91DE-4351-B391-F09F31768684}"/>
              </a:ext>
            </a:extLst>
          </p:cNvPr>
          <p:cNvPicPr>
            <a:picLocks noChangeAspect="1"/>
          </p:cNvPicPr>
          <p:nvPr/>
        </p:nvPicPr>
        <p:blipFill>
          <a:blip r:embed="rId4"/>
          <a:stretch>
            <a:fillRect/>
          </a:stretch>
        </p:blipFill>
        <p:spPr>
          <a:xfrm>
            <a:off x="6503177" y="1693333"/>
            <a:ext cx="4896102" cy="1568531"/>
          </a:xfrm>
          <a:prstGeom prst="rect">
            <a:avLst/>
          </a:prstGeom>
        </p:spPr>
      </p:pic>
      <p:sp>
        <p:nvSpPr>
          <p:cNvPr id="58" name="文本框 57">
            <a:extLst>
              <a:ext uri="{FF2B5EF4-FFF2-40B4-BE49-F238E27FC236}">
                <a16:creationId xmlns:a16="http://schemas.microsoft.com/office/drawing/2014/main" id="{03E98446-6175-4248-9D37-6D68891DA228}"/>
              </a:ext>
            </a:extLst>
          </p:cNvPr>
          <p:cNvSpPr txBox="1"/>
          <p:nvPr/>
        </p:nvSpPr>
        <p:spPr>
          <a:xfrm>
            <a:off x="859142" y="2784310"/>
            <a:ext cx="1379038" cy="369332"/>
          </a:xfrm>
          <a:prstGeom prst="rect">
            <a:avLst/>
          </a:prstGeom>
          <a:noFill/>
        </p:spPr>
        <p:txBody>
          <a:bodyPr wrap="square">
            <a:spAutoFit/>
          </a:bodyPr>
          <a:lstStyle/>
          <a:p>
            <a:r>
              <a:rPr lang="en-US" altLang="zh-CN" b="1" dirty="0">
                <a:solidFill>
                  <a:srgbClr val="FF0000"/>
                </a:solidFill>
              </a:rPr>
              <a:t>TinyYOLOv3</a:t>
            </a:r>
            <a:endParaRPr lang="zh-CN" altLang="en-US" b="1" dirty="0">
              <a:solidFill>
                <a:srgbClr val="FF0000"/>
              </a:solidFill>
            </a:endParaRPr>
          </a:p>
        </p:txBody>
      </p:sp>
      <p:sp>
        <p:nvSpPr>
          <p:cNvPr id="59" name="文本框 58">
            <a:extLst>
              <a:ext uri="{FF2B5EF4-FFF2-40B4-BE49-F238E27FC236}">
                <a16:creationId xmlns:a16="http://schemas.microsoft.com/office/drawing/2014/main" id="{E73BC0CB-C2CE-4594-B8B7-A985777BA4F9}"/>
              </a:ext>
            </a:extLst>
          </p:cNvPr>
          <p:cNvSpPr txBox="1"/>
          <p:nvPr/>
        </p:nvSpPr>
        <p:spPr>
          <a:xfrm>
            <a:off x="2488112" y="1394118"/>
            <a:ext cx="1525088" cy="369332"/>
          </a:xfrm>
          <a:prstGeom prst="rect">
            <a:avLst/>
          </a:prstGeom>
          <a:noFill/>
        </p:spPr>
        <p:txBody>
          <a:bodyPr wrap="square">
            <a:spAutoFit/>
          </a:bodyPr>
          <a:lstStyle/>
          <a:p>
            <a:r>
              <a:rPr lang="en-US" altLang="zh-CN" b="1" dirty="0">
                <a:solidFill>
                  <a:srgbClr val="FF0000"/>
                </a:solidFill>
              </a:rPr>
              <a:t>MobileNetV2</a:t>
            </a:r>
            <a:endParaRPr lang="zh-CN" altLang="en-US" b="1" dirty="0">
              <a:solidFill>
                <a:srgbClr val="FF0000"/>
              </a:solidFill>
            </a:endParaRPr>
          </a:p>
        </p:txBody>
      </p:sp>
      <p:sp>
        <p:nvSpPr>
          <p:cNvPr id="61" name="文本框 60">
            <a:extLst>
              <a:ext uri="{FF2B5EF4-FFF2-40B4-BE49-F238E27FC236}">
                <a16:creationId xmlns:a16="http://schemas.microsoft.com/office/drawing/2014/main" id="{1955A3AE-E1EA-4891-9EF2-4C1436F0A590}"/>
              </a:ext>
            </a:extLst>
          </p:cNvPr>
          <p:cNvSpPr txBox="1"/>
          <p:nvPr/>
        </p:nvSpPr>
        <p:spPr>
          <a:xfrm>
            <a:off x="2407512" y="3153642"/>
            <a:ext cx="1379038" cy="369332"/>
          </a:xfrm>
          <a:prstGeom prst="rect">
            <a:avLst/>
          </a:prstGeom>
          <a:noFill/>
        </p:spPr>
        <p:txBody>
          <a:bodyPr wrap="square">
            <a:spAutoFit/>
          </a:bodyPr>
          <a:lstStyle/>
          <a:p>
            <a:r>
              <a:rPr lang="en-US" altLang="zh-CN" b="1" dirty="0" err="1">
                <a:solidFill>
                  <a:srgbClr val="FF0000"/>
                </a:solidFill>
              </a:rPr>
              <a:t>ShuffleNet</a:t>
            </a:r>
            <a:endParaRPr lang="zh-CN" altLang="en-US" b="1" dirty="0">
              <a:solidFill>
                <a:srgbClr val="FF0000"/>
              </a:solidFill>
            </a:endParaRPr>
          </a:p>
        </p:txBody>
      </p:sp>
      <p:sp>
        <p:nvSpPr>
          <p:cNvPr id="64" name="文本框 63">
            <a:extLst>
              <a:ext uri="{FF2B5EF4-FFF2-40B4-BE49-F238E27FC236}">
                <a16:creationId xmlns:a16="http://schemas.microsoft.com/office/drawing/2014/main" id="{C24FE21F-8D77-430E-9556-7BC777FF6345}"/>
              </a:ext>
            </a:extLst>
          </p:cNvPr>
          <p:cNvSpPr txBox="1"/>
          <p:nvPr/>
        </p:nvSpPr>
        <p:spPr>
          <a:xfrm>
            <a:off x="-60326" y="1857761"/>
            <a:ext cx="2745317" cy="369332"/>
          </a:xfrm>
          <a:prstGeom prst="rect">
            <a:avLst/>
          </a:prstGeom>
          <a:noFill/>
        </p:spPr>
        <p:txBody>
          <a:bodyPr wrap="square">
            <a:spAutoFit/>
          </a:bodyPr>
          <a:lstStyle/>
          <a:p>
            <a:r>
              <a:rPr lang="zh-CN" altLang="en-US" b="1" dirty="0">
                <a:solidFill>
                  <a:srgbClr val="FF0000"/>
                </a:solidFill>
              </a:rPr>
              <a:t>真实视频监控数据集</a:t>
            </a:r>
            <a:r>
              <a:rPr lang="en-US" altLang="zh-CN" b="1" baseline="30000" dirty="0">
                <a:solidFill>
                  <a:srgbClr val="FF0000"/>
                </a:solidFill>
              </a:rPr>
              <a:t>[3]</a:t>
            </a:r>
            <a:endParaRPr lang="zh-CN" altLang="en-US" b="1" baseline="30000" dirty="0">
              <a:solidFill>
                <a:srgbClr val="FF0000"/>
              </a:solidFill>
            </a:endParaRPr>
          </a:p>
        </p:txBody>
      </p:sp>
      <p:cxnSp>
        <p:nvCxnSpPr>
          <p:cNvPr id="36" name="直接箭头连接符 35">
            <a:extLst>
              <a:ext uri="{FF2B5EF4-FFF2-40B4-BE49-F238E27FC236}">
                <a16:creationId xmlns:a16="http://schemas.microsoft.com/office/drawing/2014/main" id="{32987A9A-3B6A-499A-A230-299CDBD782B7}"/>
              </a:ext>
            </a:extLst>
          </p:cNvPr>
          <p:cNvCxnSpPr>
            <a:cxnSpLocks/>
          </p:cNvCxnSpPr>
          <p:nvPr/>
        </p:nvCxnSpPr>
        <p:spPr>
          <a:xfrm flipV="1">
            <a:off x="2238180" y="2014810"/>
            <a:ext cx="774639" cy="32838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接箭头连接符 64">
            <a:extLst>
              <a:ext uri="{FF2B5EF4-FFF2-40B4-BE49-F238E27FC236}">
                <a16:creationId xmlns:a16="http://schemas.microsoft.com/office/drawing/2014/main" id="{F4F7FC4B-370D-4E49-AC78-C1585A48B5B9}"/>
              </a:ext>
            </a:extLst>
          </p:cNvPr>
          <p:cNvCxnSpPr>
            <a:cxnSpLocks/>
          </p:cNvCxnSpPr>
          <p:nvPr/>
        </p:nvCxnSpPr>
        <p:spPr>
          <a:xfrm>
            <a:off x="2238180" y="2807863"/>
            <a:ext cx="774639" cy="300934"/>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7" name="文本框 66">
            <a:extLst>
              <a:ext uri="{FF2B5EF4-FFF2-40B4-BE49-F238E27FC236}">
                <a16:creationId xmlns:a16="http://schemas.microsoft.com/office/drawing/2014/main" id="{83925F37-AFBD-427D-BF90-404D3599A0A1}"/>
              </a:ext>
            </a:extLst>
          </p:cNvPr>
          <p:cNvSpPr txBox="1"/>
          <p:nvPr/>
        </p:nvSpPr>
        <p:spPr>
          <a:xfrm>
            <a:off x="3911065" y="2355681"/>
            <a:ext cx="1379038" cy="369332"/>
          </a:xfrm>
          <a:prstGeom prst="rect">
            <a:avLst/>
          </a:prstGeom>
          <a:noFill/>
        </p:spPr>
        <p:txBody>
          <a:bodyPr wrap="square">
            <a:spAutoFit/>
          </a:bodyPr>
          <a:lstStyle/>
          <a:p>
            <a:r>
              <a:rPr lang="zh-CN" altLang="en-US" b="1" dirty="0">
                <a:solidFill>
                  <a:srgbClr val="FF0000"/>
                </a:solidFill>
              </a:rPr>
              <a:t>输出</a:t>
            </a:r>
            <a:r>
              <a:rPr lang="en-US" altLang="zh-CN" b="1" dirty="0">
                <a:solidFill>
                  <a:srgbClr val="FF0000"/>
                </a:solidFill>
                <a:sym typeface="Wingdings" panose="05000000000000000000" pitchFamily="2" charset="2"/>
              </a:rPr>
              <a:t></a:t>
            </a:r>
            <a:r>
              <a:rPr lang="zh-CN" altLang="en-US" b="1" dirty="0">
                <a:solidFill>
                  <a:srgbClr val="FF0000"/>
                </a:solidFill>
                <a:sym typeface="Wingdings" panose="05000000000000000000" pitchFamily="2" charset="2"/>
              </a:rPr>
              <a:t>输入</a:t>
            </a:r>
            <a:endParaRPr lang="zh-CN" altLang="en-US" b="1" dirty="0">
              <a:solidFill>
                <a:srgbClr val="FF0000"/>
              </a:solidFill>
            </a:endParaRPr>
          </a:p>
        </p:txBody>
      </p:sp>
      <p:sp>
        <p:nvSpPr>
          <p:cNvPr id="69" name="文本框 68">
            <a:extLst>
              <a:ext uri="{FF2B5EF4-FFF2-40B4-BE49-F238E27FC236}">
                <a16:creationId xmlns:a16="http://schemas.microsoft.com/office/drawing/2014/main" id="{69A4B688-02F2-4F6B-AF76-5A5805977BAF}"/>
              </a:ext>
            </a:extLst>
          </p:cNvPr>
          <p:cNvSpPr txBox="1"/>
          <p:nvPr/>
        </p:nvSpPr>
        <p:spPr>
          <a:xfrm>
            <a:off x="5880877" y="1948539"/>
            <a:ext cx="800100" cy="369332"/>
          </a:xfrm>
          <a:prstGeom prst="rect">
            <a:avLst/>
          </a:prstGeom>
          <a:noFill/>
        </p:spPr>
        <p:txBody>
          <a:bodyPr wrap="square">
            <a:spAutoFit/>
          </a:bodyPr>
          <a:lstStyle/>
          <a:p>
            <a:r>
              <a:rPr lang="en-US" altLang="zh-CN" b="1" dirty="0" err="1">
                <a:solidFill>
                  <a:srgbClr val="FF0000"/>
                </a:solidFill>
              </a:rPr>
              <a:t>Ekya</a:t>
            </a:r>
            <a:r>
              <a:rPr lang="en-US" altLang="zh-CN" b="1" baseline="30000" dirty="0">
                <a:solidFill>
                  <a:srgbClr val="FF0000"/>
                </a:solidFill>
              </a:rPr>
              <a:t> [2]</a:t>
            </a:r>
            <a:endParaRPr lang="zh-CN" altLang="en-US" b="1" dirty="0">
              <a:solidFill>
                <a:srgbClr val="FF0000"/>
              </a:solidFill>
            </a:endParaRPr>
          </a:p>
        </p:txBody>
      </p:sp>
      <p:sp>
        <p:nvSpPr>
          <p:cNvPr id="42" name="矩形 41">
            <a:extLst>
              <a:ext uri="{FF2B5EF4-FFF2-40B4-BE49-F238E27FC236}">
                <a16:creationId xmlns:a16="http://schemas.microsoft.com/office/drawing/2014/main" id="{43CB3280-118F-49BA-8F4D-04903902D04D}"/>
              </a:ext>
            </a:extLst>
          </p:cNvPr>
          <p:cNvSpPr/>
          <p:nvPr/>
        </p:nvSpPr>
        <p:spPr>
          <a:xfrm>
            <a:off x="6503177" y="1638819"/>
            <a:ext cx="1354428" cy="3097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3634415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DUwMmFlMjlkYzUyNmQzZjA3MTdkMjY2MDc3NjVjZDQifQ=="/>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3568</TotalTime>
  <Words>6150</Words>
  <Application>Microsoft Office PowerPoint</Application>
  <PresentationFormat>宽屏</PresentationFormat>
  <Paragraphs>551</Paragraphs>
  <Slides>44</Slides>
  <Notes>41</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44</vt:i4>
      </vt:variant>
    </vt:vector>
  </HeadingPairs>
  <TitlesOfParts>
    <vt:vector size="56" baseType="lpstr">
      <vt:lpstr>LinLibertineT</vt:lpstr>
      <vt:lpstr>LinLibertineTI</vt:lpstr>
      <vt:lpstr>等线</vt:lpstr>
      <vt:lpstr>微软雅黑</vt:lpstr>
      <vt:lpstr>Arial</vt:lpstr>
      <vt:lpstr>Calibri</vt:lpstr>
      <vt:lpstr>Calibri Light</vt:lpstr>
      <vt:lpstr>Cambria Math</vt:lpstr>
      <vt:lpstr>Times New Roman</vt:lpstr>
      <vt:lpstr>Wingdings</vt:lpstr>
      <vt:lpstr>Office Theme</vt:lpstr>
      <vt:lpstr>1_Office Theme</vt:lpstr>
      <vt:lpstr>AdaInf: Data Drift Adaptive Scheduling for Accurate and SLO-guaranteed Multiple-Model Inference Serving at Edge Servers</vt:lpstr>
      <vt:lpstr>提纲</vt:lpstr>
      <vt:lpstr>提纲</vt:lpstr>
      <vt:lpstr>研究背景</vt:lpstr>
      <vt:lpstr>研究背景</vt:lpstr>
      <vt:lpstr>研究背景</vt:lpstr>
      <vt:lpstr>研究现状</vt:lpstr>
      <vt:lpstr>提纲</vt:lpstr>
      <vt:lpstr>观察分析的实验设置</vt:lpstr>
      <vt:lpstr>观察分析的实验设置</vt:lpstr>
      <vt:lpstr>观察分析1：数据漂移对精度的影响</vt:lpstr>
      <vt:lpstr>观察分析1：数据漂移对精度的影响</vt:lpstr>
      <vt:lpstr>观察分析2：尽早退出结构</vt:lpstr>
      <vt:lpstr>观察分析3：最佳请求批大小</vt:lpstr>
      <vt:lpstr>观察分析4：GPU内存通信</vt:lpstr>
      <vt:lpstr>观察分析4：GPU内存通信</vt:lpstr>
      <vt:lpstr>观察分析4：GPU内存通信</vt:lpstr>
      <vt:lpstr>提纲</vt:lpstr>
      <vt:lpstr>系统框架</vt:lpstr>
      <vt:lpstr>模型设计1—数据漂移感知的再训练-推理DAG生成</vt:lpstr>
      <vt:lpstr>模型设计1—数据漂移感知的再训练-推理DAG生成</vt:lpstr>
      <vt:lpstr>模型设计2—数据漂移感知的GPU空间和时间分配</vt:lpstr>
      <vt:lpstr>模型设计2—数据漂移感知的GPU空间和时间分配</vt:lpstr>
      <vt:lpstr>模型设计2—数据漂移感知的GPU空间和时间分配</vt:lpstr>
      <vt:lpstr>模型设计2—数据漂移感知的GPU空间和时间分配</vt:lpstr>
      <vt:lpstr>模型设计2—数据漂移感知的GPU空间和时间分配</vt:lpstr>
      <vt:lpstr>模型设计2—数据漂移感知的GPU空间和时间分配</vt:lpstr>
      <vt:lpstr>模型设计2—数据漂移感知的GPU空间和时间分配</vt:lpstr>
      <vt:lpstr>模型设计3—CPU-GPU内存通信最小化</vt:lpstr>
      <vt:lpstr>模型设计3—CPU-GPU内存通信最小化</vt:lpstr>
      <vt:lpstr>模型设计3—CPU-GPU内存通信最小化</vt:lpstr>
      <vt:lpstr>提纲</vt:lpstr>
      <vt:lpstr>实验设置</vt:lpstr>
      <vt:lpstr>性能对比：精度</vt:lpstr>
      <vt:lpstr>性能对比：完成率</vt:lpstr>
      <vt:lpstr>性能对比：时间开销</vt:lpstr>
      <vt:lpstr>性能对比：GPU利用率</vt:lpstr>
      <vt:lpstr>性能对比：消融实验</vt:lpstr>
      <vt:lpstr>性能对比：参数设置的影响</vt:lpstr>
      <vt:lpstr>性能对比：参数设置的影响</vt:lpstr>
      <vt:lpstr>提纲</vt:lpstr>
      <vt:lpstr>总结展望</vt:lpstr>
      <vt:lpstr>总结展望</vt:lpstr>
      <vt:lpstr> 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City-Wide Crowdsourcing Delivery System with Reinforcement Learning</dc:title>
  <dc:creator>Ding Yi</dc:creator>
  <cp:lastModifiedBy>Liu tianen</cp:lastModifiedBy>
  <cp:revision>576</cp:revision>
  <cp:lastPrinted>2022-09-27T11:35:00Z</cp:lastPrinted>
  <dcterms:created xsi:type="dcterms:W3CDTF">2021-08-15T07:01:00Z</dcterms:created>
  <dcterms:modified xsi:type="dcterms:W3CDTF">2024-03-21T13:07:59Z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114F021D38084B5DA89CCB20001A4748_12</vt:lpwstr>
  </property>
  <property fmtid="{D5CDD505-2E9C-101B-9397-08002B2CF9AE}" pid="3" name="KSOProductBuildVer">
    <vt:lpwstr>2052-12.1.0.15374</vt:lpwstr>
  </property>
</Properties>
</file>