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44"/>
  </p:handoutMasterIdLst>
  <p:sldIdLst>
    <p:sldId id="256" r:id="rId4"/>
    <p:sldId id="325" r:id="rId6"/>
    <p:sldId id="583" r:id="rId7"/>
    <p:sldId id="674" r:id="rId8"/>
    <p:sldId id="718" r:id="rId9"/>
    <p:sldId id="631" r:id="rId10"/>
    <p:sldId id="720" r:id="rId11"/>
    <p:sldId id="721" r:id="rId12"/>
    <p:sldId id="632" r:id="rId13"/>
    <p:sldId id="633" r:id="rId14"/>
    <p:sldId id="764" r:id="rId15"/>
    <p:sldId id="765" r:id="rId16"/>
    <p:sldId id="766" r:id="rId17"/>
    <p:sldId id="794" r:id="rId18"/>
    <p:sldId id="767" r:id="rId19"/>
    <p:sldId id="769" r:id="rId20"/>
    <p:sldId id="768" r:id="rId21"/>
    <p:sldId id="771" r:id="rId22"/>
    <p:sldId id="770" r:id="rId23"/>
    <p:sldId id="773" r:id="rId24"/>
    <p:sldId id="774" r:id="rId25"/>
    <p:sldId id="775" r:id="rId26"/>
    <p:sldId id="361" r:id="rId27"/>
    <p:sldId id="369" r:id="rId28"/>
    <p:sldId id="776" r:id="rId29"/>
    <p:sldId id="610" r:id="rId30"/>
    <p:sldId id="643" r:id="rId31"/>
    <p:sldId id="777" r:id="rId32"/>
    <p:sldId id="778" r:id="rId33"/>
    <p:sldId id="779" r:id="rId34"/>
    <p:sldId id="780" r:id="rId35"/>
    <p:sldId id="781" r:id="rId36"/>
    <p:sldId id="782" r:id="rId37"/>
    <p:sldId id="783" r:id="rId38"/>
    <p:sldId id="785" r:id="rId39"/>
    <p:sldId id="784" r:id="rId40"/>
    <p:sldId id="362" r:id="rId41"/>
    <p:sldId id="436" r:id="rId42"/>
    <p:sldId id="370" r:id="rId43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AE58830-5E9B-F543-88AC-16816796E5E6}">
          <p14:sldIdLst>
            <p14:sldId id="256"/>
            <p14:sldId id="325"/>
            <p14:sldId id="583"/>
            <p14:sldId id="674"/>
            <p14:sldId id="718"/>
            <p14:sldId id="631"/>
            <p14:sldId id="720"/>
            <p14:sldId id="721"/>
            <p14:sldId id="632"/>
            <p14:sldId id="633"/>
            <p14:sldId id="764"/>
            <p14:sldId id="765"/>
            <p14:sldId id="766"/>
            <p14:sldId id="794"/>
            <p14:sldId id="767"/>
            <p14:sldId id="769"/>
            <p14:sldId id="768"/>
            <p14:sldId id="771"/>
            <p14:sldId id="770"/>
            <p14:sldId id="773"/>
            <p14:sldId id="774"/>
            <p14:sldId id="775"/>
          </p14:sldIdLst>
        </p14:section>
        <p14:section name="实验" id="{DDE0ADF9-383F-6F43-A357-29B9CE66D861}">
          <p14:sldIdLst>
            <p14:sldId id="361"/>
            <p14:sldId id="369"/>
            <p14:sldId id="776"/>
            <p14:sldId id="610"/>
            <p14:sldId id="643"/>
            <p14:sldId id="777"/>
            <p14:sldId id="778"/>
            <p14:sldId id="779"/>
            <p14:sldId id="780"/>
            <p14:sldId id="781"/>
            <p14:sldId id="782"/>
            <p14:sldId id="783"/>
            <p14:sldId id="785"/>
            <p14:sldId id="784"/>
            <p14:sldId id="362"/>
            <p14:sldId id="436"/>
            <p14:sldId id="37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F0F5"/>
    <a:srgbClr val="DFE1EE"/>
    <a:srgbClr val="E9EEF1"/>
    <a:srgbClr val="FFD580"/>
    <a:srgbClr val="FF7F7F"/>
    <a:srgbClr val="0093C9"/>
    <a:srgbClr val="EE6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82332" autoAdjust="0"/>
  </p:normalViewPr>
  <p:slideViewPr>
    <p:cSldViewPr snapToGrid="0" snapToObjects="1">
      <p:cViewPr varScale="1">
        <p:scale>
          <a:sx n="93" d="100"/>
          <a:sy n="93" d="100"/>
        </p:scale>
        <p:origin x="1530" y="84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9" Type="http://schemas.openxmlformats.org/officeDocument/2006/relationships/tags" Target="tags/tag16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4969-F41E-D640-A298-1235BD612A5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9E83B-95BE-ED40-9990-276629BC7DC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62A7-98BB-7843-824D-A1220905688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67718-CD55-8442-A98A-4AB47C5338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94C5-38E1-E44E-AF00-F571FF6E3C8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5397-C8F7-0E48-AE3F-CE930279AC7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F7E1-3471-8D48-B307-1B52AA723F1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608-75E2-EA4E-B00C-65557051005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94C5-38E1-E44E-AF00-F571FF6E3C8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448800" y="649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3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1pPr>
          </a:lstStyle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885714"/>
          </a:xfrm>
          <a:prstGeom prst="rect">
            <a:avLst/>
          </a:prstGeom>
          <a:solidFill>
            <a:srgbClr val="003F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55600" y="1164773"/>
            <a:ext cx="11455400" cy="5092312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1pPr>
            <a:lvl2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2pPr>
            <a:lvl3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3pPr>
            <a:lvl4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4pPr>
            <a:lvl5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57373" b="20356"/>
          <a:stretch>
            <a:fillRect/>
          </a:stretch>
        </p:blipFill>
        <p:spPr>
          <a:xfrm>
            <a:off x="9255451" y="17959"/>
            <a:ext cx="2911149" cy="799648"/>
          </a:xfrm>
          <a:prstGeom prst="rect">
            <a:avLst/>
          </a:prstGeom>
        </p:spPr>
      </p:pic>
      <p:cxnSp>
        <p:nvCxnSpPr>
          <p:cNvPr id="4" name="直线连接符 3"/>
          <p:cNvCxnSpPr/>
          <p:nvPr userDrawn="1"/>
        </p:nvCxnSpPr>
        <p:spPr>
          <a:xfrm>
            <a:off x="0" y="6487620"/>
            <a:ext cx="12192000" cy="4703"/>
          </a:xfrm>
          <a:prstGeom prst="line">
            <a:avLst/>
          </a:prstGeom>
          <a:ln w="19050"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355600" y="18511"/>
            <a:ext cx="11455400" cy="90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A89-6C0D-8B46-A098-CA93B5BCB60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149C-3429-F942-B244-7F6E681DABC6}" type="datetime1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D63-2207-C848-9014-F412EC03BF95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0F8C-1DFF-4D41-91EC-017EFC60A6EA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DED7-4118-E246-870B-E431816F2D29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97495" y="6356349"/>
            <a:ext cx="1042595" cy="365125"/>
          </a:xfrm>
        </p:spPr>
        <p:txBody>
          <a:bodyPr/>
          <a:lstStyle/>
          <a:p>
            <a:r>
              <a:rPr lang="en-US"/>
              <a:t>/ 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448800" y="649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3F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1pPr>
          </a:lstStyle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885714"/>
          </a:xfrm>
          <a:prstGeom prst="rect">
            <a:avLst/>
          </a:prstGeom>
          <a:solidFill>
            <a:srgbClr val="003F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55600" y="1164773"/>
            <a:ext cx="11455400" cy="5092312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1pPr>
            <a:lvl2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2pPr>
            <a:lvl3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3pPr>
            <a:lvl4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4pPr>
            <a:lvl5pPr>
              <a:defRPr sz="2400" b="0" i="0" baseline="0"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57373" b="20356"/>
          <a:stretch>
            <a:fillRect/>
          </a:stretch>
        </p:blipFill>
        <p:spPr>
          <a:xfrm>
            <a:off x="9255451" y="17959"/>
            <a:ext cx="2911149" cy="799648"/>
          </a:xfrm>
          <a:prstGeom prst="rect">
            <a:avLst/>
          </a:prstGeom>
        </p:spPr>
      </p:pic>
      <p:cxnSp>
        <p:nvCxnSpPr>
          <p:cNvPr id="4" name="直线连接符 3"/>
          <p:cNvCxnSpPr/>
          <p:nvPr userDrawn="1"/>
        </p:nvCxnSpPr>
        <p:spPr>
          <a:xfrm>
            <a:off x="0" y="6487620"/>
            <a:ext cx="12192000" cy="4703"/>
          </a:xfrm>
          <a:prstGeom prst="line">
            <a:avLst/>
          </a:prstGeom>
          <a:ln w="19050"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355600" y="18511"/>
            <a:ext cx="11455400" cy="90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C659-C87B-9643-9A34-528B0D41481D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BEDB-4EF5-104F-9942-EA6491B4128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5397-C8F7-0E48-AE3F-CE930279AC7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F7E1-3471-8D48-B307-1B52AA723F1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608-75E2-EA4E-B00C-65557051005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4A89-6C0D-8B46-A098-CA93B5BCB60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149C-3429-F942-B244-7F6E681DABC6}" type="datetime1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D63-2207-C848-9014-F412EC03BF95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0F8C-1DFF-4D41-91EC-017EFC60A6EA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DED7-4118-E246-870B-E431816F2D29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97495" y="6356349"/>
            <a:ext cx="1042595" cy="365125"/>
          </a:xfrm>
        </p:spPr>
        <p:txBody>
          <a:bodyPr/>
          <a:lstStyle/>
          <a:p>
            <a:r>
              <a:rPr lang="en-US"/>
              <a:t>/ 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C659-C87B-9643-9A34-528B0D41481D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BEDB-4EF5-104F-9942-EA6491B4128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149C-3429-F942-B244-7F6E681DABC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149C-3429-F942-B244-7F6E681DABC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39C7-9A20-D34F-B538-98C4FE15FA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slide" Target="slide18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slide" Target="slide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3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slide" Target="slide16.xml"/><Relationship Id="rId3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635"/>
            <a:ext cx="12192635" cy="22790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29" y="767975"/>
            <a:ext cx="11326749" cy="1510380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Following the Data, Not the Function: </a:t>
            </a:r>
            <a:br>
              <a:rPr lang="en-US" altLang="zh-CN" sz="3600" b="1" dirty="0">
                <a:solidFill>
                  <a:srgbClr val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Rethinking Function Orchestration in Serverless Computing</a:t>
            </a:r>
            <a:endParaRPr lang="en-US" altLang="zh-CN" sz="3600" b="1" dirty="0">
              <a:solidFill>
                <a:srgbClr val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Southeast University - Wikip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008245"/>
            <a:ext cx="1440180" cy="143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12097" y="2850156"/>
            <a:ext cx="10753175" cy="1586888"/>
          </a:xfrm>
        </p:spPr>
        <p:txBody>
          <a:bodyPr>
            <a:normAutofit fontScale="90000" lnSpcReduction="20000"/>
          </a:bodyPr>
          <a:lstStyle/>
          <a:p>
            <a:r>
              <a:rPr lang="en-US" altLang="zh-CN" b="1" dirty="0"/>
              <a:t>Authors</a:t>
            </a:r>
            <a:r>
              <a:rPr lang="zh-CN" altLang="en-US" b="1" dirty="0"/>
              <a:t>：</a:t>
            </a:r>
            <a:r>
              <a:rPr lang="en-US" altLang="zh-CN" b="1"/>
              <a:t>Minchen Yu</a:t>
            </a:r>
            <a:r>
              <a:rPr lang="en-US" altLang="zh-CN" b="1" dirty="0"/>
              <a:t>,</a:t>
            </a:r>
            <a:r>
              <a:rPr lang="en-US" altLang="zh-CN" b="1"/>
              <a:t>Tingjia Cao</a:t>
            </a:r>
            <a:r>
              <a:rPr lang="en-US" altLang="zh-CN" b="1" dirty="0"/>
              <a:t>, Wei Wang, Ruichuan Chen</a:t>
            </a:r>
            <a:endParaRPr lang="en-US" altLang="zh-CN" b="1" dirty="0"/>
          </a:p>
          <a:p>
            <a:r>
              <a:rPr lang="en-US" altLang="zh-CN" b="1" dirty="0"/>
              <a:t>Hong Kong University of Science and Technology</a:t>
            </a:r>
            <a:r>
              <a:rPr lang="en-US" b="1" dirty="0"/>
              <a:t>,</a:t>
            </a:r>
            <a:endParaRPr lang="en-US" b="1" dirty="0"/>
          </a:p>
          <a:p>
            <a:r>
              <a:rPr lang="en-US" b="1" dirty="0"/>
              <a:t>University of Wisconsin-Madison</a:t>
            </a:r>
            <a:r>
              <a:rPr lang="en-US" altLang="zh-CN" b="1" dirty="0"/>
              <a:t>,</a:t>
            </a:r>
            <a:endParaRPr lang="en-US" b="1" dirty="0"/>
          </a:p>
          <a:p>
            <a:r>
              <a:rPr b="1" dirty="0"/>
              <a:t> </a:t>
            </a:r>
            <a:r>
              <a:rPr lang="en-US" b="1" dirty="0"/>
              <a:t>Nokia Bell Labs</a:t>
            </a:r>
            <a:endParaRPr lang="en-US" b="1" dirty="0"/>
          </a:p>
          <a:p>
            <a:endParaRPr lang="en-US" altLang="zh-CN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956685" y="458406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何杭帅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Operational foundations for a data-centric Serverless platform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Data Bucket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105" y="176085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Trigger Primitives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248025" y="2303145"/>
            <a:ext cx="4622165" cy="1870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269875" y="4382135"/>
            <a:ext cx="2978150" cy="12585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5600" y="4375785"/>
            <a:ext cx="3044825" cy="1350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Direct trigger primitive</a:t>
            </a:r>
            <a:r>
              <a:rPr lang="en-US" altLang="zh-CN"/>
              <a:t> :</a:t>
            </a:r>
            <a:endParaRPr lang="en-US" altLang="zh-CN"/>
          </a:p>
          <a:p>
            <a:r>
              <a:rPr lang="en-US" b="1"/>
              <a:t>A</a:t>
            </a:r>
            <a:r>
              <a:rPr b="1"/>
              <a:t>llows one or more functions to directly consume data in the associated buckets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380230" y="4382135"/>
            <a:ext cx="3232785" cy="18808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513580" y="4375785"/>
            <a:ext cx="3165475" cy="1264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Conditional trigger primitives</a:t>
            </a:r>
            <a:r>
              <a:rPr lang="en-US" altLang="zh-CN"/>
              <a:t> :</a:t>
            </a:r>
            <a:endParaRPr lang="en-US" altLang="zh-CN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587240" y="4743450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</a:rPr>
              <a:t>ByBatchSize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ByTime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ByName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BySet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Redundant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92820" y="4182745"/>
            <a:ext cx="3232785" cy="989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792210" y="4173855"/>
            <a:ext cx="3165475" cy="1264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Dynamic trigger primitives</a:t>
            </a:r>
            <a:r>
              <a:rPr lang="en-US" altLang="zh-CN"/>
              <a:t> :</a:t>
            </a:r>
            <a:endParaRPr lang="en-US" altLang="zh-CN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45220" y="452564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</a:rPr>
              <a:t>DynamicJoin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DynamicGroup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Operational foundations for a data-centric Serverless platform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Data Bucket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105" y="176085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Trigger Primitives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875" y="4382135"/>
            <a:ext cx="2978150" cy="12585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5600" y="4375785"/>
            <a:ext cx="3044825" cy="1350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Direct trigger primitive</a:t>
            </a:r>
            <a:r>
              <a:rPr lang="en-US" altLang="zh-CN"/>
              <a:t> :</a:t>
            </a:r>
            <a:endParaRPr lang="en-US" altLang="zh-CN"/>
          </a:p>
          <a:p>
            <a:r>
              <a:rPr lang="en-US" b="1"/>
              <a:t>A</a:t>
            </a:r>
            <a:r>
              <a:rPr b="1"/>
              <a:t>llows one or more functions to directly consume data in the associated buckets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011930" y="4377690"/>
            <a:ext cx="3232785" cy="18808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088765" y="4361180"/>
            <a:ext cx="3165475" cy="1264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Conditional trigger primitives</a:t>
            </a:r>
            <a:r>
              <a:rPr lang="en-US" altLang="zh-CN"/>
              <a:t> :</a:t>
            </a:r>
            <a:endParaRPr lang="en-US" altLang="zh-CN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180205" y="4743450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ByBatchSize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ByTime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ByName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BySet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Redundant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07985" y="4180205"/>
            <a:ext cx="3232785" cy="989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093710" y="4173855"/>
            <a:ext cx="3165475" cy="1264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Dynamic trigger primitives</a:t>
            </a:r>
            <a:r>
              <a:rPr lang="en-US" altLang="zh-CN"/>
              <a:t> :</a:t>
            </a:r>
            <a:endParaRPr lang="en-US" altLang="zh-CN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007985" y="452564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DynamicJoin</a:t>
            </a:r>
            <a:endParaRPr lang="en-US" altLang="zh-CN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/>
              <a:t>DynamicGroup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505835" y="1789430"/>
            <a:ext cx="405892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Operational foundations for a data-centric Serverless platform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Data Bucket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105" y="176085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Trigger Primitives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1610" y="2286000"/>
            <a:ext cx="4632960" cy="3088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5925" y="35179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Abstract interface</a:t>
            </a:r>
            <a:endParaRPr lang="zh-CN" altLang="en-US" sz="2400" b="1"/>
          </a:p>
        </p:txBody>
      </p:sp>
      <p:sp>
        <p:nvSpPr>
          <p:cNvPr id="6" name="下箭头 5"/>
          <p:cNvSpPr/>
          <p:nvPr/>
        </p:nvSpPr>
        <p:spPr>
          <a:xfrm rot="16200000">
            <a:off x="3235325" y="3497580"/>
            <a:ext cx="241300" cy="5016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897880" y="3517900"/>
            <a:ext cx="1936115" cy="2120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97880" y="4681855"/>
            <a:ext cx="1936115" cy="2120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81830" y="4099560"/>
            <a:ext cx="1936115" cy="2120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Operational foundations for a data-centric Serverless platform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Programming Interface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528445" y="2233930"/>
            <a:ext cx="8458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3695383" y="4133850"/>
            <a:ext cx="4124325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等腰三角形 52">
            <a:hlinkClick r:id="rId3" action="ppaction://hlinksldjump"/>
          </p:cNvPr>
          <p:cNvSpPr/>
          <p:nvPr/>
        </p:nvSpPr>
        <p:spPr>
          <a:xfrm rot="16200000">
            <a:off x="11878945" y="6166485"/>
            <a:ext cx="226695" cy="175895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4419283" y="1534160"/>
            <a:ext cx="3819525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Operational foundations for a data-centric Serverless platform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Programming Interface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3695383" y="2088515"/>
            <a:ext cx="4124325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等腰三角形 52">
            <a:hlinkClick r:id="rId2" action="ppaction://hlinksldjump"/>
          </p:cNvPr>
          <p:cNvSpPr/>
          <p:nvPr/>
        </p:nvSpPr>
        <p:spPr>
          <a:xfrm rot="16200000">
            <a:off x="11878945" y="6166485"/>
            <a:ext cx="226695" cy="175895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695383" y="4463733"/>
            <a:ext cx="439102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67785" y="5617210"/>
            <a:ext cx="3879215" cy="473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91135" y="5405120"/>
            <a:ext cx="3051175" cy="3956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Architecture Overview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3119120" y="2073275"/>
            <a:ext cx="5479415" cy="2877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下箭头 5"/>
          <p:cNvSpPr/>
          <p:nvPr/>
        </p:nvSpPr>
        <p:spPr>
          <a:xfrm>
            <a:off x="5838190" y="4973955"/>
            <a:ext cx="241300" cy="5016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 rot="2760000">
            <a:off x="2663190" y="4886325"/>
            <a:ext cx="241300" cy="5016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 rot="19440000">
            <a:off x="8614410" y="4900930"/>
            <a:ext cx="241300" cy="5016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1135" y="5405120"/>
            <a:ext cx="3176905" cy="388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cs typeface="+mn-lt"/>
                <a:sym typeface="+mn-ea"/>
              </a:rPr>
              <a:t>Scalable </a:t>
            </a:r>
            <a:r>
              <a:rPr lang="en-US" altLang="zh-CN">
                <a:cs typeface="+mn-lt"/>
                <a:sym typeface="+mn-ea"/>
              </a:rPr>
              <a:t>D</a:t>
            </a:r>
            <a:r>
              <a:rPr lang="zh-CN" altLang="en-US">
                <a:cs typeface="+mn-lt"/>
                <a:sym typeface="+mn-ea"/>
              </a:rPr>
              <a:t>istributed </a:t>
            </a:r>
            <a:r>
              <a:rPr lang="en-US" altLang="zh-CN">
                <a:cs typeface="+mn-lt"/>
                <a:sym typeface="+mn-ea"/>
              </a:rPr>
              <a:t>S</a:t>
            </a:r>
            <a:r>
              <a:rPr lang="zh-CN" altLang="en-US">
                <a:cs typeface="+mn-lt"/>
                <a:sym typeface="+mn-ea"/>
              </a:rPr>
              <a:t>cheduling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0020" y="5667375"/>
            <a:ext cx="3776980" cy="423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t>Bucket Management and Data Sharing</a:t>
            </a:r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69680" y="5425440"/>
            <a:ext cx="1719580" cy="473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955405" y="5475605"/>
            <a:ext cx="1633855" cy="423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t>Fault Tolerance</a:t>
            </a:r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Scalable Distributed Scheduling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3493135" y="2425700"/>
            <a:ext cx="4990465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1188720" y="1891030"/>
            <a:ext cx="872236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Intra-node scheduling &amp; Delayed request forwarding from overloaded nodes.</a:t>
            </a:r>
            <a:endParaRPr lang="en-US" altLang="zh-CN" b="1" dirty="0"/>
          </a:p>
        </p:txBody>
      </p:sp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303020" y="2884488"/>
            <a:ext cx="158115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1091565" y="3550285"/>
            <a:ext cx="2003425" cy="4406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3720000">
            <a:off x="3251835" y="2831465"/>
            <a:ext cx="137160" cy="108458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 rot="4500000">
            <a:off x="3298190" y="3119755"/>
            <a:ext cx="137160" cy="108458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84170" y="460121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Invoke functions 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 locally as possible</a:t>
            </a:r>
            <a:endParaRPr lang="en-US" altLang="zh-CN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88795" y="418782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rinciples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400"/>
              <a:t>:</a:t>
            </a:r>
            <a:endParaRPr lang="en-US" altLang="zh-CN" sz="2400"/>
          </a:p>
        </p:txBody>
      </p:sp>
      <p:sp>
        <p:nvSpPr>
          <p:cNvPr id="24" name="文本框 23"/>
          <p:cNvSpPr txBox="1"/>
          <p:nvPr/>
        </p:nvSpPr>
        <p:spPr>
          <a:xfrm>
            <a:off x="2884170" y="4906645"/>
            <a:ext cx="6458585" cy="6946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Makes scheduling decisions based on the 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status</a:t>
            </a:r>
            <a:r>
              <a:rPr lang="en-US" altLang="zh-CN" b="1" dirty="0"/>
              <a:t> of executors</a:t>
            </a:r>
            <a:endParaRPr lang="en-US" altLang="zh-CN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2884170" y="5300345"/>
            <a:ext cx="6697345" cy="876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When the executor receives a request 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the first time</a:t>
            </a:r>
            <a:r>
              <a:rPr lang="en-US" altLang="zh-CN" b="1" dirty="0"/>
              <a:t>, it loads the function code from the local object store and persists it in memory for reuse in subsequent invocations</a:t>
            </a:r>
            <a:endParaRPr lang="en-US" altLang="zh-CN" b="1" dirty="0"/>
          </a:p>
        </p:txBody>
      </p:sp>
      <p:sp>
        <p:nvSpPr>
          <p:cNvPr id="28" name="矩形 27"/>
          <p:cNvSpPr/>
          <p:nvPr/>
        </p:nvSpPr>
        <p:spPr>
          <a:xfrm>
            <a:off x="9384030" y="5149215"/>
            <a:ext cx="2601595" cy="1177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429750" y="5149850"/>
            <a:ext cx="2716530" cy="1176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b="1" dirty="0"/>
              <a:t>Prioritizes those with function code already loaded to enable a 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warm start</a:t>
            </a:r>
            <a:r>
              <a:rPr lang="en-US" altLang="zh-CN" b="1" dirty="0"/>
              <a:t> !</a:t>
            </a:r>
            <a:endParaRPr lang="en-US" altLang="zh-CN" b="1" dirty="0"/>
          </a:p>
        </p:txBody>
      </p:sp>
      <p:sp>
        <p:nvSpPr>
          <p:cNvPr id="3" name="等腰三角形 2">
            <a:hlinkClick r:id="rId3" action="ppaction://hlinksldjump"/>
          </p:cNvPr>
          <p:cNvSpPr/>
          <p:nvPr/>
        </p:nvSpPr>
        <p:spPr>
          <a:xfrm rot="5400000">
            <a:off x="8943975" y="2002155"/>
            <a:ext cx="226695" cy="175895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Scalable Distributed Scheduling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8720" y="189103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Inter-node scheduling </a:t>
            </a:r>
            <a:endParaRPr lang="en-US" altLang="zh-CN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3834130" y="470916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Cached functions</a:t>
            </a:r>
            <a:endParaRPr lang="en-US" altLang="zh-CN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781050" y="429323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ocal schedulers</a:t>
            </a: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reports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400"/>
              <a:t>:</a:t>
            </a:r>
            <a:endParaRPr lang="en-US" altLang="zh-CN" sz="2400"/>
          </a:p>
        </p:txBody>
      </p:sp>
      <p:sp>
        <p:nvSpPr>
          <p:cNvPr id="24" name="文本框 23"/>
          <p:cNvSpPr txBox="1"/>
          <p:nvPr/>
        </p:nvSpPr>
        <p:spPr>
          <a:xfrm>
            <a:off x="3834130" y="5014595"/>
            <a:ext cx="6458585" cy="6946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Idle executor number</a:t>
            </a:r>
            <a:endParaRPr lang="en-US" altLang="zh-CN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3834130" y="5408295"/>
            <a:ext cx="6697345" cy="492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Number of objects relevant to the workflow</a:t>
            </a:r>
            <a:endParaRPr lang="en-US" altLang="zh-CN" b="1" dirty="0"/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3928110" y="2026285"/>
            <a:ext cx="3237865" cy="2117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下箭头 31"/>
          <p:cNvSpPr/>
          <p:nvPr/>
        </p:nvSpPr>
        <p:spPr>
          <a:xfrm rot="16200000">
            <a:off x="6933565" y="2149475"/>
            <a:ext cx="241300" cy="1072515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96790" y="2426335"/>
            <a:ext cx="1452245" cy="5822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86040" y="2487295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cs typeface="+mn-lt"/>
                <a:sym typeface="+mn-ea"/>
              </a:rPr>
              <a:t>D</a:t>
            </a:r>
            <a:r>
              <a:rPr lang="zh-CN" altLang="en-US">
                <a:cs typeface="+mn-lt"/>
                <a:sym typeface="+mn-ea"/>
              </a:rPr>
              <a:t>rives the execution of a large workflow</a:t>
            </a:r>
            <a:endParaRPr lang="zh-CN" altLang="en-US">
              <a:cs typeface="+mn-lt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b="1" dirty="0">
                <a:cs typeface="+mn-lt"/>
              </a:rPr>
              <a:t> </a:t>
            </a:r>
            <a:endParaRPr lang="en-US" altLang="zh-CN" b="1" dirty="0">
              <a:cs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368415" y="3079750"/>
            <a:ext cx="276860" cy="2444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>
            <a:stCxn id="36" idx="5"/>
          </p:cNvCxnSpPr>
          <p:nvPr/>
        </p:nvCxnSpPr>
        <p:spPr>
          <a:xfrm>
            <a:off x="6604635" y="3288665"/>
            <a:ext cx="979805" cy="374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877050" y="3095625"/>
            <a:ext cx="20929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decide to 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397750" y="350139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Updates this message to relevant workers</a:t>
            </a:r>
            <a:endParaRPr lang="en-US" altLang="zh-CN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7397750" y="391033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reset local bucket status accordingly</a:t>
            </a:r>
            <a:endParaRPr lang="en-US" altLang="zh-CN" b="1" dirty="0"/>
          </a:p>
        </p:txBody>
      </p:sp>
      <p:sp>
        <p:nvSpPr>
          <p:cNvPr id="46" name="椭圆 45"/>
          <p:cNvSpPr/>
          <p:nvPr/>
        </p:nvSpPr>
        <p:spPr>
          <a:xfrm>
            <a:off x="6195695" y="3340100"/>
            <a:ext cx="322580" cy="3187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7" name="直接箭头连接符 46"/>
          <p:cNvCxnSpPr>
            <a:stCxn id="46" idx="5"/>
          </p:cNvCxnSpPr>
          <p:nvPr/>
        </p:nvCxnSpPr>
        <p:spPr>
          <a:xfrm>
            <a:off x="6471285" y="3611880"/>
            <a:ext cx="1072515" cy="53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013575" y="3252470"/>
            <a:ext cx="20929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trigger functions 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决策 16"/>
          <p:cNvSpPr/>
          <p:nvPr/>
        </p:nvSpPr>
        <p:spPr>
          <a:xfrm>
            <a:off x="3032760" y="2717800"/>
            <a:ext cx="1710690" cy="78232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流程图: 决策 18"/>
          <p:cNvSpPr/>
          <p:nvPr/>
        </p:nvSpPr>
        <p:spPr>
          <a:xfrm>
            <a:off x="6250940" y="2717800"/>
            <a:ext cx="1710690" cy="782320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ym typeface="+mn-ea"/>
              </a:rPr>
              <a:t>Scalable Distributed Scheduling </a:t>
            </a:r>
            <a:endParaRPr lang="en-US" altLang="zh-CN" sz="2000" b="1" dirty="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8720" y="189103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Scaling distributed scheduling with sharded coordinators. </a:t>
            </a:r>
            <a:endParaRPr lang="en-US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4824095" y="3331845"/>
            <a:ext cx="1384935" cy="80454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59350" y="4099560"/>
            <a:ext cx="12369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b="1">
                <a:latin typeface="Calibri" panose="020F0502020204030204" charset="0"/>
                <a:cs typeface="Calibri" panose="020F0502020204030204" charset="0"/>
              </a:rPr>
              <a:t>Worker Node</a:t>
            </a:r>
            <a:endParaRPr lang="en-US" altLang="zh-CN" sz="12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0560" y="4142105"/>
            <a:ext cx="1384935" cy="80454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5815" y="4909820"/>
            <a:ext cx="12369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b="1">
                <a:latin typeface="Calibri" panose="020F0502020204030204" charset="0"/>
                <a:cs typeface="Calibri" panose="020F0502020204030204" charset="0"/>
              </a:rPr>
              <a:t>Worker Node</a:t>
            </a:r>
            <a:endParaRPr lang="en-US" altLang="zh-CN" sz="12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60185" y="4142105"/>
            <a:ext cx="1384935" cy="80454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695440" y="4909820"/>
            <a:ext cx="12369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b="1">
                <a:latin typeface="Calibri" panose="020F0502020204030204" charset="0"/>
                <a:cs typeface="Calibri" panose="020F0502020204030204" charset="0"/>
              </a:rPr>
              <a:t>Worker Node</a:t>
            </a:r>
            <a:endParaRPr lang="en-US" altLang="zh-CN" sz="12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10560" y="2936875"/>
            <a:ext cx="14700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Calibri" panose="020F0502020204030204" charset="0"/>
                <a:cs typeface="Calibri" panose="020F0502020204030204" charset="0"/>
              </a:rPr>
              <a:t>Work flow 1</a:t>
            </a:r>
            <a:endParaRPr lang="en-US" altLang="zh-CN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67475" y="2900680"/>
            <a:ext cx="14700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Calibri" panose="020F0502020204030204" charset="0"/>
                <a:cs typeface="Calibri" panose="020F0502020204030204" charset="0"/>
              </a:rPr>
              <a:t>Work flow 2</a:t>
            </a:r>
            <a:endParaRPr lang="en-US" altLang="zh-CN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59350" y="3512185"/>
            <a:ext cx="266700" cy="3225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353050" y="3512185"/>
            <a:ext cx="266700" cy="32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746750" y="3512185"/>
            <a:ext cx="266700" cy="3225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 rot="2340000">
            <a:off x="4370705" y="3359785"/>
            <a:ext cx="594995" cy="19177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8460000">
            <a:off x="6007100" y="3359785"/>
            <a:ext cx="594995" cy="1917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8460000">
            <a:off x="4235450" y="4265295"/>
            <a:ext cx="594995" cy="1917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2340000">
            <a:off x="6190615" y="4265295"/>
            <a:ext cx="594995" cy="19177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Bucket Management and Data Sharing</a:t>
            </a:r>
            <a:endParaRPr lang="en-US" altLang="zh-CN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188720" y="189103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Bucket management </a:t>
            </a:r>
            <a:endParaRPr lang="en-US" altLang="zh-CN" b="1" dirty="0"/>
          </a:p>
        </p:txBody>
      </p:sp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2530475" y="2601595"/>
            <a:ext cx="6355080" cy="2180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矩形 42"/>
          <p:cNvSpPr/>
          <p:nvPr/>
        </p:nvSpPr>
        <p:spPr>
          <a:xfrm>
            <a:off x="6260465" y="2913380"/>
            <a:ext cx="1452245" cy="4381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5483860" y="3478530"/>
            <a:ext cx="1452245" cy="5149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201535" y="3478530"/>
            <a:ext cx="1452245" cy="5143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下箭头 48"/>
          <p:cNvSpPr/>
          <p:nvPr/>
        </p:nvSpPr>
        <p:spPr>
          <a:xfrm>
            <a:off x="6816725" y="3876675"/>
            <a:ext cx="526415" cy="1152525"/>
          </a:xfrm>
          <a:prstGeom prst="down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320" y="5046345"/>
            <a:ext cx="657225" cy="72390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475730" y="5770245"/>
            <a:ext cx="15367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b="1">
                <a:latin typeface="Calibri" panose="020F0502020204030204" charset="0"/>
                <a:cs typeface="Calibri" panose="020F0502020204030204" charset="0"/>
              </a:rPr>
              <a:t>Shared Data Bucket</a:t>
            </a:r>
            <a:endParaRPr lang="en-US" altLang="zh-CN" sz="1200" b="1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 flipH="1">
            <a:off x="7408545" y="3876040"/>
            <a:ext cx="867410" cy="1327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等腰三角形 52">
            <a:hlinkClick r:id="rId3" action="ppaction://hlinksldjump"/>
          </p:cNvPr>
          <p:cNvSpPr/>
          <p:nvPr/>
        </p:nvSpPr>
        <p:spPr>
          <a:xfrm rot="7080000">
            <a:off x="7730490" y="4799965"/>
            <a:ext cx="226695" cy="175895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4" name="直接箭头连接符 53"/>
          <p:cNvCxnSpPr>
            <a:endCxn id="55" idx="1"/>
          </p:cNvCxnSpPr>
          <p:nvPr/>
        </p:nvCxnSpPr>
        <p:spPr>
          <a:xfrm>
            <a:off x="8431530" y="3895090"/>
            <a:ext cx="885190" cy="1115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9316720" y="4782185"/>
            <a:ext cx="256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R</a:t>
            </a:r>
            <a:r>
              <a:rPr lang="zh-CN" altLang="en-US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emote key-value store</a:t>
            </a:r>
            <a:endParaRPr lang="zh-CN" altLang="en-US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H="1">
            <a:off x="7453630" y="5046345"/>
            <a:ext cx="1752600" cy="19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</a:rPr>
              <a:t>提纲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3229" y="1276006"/>
            <a:ext cx="663008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研究背景</a:t>
            </a:r>
            <a:endParaRPr lang="en-US" altLang="zh-CN" sz="4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系统设计</a:t>
            </a:r>
            <a:endParaRPr lang="en-US" altLang="zh-CN" sz="4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实验评估</a:t>
            </a:r>
            <a:endParaRPr lang="en-US" altLang="zh-CN" sz="4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工作总结</a:t>
            </a:r>
            <a:endParaRPr lang="zh-CN" altLang="en-US" sz="4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Bucket Management and Data Sharing</a:t>
            </a:r>
            <a:endParaRPr lang="en-US" altLang="zh-CN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188720" y="189103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Fast data sharing</a:t>
            </a:r>
            <a:endParaRPr lang="en-US" altLang="zh-CN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482090" y="2289175"/>
            <a:ext cx="960374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Key Insight</a:t>
            </a:r>
            <a:r>
              <a:rPr lang="en-US" altLang="zh-CN" sz="2000" b="1" dirty="0"/>
              <a:t> : 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Fully reap the benefits of data locality enabled by its datacentric design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Intermediate data objects has less need for data durability and consistency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844040" y="3544570"/>
            <a:ext cx="3570605" cy="2150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606415" y="3929380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Pheromone enables zero-copy data sharing between local functions by passing only the pointers of data objects to the target functions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  <a:p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  <a:p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A function packages the metadata (e.g., locator) of a data object into a function request being sent to a remote node.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40105" y="146240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Bucket Management and Data Sharing</a:t>
            </a:r>
            <a:endParaRPr lang="en-US" altLang="zh-CN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188720" y="189103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Fast data sharing</a:t>
            </a:r>
            <a:endParaRPr lang="en-US" altLang="zh-CN" b="1" dirty="0"/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281430" y="2717800"/>
            <a:ext cx="3570605" cy="2150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911975" y="26333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cs typeface="+mn-lt"/>
              </a:rPr>
              <a:t>D</a:t>
            </a:r>
            <a:r>
              <a:rPr lang="zh-CN" altLang="en-US">
                <a:cs typeface="+mn-lt"/>
              </a:rPr>
              <a:t>ata-centric design</a:t>
            </a:r>
            <a:endParaRPr lang="zh-CN" altLang="en-US">
              <a:cs typeface="+mn-lt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7950835" y="2963545"/>
            <a:ext cx="163830" cy="49403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01080" y="34861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E</a:t>
            </a:r>
            <a:r>
              <a:rPr lang="zh-CN" altLang="en-US"/>
              <a:t>xpose details of intermediate data</a:t>
            </a:r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1920000">
            <a:off x="7030720" y="3860165"/>
            <a:ext cx="163830" cy="49403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19080000">
            <a:off x="9067165" y="3874135"/>
            <a:ext cx="163830" cy="49403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402705" y="4359910"/>
            <a:ext cx="1036955" cy="5321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cs typeface="+mn-lt"/>
              </a:rPr>
              <a:t>Big Data</a:t>
            </a:r>
            <a:endParaRPr lang="en-US" altLang="zh-CN" b="1">
              <a:solidFill>
                <a:schemeClr val="tx1"/>
              </a:solidFill>
              <a:cs typeface="+mn-lt"/>
            </a:endParaRPr>
          </a:p>
        </p:txBody>
      </p:sp>
      <p:sp>
        <p:nvSpPr>
          <p:cNvPr id="17" name="下箭头 16"/>
          <p:cNvSpPr/>
          <p:nvPr/>
        </p:nvSpPr>
        <p:spPr>
          <a:xfrm rot="19080000">
            <a:off x="7056120" y="4949825"/>
            <a:ext cx="163830" cy="49403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067165" y="4387850"/>
            <a:ext cx="572135" cy="35052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>
                <a:solidFill>
                  <a:schemeClr val="tx1"/>
                </a:solidFill>
                <a:cs typeface="+mn-lt"/>
              </a:rPr>
              <a:t>Small Data</a:t>
            </a:r>
            <a:endParaRPr lang="en-US" altLang="zh-CN" sz="1000" b="1">
              <a:solidFill>
                <a:schemeClr val="tx1"/>
              </a:solidFill>
              <a:cs typeface="+mn-lt"/>
            </a:endParaRPr>
          </a:p>
        </p:txBody>
      </p:sp>
      <p:sp>
        <p:nvSpPr>
          <p:cNvPr id="19" name="下箭头 18"/>
          <p:cNvSpPr/>
          <p:nvPr/>
        </p:nvSpPr>
        <p:spPr>
          <a:xfrm rot="1920000">
            <a:off x="9041765" y="4897755"/>
            <a:ext cx="163830" cy="49403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25950" y="5096510"/>
            <a:ext cx="60960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b="1" dirty="0"/>
              <a:t>Sent as raw byte arrays</a:t>
            </a:r>
            <a:endParaRPr lang="en-US" altLang="zh-CN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9324340" y="5096510"/>
            <a:ext cx="309880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b="1" dirty="0"/>
              <a:t>Sent as being piggybacked </a:t>
            </a:r>
            <a:endParaRPr lang="en-US" altLang="zh-CN" b="1" dirty="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b="1" dirty="0"/>
              <a:t>as a small object</a:t>
            </a:r>
            <a:endParaRPr lang="en-US" altLang="zh-CN" b="1" dirty="0"/>
          </a:p>
        </p:txBody>
      </p:sp>
      <p:sp>
        <p:nvSpPr>
          <p:cNvPr id="44" name="矩形 43"/>
          <p:cNvSpPr/>
          <p:nvPr/>
        </p:nvSpPr>
        <p:spPr>
          <a:xfrm>
            <a:off x="3152775" y="3252470"/>
            <a:ext cx="1699260" cy="11931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形标注 21"/>
          <p:cNvSpPr/>
          <p:nvPr/>
        </p:nvSpPr>
        <p:spPr>
          <a:xfrm>
            <a:off x="4627880" y="1899920"/>
            <a:ext cx="2065020" cy="1387475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959985" y="1965960"/>
            <a:ext cx="14433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cs typeface="+mn-lt"/>
              </a:rPr>
              <a:t>R</a:t>
            </a:r>
            <a:r>
              <a:rPr>
                <a:cs typeface="+mn-lt"/>
              </a:rPr>
              <a:t>uns an 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</a:rPr>
              <a:t>I/O thread pool</a:t>
            </a:r>
            <a:r>
              <a:rPr>
                <a:cs typeface="+mn-lt"/>
              </a:rPr>
              <a:t> on each worker node</a:t>
            </a:r>
            <a:endParaRPr>
              <a:cs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  <a:sym typeface="+mn-ea"/>
              </a:rPr>
              <a:t>系统设计</a:t>
            </a:r>
            <a:r>
              <a:rPr lang="en-US" altLang="zh-CN" sz="2800" b="1" dirty="0"/>
              <a:t> 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Pheromone System Design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26440" y="1472565"/>
            <a:ext cx="609600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Fault Tolerance</a:t>
            </a:r>
            <a:endParaRPr lang="en-US" altLang="zh-CN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90625" y="2145030"/>
            <a:ext cx="1057275" cy="428625"/>
          </a:xfrm>
          <a:prstGeom prst="rect">
            <a:avLst/>
          </a:prstGeom>
          <a:noFill/>
        </p:spPr>
        <p:txBody>
          <a:bodyPr wrap="square" rtlCol="0" anchor="t">
            <a:noAutofit/>
            <a:scene3d>
              <a:camera prst="orthographicFront"/>
              <a:lightRig rig="threePt" dir="t"/>
            </a:scene3d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Cases: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3985" y="2632710"/>
            <a:ext cx="458660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n executor fails or a data object is lost</a:t>
            </a:r>
            <a:endParaRPr lang="en-US" altLang="zh-CN" sz="20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1434465" y="3487420"/>
            <a:ext cx="4636135" cy="758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ym typeface="+mn-ea"/>
              </a:rPr>
              <a:t>T</a:t>
            </a:r>
            <a:r>
              <a:rPr sz="2000">
                <a:sym typeface="+mn-ea"/>
              </a:rPr>
              <a:t>he expected output has not been received in a configurable timeout</a:t>
            </a:r>
            <a:endParaRPr sz="2000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22440" y="2145030"/>
            <a:ext cx="1629410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Response:</a:t>
            </a:r>
            <a:endParaRPr lang="en-US" altLang="zh-C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77660" y="2632710"/>
            <a:ext cx="5435600" cy="795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ym typeface="+mn-ea"/>
              </a:rPr>
              <a:t>R</a:t>
            </a:r>
            <a:r>
              <a:rPr sz="2000">
                <a:sym typeface="+mn-ea"/>
              </a:rPr>
              <a:t>estarts the failed function to reproduce the lost data and resume the interrupted workflow</a:t>
            </a:r>
            <a:endParaRPr sz="2000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77660" y="3487420"/>
            <a:ext cx="5435600" cy="758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ym typeface="+mn-ea"/>
              </a:rPr>
              <a:t>U</a:t>
            </a:r>
            <a:r>
              <a:rPr sz="2000">
                <a:sym typeface="+mn-ea"/>
              </a:rPr>
              <a:t>sing the data bucket to re-execute its source function</a:t>
            </a:r>
            <a:endParaRPr sz="2000"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34465" y="4501515"/>
            <a:ext cx="1231900" cy="428625"/>
          </a:xfrm>
          <a:prstGeom prst="rect">
            <a:avLst/>
          </a:prstGeom>
          <a:noFill/>
        </p:spPr>
        <p:txBody>
          <a:bodyPr wrap="square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4"/>
                </a:solidFill>
              </a:rPr>
              <a:t>Benefit</a:t>
            </a:r>
            <a:r>
              <a:rPr lang="en-US" altLang="zh-CN" sz="2400" b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altLang="zh-CN" sz="2400" b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03985" y="4989195"/>
            <a:ext cx="517715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ym typeface="+mn-ea"/>
              </a:rPr>
              <a:t>S</a:t>
            </a:r>
            <a:r>
              <a:rPr sz="2000">
                <a:sym typeface="+mn-ea"/>
              </a:rPr>
              <a:t>implify the scheduling logic</a:t>
            </a:r>
            <a:endParaRPr sz="2000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03985" y="5509895"/>
            <a:ext cx="5370195" cy="690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ym typeface="+mn-ea"/>
              </a:rPr>
              <a:t>A</a:t>
            </a:r>
            <a:r>
              <a:rPr sz="2000">
                <a:sym typeface="+mn-ea"/>
              </a:rPr>
              <a:t>llows developers to customize function re-execution rules when configuring data buckets</a:t>
            </a:r>
            <a:endParaRPr sz="2000"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6822123" y="4304348"/>
            <a:ext cx="4886325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下箭头 34"/>
          <p:cNvSpPr/>
          <p:nvPr/>
        </p:nvSpPr>
        <p:spPr>
          <a:xfrm rot="16200000">
            <a:off x="6252210" y="2600325"/>
            <a:ext cx="163830" cy="49403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 rot="16200000">
            <a:off x="6348730" y="3590290"/>
            <a:ext cx="163830" cy="49403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</a:rPr>
              <a:t>提纲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3229" y="1276006"/>
            <a:ext cx="663008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研究背景</a:t>
            </a:r>
            <a:endParaRPr lang="en-US" altLang="zh-CN" sz="40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系统设计</a:t>
            </a:r>
            <a:endParaRPr lang="en-US" altLang="zh-CN" sz="40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实验评估</a:t>
            </a:r>
            <a:endParaRPr lang="en-US" altLang="zh-CN" sz="4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工作总结</a:t>
            </a:r>
            <a:endParaRPr lang="zh-CN" altLang="en-US" sz="40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89420" y="2874645"/>
            <a:ext cx="5024755" cy="2568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nswers three questions</a:t>
            </a:r>
            <a:r>
              <a:rPr lang="zh-CN" altLang="en-US"/>
              <a:t>:</a:t>
            </a:r>
            <a:endParaRPr lang="zh-CN" altLang="en-US"/>
          </a:p>
          <a:p>
            <a:r>
              <a:rPr lang="zh-CN" altLang="en-US"/>
              <a:t> • How does Pheromone improve function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   i</a:t>
            </a:r>
            <a:r>
              <a:rPr lang="zh-CN" altLang="en-US"/>
              <a:t>nteractions</a:t>
            </a:r>
            <a:r>
              <a:rPr lang="en-US" altLang="zh-CN"/>
              <a:t> </a:t>
            </a:r>
            <a:r>
              <a:rPr lang="zh-CN" altLang="en-US"/>
              <a:t>and ensure high scalability</a:t>
            </a:r>
            <a:r>
              <a:rPr lang="en-US" altLang="zh-CN"/>
              <a:t>?</a:t>
            </a:r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• Can Pheromone effectively handle failures</a:t>
            </a:r>
            <a:r>
              <a:rPr lang="en-US" altLang="zh-CN"/>
              <a:t>?</a:t>
            </a:r>
            <a:r>
              <a:rPr lang="zh-CN" altLang="en-US"/>
              <a:t> 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• Can developers easily implement real-world 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</a:t>
            </a:r>
            <a:r>
              <a:rPr lang="zh-CN" altLang="en-US"/>
              <a:t>applications with Pheromone and deliver high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</a:t>
            </a:r>
            <a:r>
              <a:rPr lang="zh-CN" altLang="en-US"/>
              <a:t> performance</a:t>
            </a:r>
            <a:r>
              <a:rPr lang="en-US" altLang="zh-CN"/>
              <a:t>?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</a:rPr>
              <a:t>实验评估</a:t>
            </a:r>
            <a:r>
              <a:rPr kumimoji="1" lang="en-US" altLang="zh-CN" b="1" dirty="0">
                <a:latin typeface="+mn-lt"/>
              </a:rPr>
              <a:t>-</a:t>
            </a:r>
            <a:r>
              <a:rPr kumimoji="1" lang="zh-CN" altLang="en-US" b="1" dirty="0">
                <a:latin typeface="+mn-lt"/>
              </a:rPr>
              <a:t>实验设置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587" y="1074853"/>
            <a:ext cx="8679483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</a:rPr>
              <a:t>Cluster settings</a:t>
            </a:r>
            <a:r>
              <a:rPr lang="zh-CN" altLang="en-US" sz="2000" b="1" dirty="0">
                <a:ea typeface="+mj-ea"/>
              </a:rPr>
              <a:t>：</a:t>
            </a:r>
            <a:endParaRPr sz="2000" b="1">
              <a:effectLst/>
              <a:ea typeface="+mj-ea"/>
            </a:endParaRPr>
          </a:p>
          <a:p>
            <a:pPr marL="1371600" marR="0" lvl="3" indent="457200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EC2 Cluster Deployment</a:t>
            </a:r>
            <a:endParaRPr sz="2000" b="1">
              <a:effectLst/>
              <a:ea typeface="+mj-e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</a:rPr>
              <a:t>Coordinators:</a:t>
            </a:r>
            <a:endParaRPr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j-ea"/>
            </a:endParaRPr>
          </a:p>
          <a:p>
            <a:pPr marL="1371600" marR="0" lvl="3" indent="457200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Instance Type: c5.xlarge</a:t>
            </a:r>
            <a:endParaRPr sz="2000" b="1">
              <a:effectLst/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vCPUs: 4</a:t>
            </a:r>
            <a:endParaRPr sz="2000" b="1">
              <a:effectLst/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Memory: 8 GB</a:t>
            </a:r>
            <a:endParaRPr sz="2000" b="1">
              <a:effectLst/>
              <a:ea typeface="+mj-ea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</a:rPr>
              <a:t>Worker Nodes:</a:t>
            </a:r>
            <a:endParaRPr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Instance Type: c5.4xlarge</a:t>
            </a:r>
            <a:endParaRPr sz="2000" b="1">
              <a:effectLst/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vCPUs: 16</a:t>
            </a:r>
            <a:endParaRPr sz="2000" b="1">
              <a:effectLst/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Memory: 32 GB</a:t>
            </a:r>
            <a:endParaRPr sz="2000" b="1">
              <a:effectLst/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Executors: Configurable (Tuned per experiment)</a:t>
            </a:r>
            <a:endParaRPr sz="2000" b="1">
              <a:effectLst/>
              <a:ea typeface="+mj-e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</a:rPr>
              <a:t>Scale:</a:t>
            </a:r>
            <a:endParaRPr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Coordinators: Up to 8</a:t>
            </a:r>
            <a:endParaRPr sz="2000" b="1">
              <a:effectLst/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Worker Nodes: Up to 51</a:t>
            </a:r>
            <a:endParaRPr sz="2000" b="1">
              <a:effectLst/>
              <a:ea typeface="+mj-ea"/>
            </a:endParaRPr>
          </a:p>
          <a:p>
            <a:pPr marL="1828800" marR="0" lvl="4">
              <a:spcBef>
                <a:spcPts val="0"/>
              </a:spcBef>
              <a:spcAft>
                <a:spcPts val="0"/>
              </a:spcAft>
            </a:pPr>
            <a:r>
              <a:rPr sz="2000" b="1">
                <a:effectLst/>
                <a:ea typeface="+mj-ea"/>
              </a:rPr>
              <a:t>Location: us-east-1a EC2 zone</a:t>
            </a:r>
            <a:endParaRPr sz="2000" b="1">
              <a:effectLst/>
              <a:ea typeface="+mj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实验设置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927735"/>
            <a:ext cx="2602865" cy="4229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</a:rPr>
              <a:t>Baseline Comparison:</a:t>
            </a:r>
            <a:endParaRPr sz="2000" b="1" dirty="0">
              <a:ea typeface="+mj-e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2000" b="1" dirty="0"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45845" y="1719580"/>
            <a:ext cx="4784725" cy="1248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1" dirty="0">
                <a:ea typeface="+mj-ea"/>
                <a:sym typeface="+mn-ea"/>
              </a:rPr>
              <a:t>Azure Durable Functions (DF)</a:t>
            </a:r>
            <a:r>
              <a:rPr lang="zh-CN" sz="2000" b="1" dirty="0">
                <a:ea typeface="+mj-ea"/>
                <a:sym typeface="+mn-ea"/>
              </a:rPr>
              <a:t>：</a:t>
            </a:r>
            <a:endParaRPr lang="en-US" altLang="zh-CN" sz="2000" b="1" dirty="0"/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Flexible function interaction support</a:t>
            </a:r>
            <a:endParaRPr sz="2000" b="1" dirty="0">
              <a:ea typeface="+mj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Entity Functions for state management</a:t>
            </a:r>
            <a:endParaRPr lang="en-US" altLang="zh-CN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134110" y="3759835"/>
            <a:ext cx="6096000" cy="1019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1" dirty="0">
                <a:ea typeface="+mj-ea"/>
                <a:sym typeface="+mn-ea"/>
              </a:rPr>
              <a:t>AWS Step Functions (ASF)</a:t>
            </a:r>
            <a:r>
              <a:rPr lang="zh-CN" sz="2000" b="1" dirty="0">
                <a:ea typeface="+mj-ea"/>
                <a:sym typeface="+mn-ea"/>
              </a:rPr>
              <a:t>：</a:t>
            </a:r>
            <a:endParaRPr lang="en-US" altLang="zh-CN" sz="2000" b="1" dirty="0"/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Uses ASF Express Workflows</a:t>
            </a:r>
            <a:endParaRPr sz="2000" b="1" dirty="0">
              <a:ea typeface="+mj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Redis for large data sharing</a:t>
            </a:r>
            <a:endParaRPr sz="2000" b="1" dirty="0">
              <a:ea typeface="+mj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altLang="zh-CN" sz="20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096000" y="1499870"/>
            <a:ext cx="6096000" cy="168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1" dirty="0">
                <a:ea typeface="+mj-ea"/>
                <a:sym typeface="+mn-ea"/>
              </a:rPr>
              <a:t>Cloudburst</a:t>
            </a:r>
            <a:r>
              <a:rPr lang="zh-CN" sz="2000" b="1" dirty="0">
                <a:ea typeface="+mj-ea"/>
                <a:sym typeface="+mn-ea"/>
              </a:rPr>
              <a:t>：</a:t>
            </a:r>
            <a:endParaRPr lang="en-US" altLang="zh-CN" sz="2000" b="1" dirty="0"/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Open-source platform</a:t>
            </a:r>
            <a:endParaRPr sz="2000" b="1" dirty="0">
              <a:ea typeface="+mj-ea"/>
            </a:endParaRP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Early binding scheduling</a:t>
            </a:r>
            <a:endParaRPr sz="2000" b="1" dirty="0">
              <a:ea typeface="+mj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Function-collocated caches</a:t>
            </a:r>
            <a:endParaRPr sz="2000" b="1" dirty="0">
              <a:ea typeface="+mj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Deployment: Same configuration as Pheromone</a:t>
            </a:r>
            <a:endParaRPr sz="2000" b="1" dirty="0">
              <a:ea typeface="+mj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altLang="zh-CN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096000" y="3506470"/>
            <a:ext cx="3973830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1" dirty="0">
                <a:ea typeface="+mj-ea"/>
                <a:sym typeface="+mn-ea"/>
              </a:rPr>
              <a:t>KNIX</a:t>
            </a:r>
            <a:r>
              <a:rPr lang="zh-CN" sz="2000" b="1" dirty="0">
                <a:ea typeface="+mj-ea"/>
                <a:sym typeface="+mn-ea"/>
              </a:rPr>
              <a:t>：</a:t>
            </a:r>
            <a:endParaRPr lang="en-US" altLang="zh-CN" sz="2000" b="1" dirty="0"/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Evolution of SAND</a:t>
            </a:r>
            <a:endParaRPr sz="2000" b="1" dirty="0">
              <a:ea typeface="+mj-ea"/>
              <a:sym typeface="+mn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In-container process execution</a:t>
            </a:r>
            <a:endParaRPr sz="2000" b="1" dirty="0">
              <a:ea typeface="+mj-ea"/>
              <a:sym typeface="+mn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ea typeface="+mj-ea"/>
                <a:sym typeface="+mn-ea"/>
              </a:rPr>
              <a:t>Local/remote data sharing</a:t>
            </a:r>
            <a:endParaRPr sz="2000" b="1" dirty="0">
              <a:ea typeface="+mj-ea"/>
              <a:sym typeface="+mn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altLang="zh-CN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1164590" y="3549015"/>
            <a:ext cx="4719320" cy="133794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45845" y="1600835"/>
            <a:ext cx="4805045" cy="148653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66485" y="3531870"/>
            <a:ext cx="5626735" cy="136334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66485" y="1600835"/>
            <a:ext cx="5645150" cy="148653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123565" y="4970780"/>
            <a:ext cx="7847965" cy="1388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sz="2000" b="1" dirty="0">
                <a:ea typeface="+mj-ea"/>
                <a:sym typeface="+mn-ea"/>
              </a:rPr>
              <a:t>Configuration Notes:</a:t>
            </a:r>
            <a:endParaRPr sz="2000" b="1" dirty="0">
              <a:ea typeface="+mj-ea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1" dirty="0">
                <a:ea typeface="+mj-ea"/>
                <a:sym typeface="+mn-ea"/>
              </a:rPr>
              <a:t>Function instances and executors matched across platforms</a:t>
            </a:r>
            <a:endParaRPr sz="2000" b="1" dirty="0">
              <a:ea typeface="+mj-ea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1" dirty="0">
                <a:ea typeface="+mj-ea"/>
                <a:sym typeface="+mn-ea"/>
              </a:rPr>
              <a:t>Resources allocated consistently</a:t>
            </a:r>
            <a:endParaRPr sz="2000" b="1" dirty="0">
              <a:ea typeface="+mj-ea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 b="1" dirty="0">
                <a:ea typeface="+mj-ea"/>
                <a:sym typeface="+mn-ea"/>
              </a:rPr>
              <a:t>All functions pre-warmed to prevent cold starts</a:t>
            </a:r>
            <a:endParaRPr sz="2000" b="1" dirty="0">
              <a:ea typeface="+mj-ea"/>
              <a:sym typeface="+mn-ea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altLang="zh-CN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Function Interaction</a:t>
            </a:r>
            <a:endParaRPr kumimoji="1" lang="zh-CN" altLang="en-US" b="1" dirty="0">
              <a:latin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Function invocation under various patterns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26440" y="1472565"/>
            <a:ext cx="717486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Overhead of invoking no-op functions without any payload</a:t>
            </a:r>
            <a:endParaRPr lang="en-US" altLang="zh-CN" sz="2000" b="1" dirty="0"/>
          </a:p>
        </p:txBody>
      </p:sp>
      <p:pic>
        <p:nvPicPr>
          <p:cNvPr id="112" name="图片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1437005" y="1911350"/>
            <a:ext cx="8929370" cy="3939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2236470" y="2140585"/>
            <a:ext cx="1347470" cy="40703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253105" y="4194810"/>
            <a:ext cx="330835" cy="26289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5010" y="2644775"/>
            <a:ext cx="339725" cy="2432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70375" y="585089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average latency over 10 runs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Function Interaction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04925" y="4853940"/>
            <a:ext cx="492252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solidFill>
                  <a:srgbClr val="4D4D4D"/>
                </a:solidFill>
              </a:rPr>
              <a:t>The invocation latencies of a twofunction chain  </a:t>
            </a:r>
            <a:endParaRPr lang="en-US" altLang="zh-CN" i="0" dirty="0">
              <a:solidFill>
                <a:srgbClr val="4D4D4D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02485" y="1229995"/>
            <a:ext cx="45288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Compare in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five platforms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1802130" y="2224405"/>
            <a:ext cx="3027680" cy="2629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819150" y="1870710"/>
            <a:ext cx="6057900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2681605" y="4194810"/>
            <a:ext cx="330835" cy="271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083560" y="3420745"/>
            <a:ext cx="3143885" cy="8420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98565" y="30803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R</a:t>
            </a:r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educing the local invocation latency to 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40 μs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25640" y="34486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10×</a:t>
            </a:r>
            <a:r>
              <a:rPr lang="zh-CN" altLang="en-US"/>
              <a:t> faster than Cloudburst.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55205" y="38169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140×</a:t>
            </a:r>
            <a:r>
              <a:rPr lang="zh-CN" altLang="en-US"/>
              <a:t> over KNIX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55205" y="41852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450×</a:t>
            </a:r>
            <a:r>
              <a:rPr lang="zh-CN" altLang="en-US"/>
              <a:t> over ASF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Function Interaction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14065" y="1036320"/>
            <a:ext cx="45288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Compare in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five platforms</a:t>
            </a:r>
            <a:endParaRPr lang="en-US" altLang="zh-CN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15" name="图片 114"/>
          <p:cNvPicPr/>
          <p:nvPr/>
        </p:nvPicPr>
        <p:blipFill>
          <a:blip r:embed="rId1"/>
          <a:stretch>
            <a:fillRect/>
          </a:stretch>
        </p:blipFill>
        <p:spPr>
          <a:xfrm>
            <a:off x="2416175" y="1605280"/>
            <a:ext cx="7562215" cy="2889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114040" y="466280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E</a:t>
            </a:r>
            <a:r>
              <a:rPr lang="zh-CN" altLang="en-US"/>
              <a:t>valuate the cross-node function invocations in Pheromone and Cloudburst by configuring 12 executors on each worker, thus forcing remote invocations when running 16 functions.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Function Interaction</a:t>
            </a:r>
            <a:endParaRPr kumimoji="1" lang="zh-CN" altLang="en-US" b="1" dirty="0">
              <a:latin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Data transfer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26440" y="1472565"/>
            <a:ext cx="852106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Interaction overhead when transferring data between functions.</a:t>
            </a:r>
            <a:endParaRPr lang="en-US" altLang="zh-CN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3055" y="1873885"/>
            <a:ext cx="6595745" cy="358648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883025" y="3739515"/>
            <a:ext cx="398780" cy="3098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01285" y="3729990"/>
            <a:ext cx="379095" cy="3194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499860" y="3729990"/>
            <a:ext cx="379095" cy="3194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731760" y="3653155"/>
            <a:ext cx="379095" cy="3670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916545" y="2593975"/>
            <a:ext cx="379095" cy="36703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366125" y="2637155"/>
            <a:ext cx="367665" cy="32385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</a:rPr>
              <a:t>研究背景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5600" y="1120140"/>
            <a:ext cx="90805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400" b="1" dirty="0"/>
              <a:t>Serverless computing</a:t>
            </a:r>
            <a:r>
              <a:rPr lang="en-US" sz="2400" b="1" dirty="0"/>
              <a:t> </a:t>
            </a:r>
            <a:r>
              <a:rPr sz="2400" b="1" dirty="0"/>
              <a:t> is becoming increasingly popular in the cloud</a:t>
            </a:r>
            <a:endParaRPr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7000" y="4628425"/>
            <a:ext cx="1053956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E.g.   A serverless-based batch analytics application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2525" y="4454525"/>
            <a:ext cx="501777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Hundreds of parallel functions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all-to-all data communication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 a shuffle phase.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600" y="1645920"/>
            <a:ext cx="10082530" cy="5207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400" b="1" dirty="0"/>
              <a:t>Many applications have recently been migrated to the severless cloud </a:t>
            </a:r>
            <a:endParaRPr sz="2400" b="1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916305" y="2428875"/>
            <a:ext cx="817880" cy="734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L$O7EXW1J7VZV33Q2%321%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60" y="2523490"/>
            <a:ext cx="1542415" cy="574040"/>
          </a:xfrm>
          <a:prstGeom prst="rect">
            <a:avLst/>
          </a:prstGeom>
        </p:spPr>
      </p:pic>
      <p:pic>
        <p:nvPicPr>
          <p:cNvPr id="12" name="图片 11" descr="{HOW}Z{W898YW]HBG[0%%I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945" y="2530475"/>
            <a:ext cx="1931670" cy="567055"/>
          </a:xfrm>
          <a:prstGeom prst="rect">
            <a:avLst/>
          </a:prstGeom>
        </p:spPr>
      </p:pic>
      <p:pic>
        <p:nvPicPr>
          <p:cNvPr id="13" name="图片 12" descr="%XGJF5$S3FJ%C@AWXVG}LW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060" y="2640965"/>
            <a:ext cx="1200150" cy="352425"/>
          </a:xfrm>
          <a:prstGeom prst="rect">
            <a:avLst/>
          </a:prstGeom>
        </p:spPr>
      </p:pic>
      <p:pic>
        <p:nvPicPr>
          <p:cNvPr id="14" name="图片 13" descr="7(T@YC%42((E{QBI1`REP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325" y="2337435"/>
            <a:ext cx="997585" cy="9169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2600" y="3626485"/>
            <a:ext cx="10082530" cy="8280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400" b="1" dirty="0"/>
              <a:t>These applications typically consist of multiple interactive functions</a:t>
            </a:r>
            <a:endParaRPr sz="2400" b="1" dirty="0"/>
          </a:p>
          <a:p>
            <a:r>
              <a:rPr sz="2400" b="1" dirty="0"/>
              <a:t> </a:t>
            </a:r>
            <a:r>
              <a:rPr lang="en-US" sz="2400" b="1" dirty="0"/>
              <a:t>    </a:t>
            </a:r>
            <a:r>
              <a:rPr sz="2400" b="1" dirty="0"/>
              <a:t>with </a:t>
            </a:r>
            <a:r>
              <a:rPr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diverse function-invocation</a:t>
            </a:r>
            <a:r>
              <a:rPr sz="2400" b="1" dirty="0"/>
              <a:t> and </a:t>
            </a:r>
            <a:r>
              <a:rPr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data-exchange patterns</a:t>
            </a:r>
            <a:r>
              <a:rPr sz="2400" b="1" dirty="0"/>
              <a:t>.</a:t>
            </a:r>
            <a:endParaRPr sz="2400" b="1" dirty="0"/>
          </a:p>
        </p:txBody>
      </p:sp>
      <p:sp>
        <p:nvSpPr>
          <p:cNvPr id="18" name="右箭头 17"/>
          <p:cNvSpPr/>
          <p:nvPr/>
        </p:nvSpPr>
        <p:spPr>
          <a:xfrm>
            <a:off x="6525895" y="4826635"/>
            <a:ext cx="775970" cy="15367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535" y="4983480"/>
            <a:ext cx="1533525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Function Interaction</a:t>
            </a:r>
            <a:endParaRPr kumimoji="1" lang="zh-CN" altLang="en-US" b="1" dirty="0">
              <a:latin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Data transfer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26440" y="1472565"/>
            <a:ext cx="852106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Interaction overhead when transferring data between functions.</a:t>
            </a:r>
            <a:endParaRPr lang="en-US" altLang="zh-CN" sz="2000" b="1" dirty="0"/>
          </a:p>
        </p:txBody>
      </p:sp>
      <p:pic>
        <p:nvPicPr>
          <p:cNvPr id="117" name="图片 116"/>
          <p:cNvPicPr/>
          <p:nvPr/>
        </p:nvPicPr>
        <p:blipFill>
          <a:blip r:embed="rId1"/>
          <a:stretch>
            <a:fillRect/>
          </a:stretch>
        </p:blipFill>
        <p:spPr>
          <a:xfrm>
            <a:off x="2816860" y="2020570"/>
            <a:ext cx="6897370" cy="3129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3768725" y="2446020"/>
            <a:ext cx="717550" cy="36703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0800000">
            <a:off x="280670" y="2639695"/>
            <a:ext cx="3896360" cy="2774315"/>
          </a:xfrm>
          <a:custGeom>
            <a:avLst/>
            <a:gdLst>
              <a:gd name="connsiteX0" fmla="*/ 1873 w 4898"/>
              <a:gd name="connsiteY0" fmla="*/ 0 h 2253"/>
              <a:gd name="connsiteX1" fmla="*/ 2377 w 4898"/>
              <a:gd name="connsiteY1" fmla="*/ 0 h 2253"/>
              <a:gd name="connsiteX2" fmla="*/ 2377 w 4898"/>
              <a:gd name="connsiteY2" fmla="*/ 0 h 2253"/>
              <a:gd name="connsiteX3" fmla="*/ 3133 w 4898"/>
              <a:gd name="connsiteY3" fmla="*/ 0 h 2253"/>
              <a:gd name="connsiteX4" fmla="*/ 4898 w 4898"/>
              <a:gd name="connsiteY4" fmla="*/ 0 h 2253"/>
              <a:gd name="connsiteX5" fmla="*/ 4898 w 4898"/>
              <a:gd name="connsiteY5" fmla="*/ 903 h 2253"/>
              <a:gd name="connsiteX6" fmla="*/ 4898 w 4898"/>
              <a:gd name="connsiteY6" fmla="*/ 903 h 2253"/>
              <a:gd name="connsiteX7" fmla="*/ 4898 w 4898"/>
              <a:gd name="connsiteY7" fmla="*/ 1290 h 2253"/>
              <a:gd name="connsiteX8" fmla="*/ 4898 w 4898"/>
              <a:gd name="connsiteY8" fmla="*/ 1548 h 2253"/>
              <a:gd name="connsiteX9" fmla="*/ 3133 w 4898"/>
              <a:gd name="connsiteY9" fmla="*/ 1548 h 2253"/>
              <a:gd name="connsiteX10" fmla="*/ 0 w 4898"/>
              <a:gd name="connsiteY10" fmla="*/ 2253 h 2253"/>
              <a:gd name="connsiteX11" fmla="*/ 2377 w 4898"/>
              <a:gd name="connsiteY11" fmla="*/ 1548 h 2253"/>
              <a:gd name="connsiteX12" fmla="*/ 1873 w 4898"/>
              <a:gd name="connsiteY12" fmla="*/ 1548 h 2253"/>
              <a:gd name="connsiteX13" fmla="*/ 1873 w 4898"/>
              <a:gd name="connsiteY13" fmla="*/ 1290 h 2253"/>
              <a:gd name="connsiteX14" fmla="*/ 1873 w 4898"/>
              <a:gd name="connsiteY14" fmla="*/ 903 h 2253"/>
              <a:gd name="connsiteX15" fmla="*/ 1873 w 4898"/>
              <a:gd name="connsiteY15" fmla="*/ 903 h 2253"/>
              <a:gd name="connsiteX16" fmla="*/ 1873 w 4898"/>
              <a:gd name="connsiteY16" fmla="*/ 0 h 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8" h="2253">
                <a:moveTo>
                  <a:pt x="1873" y="0"/>
                </a:moveTo>
                <a:lnTo>
                  <a:pt x="2377" y="0"/>
                </a:lnTo>
                <a:lnTo>
                  <a:pt x="2377" y="0"/>
                </a:lnTo>
                <a:lnTo>
                  <a:pt x="3133" y="0"/>
                </a:lnTo>
                <a:lnTo>
                  <a:pt x="4898" y="0"/>
                </a:lnTo>
                <a:lnTo>
                  <a:pt x="4898" y="903"/>
                </a:lnTo>
                <a:lnTo>
                  <a:pt x="4898" y="903"/>
                </a:lnTo>
                <a:lnTo>
                  <a:pt x="4898" y="1290"/>
                </a:lnTo>
                <a:lnTo>
                  <a:pt x="4898" y="1548"/>
                </a:lnTo>
                <a:lnTo>
                  <a:pt x="3133" y="1548"/>
                </a:lnTo>
                <a:lnTo>
                  <a:pt x="0" y="2253"/>
                </a:lnTo>
                <a:lnTo>
                  <a:pt x="2377" y="1548"/>
                </a:lnTo>
                <a:lnTo>
                  <a:pt x="1873" y="1548"/>
                </a:lnTo>
                <a:lnTo>
                  <a:pt x="1873" y="1290"/>
                </a:lnTo>
                <a:lnTo>
                  <a:pt x="1873" y="903"/>
                </a:lnTo>
                <a:lnTo>
                  <a:pt x="1873" y="903"/>
                </a:lnTo>
                <a:lnTo>
                  <a:pt x="1873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0670" y="3528060"/>
            <a:ext cx="2461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Starting</a:t>
            </a:r>
            <a:r>
              <a:t> with the call to the parallel downstream function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0670" y="4645025"/>
            <a:ext cx="26841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nding</a:t>
            </a:r>
            <a:r>
              <a:t> with passing data to all functions</a:t>
            </a:r>
          </a:p>
        </p:txBody>
      </p:sp>
      <p:sp>
        <p:nvSpPr>
          <p:cNvPr id="24" name="椭圆 23"/>
          <p:cNvSpPr/>
          <p:nvPr/>
        </p:nvSpPr>
        <p:spPr>
          <a:xfrm>
            <a:off x="6764020" y="2446020"/>
            <a:ext cx="1115060" cy="36703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形标注 24"/>
          <p:cNvSpPr/>
          <p:nvPr/>
        </p:nvSpPr>
        <p:spPr>
          <a:xfrm>
            <a:off x="8411210" y="1002030"/>
            <a:ext cx="2849880" cy="1196975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799830" y="1098550"/>
            <a:ext cx="2461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Starting</a:t>
            </a:r>
            <a:r>
              <a:t>  with the transmission of the first object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589770" y="2446020"/>
            <a:ext cx="2461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nding</a:t>
            </a:r>
            <a:r>
              <a:t> with the reception of all objects in the assembly function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Function Interaction</a:t>
            </a:r>
            <a:endParaRPr kumimoji="1" lang="zh-CN" altLang="en-US" b="1" dirty="0">
              <a:latin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Improvement breakdown</a:t>
            </a:r>
            <a:endParaRPr lang="en-US" altLang="zh-CN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26440" y="1472565"/>
            <a:ext cx="963231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Break down Pheromone’s function invocation performance </a:t>
            </a:r>
            <a:endParaRPr lang="en-US" altLang="zh-CN" sz="2000" b="1" dirty="0"/>
          </a:p>
        </p:txBody>
      </p:sp>
      <p:pic>
        <p:nvPicPr>
          <p:cNvPr id="118" name="图片 117"/>
          <p:cNvPicPr/>
          <p:nvPr/>
        </p:nvPicPr>
        <p:blipFill>
          <a:blip r:embed="rId1"/>
          <a:stretch>
            <a:fillRect/>
          </a:stretch>
        </p:blipFill>
        <p:spPr>
          <a:xfrm>
            <a:off x="2708910" y="1827530"/>
            <a:ext cx="639699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 rot="19860000">
            <a:off x="3457575" y="2217420"/>
            <a:ext cx="743585" cy="36703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0550" y="2863215"/>
            <a:ext cx="23412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Only </a:t>
            </a:r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use a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central coordinator</a:t>
            </a:r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 to in-voke downstream functions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5600" y="2741930"/>
            <a:ext cx="2569845" cy="128651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9860000">
            <a:off x="3457575" y="3750945"/>
            <a:ext cx="743585" cy="36703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6440" y="4465320"/>
            <a:ext cx="23412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r>
              <a:rPr lang="en-US">
                <a:latin typeface="Calibri" panose="020F0502020204030204" charset="0"/>
                <a:cs typeface="Calibri" panose="020F0502020204030204" charset="0"/>
              </a:rPr>
              <a:t>U</a:t>
            </a:r>
            <a:r>
              <a:rPr>
                <a:latin typeface="Calibri" panose="020F0502020204030204" charset="0"/>
                <a:cs typeface="Calibri" panose="020F0502020204030204" charset="0"/>
              </a:rPr>
              <a:t>ses a durable key-value store</a:t>
            </a:r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83565" y="4314825"/>
            <a:ext cx="2141220" cy="98425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Scalability</a:t>
            </a:r>
            <a:endParaRPr kumimoji="1" lang="zh-CN" altLang="en-US" b="1" dirty="0">
              <a:latin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9920" y="1985645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Long function chain</a:t>
            </a:r>
            <a:endParaRPr lang="en-US" altLang="zh-CN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5001260" y="24257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Internal function invocations</a:t>
            </a:r>
            <a:endParaRPr lang="en-US" altLang="zh-CN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1260" y="1084580"/>
            <a:ext cx="5746750" cy="2159635"/>
          </a:xfrm>
          <a:prstGeom prst="rect">
            <a:avLst/>
          </a:prstGeom>
        </p:spPr>
      </p:pic>
      <p:pic>
        <p:nvPicPr>
          <p:cNvPr id="120" name="图片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5090160" y="3401060"/>
            <a:ext cx="5657850" cy="2704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29920" y="418084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Parallel functions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kumimoji="1" lang="zh-CN" altLang="en-US" b="1" dirty="0">
                <a:latin typeface="+mn-lt"/>
                <a:sym typeface="+mn-ea"/>
              </a:rPr>
              <a:t>Scalability</a:t>
            </a:r>
            <a:endParaRPr kumimoji="1" lang="zh-CN" altLang="en-US" b="1" dirty="0">
              <a:latin typeface="+mn-lt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41065" y="1175385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User request throughput</a:t>
            </a:r>
            <a:endParaRPr lang="en-US" altLang="zh-CN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885055" y="16510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External user requests.</a:t>
            </a:r>
            <a:endParaRPr lang="en-US" altLang="zh-CN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785" y="1998345"/>
            <a:ext cx="7810500" cy="323723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lang="en-US" altLang="zh-CN" b="1" dirty="0">
                <a:sym typeface="+mn-ea"/>
              </a:rPr>
              <a:t>Fault Tolerance</a:t>
            </a:r>
            <a:endParaRPr kumimoji="1" lang="zh-CN" altLang="en-US" b="1" dirty="0">
              <a:latin typeface="+mn-lt"/>
              <a:sym typeface="+mn-ea"/>
            </a:endParaRPr>
          </a:p>
        </p:txBody>
      </p:sp>
      <p:pic>
        <p:nvPicPr>
          <p:cNvPr id="122" name="图片 121"/>
          <p:cNvPicPr/>
          <p:nvPr/>
        </p:nvPicPr>
        <p:blipFill>
          <a:blip r:embed="rId1"/>
          <a:stretch>
            <a:fillRect/>
          </a:stretch>
        </p:blipFill>
        <p:spPr>
          <a:xfrm>
            <a:off x="2134235" y="1696720"/>
            <a:ext cx="7120255" cy="3464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9546590" y="1696720"/>
            <a:ext cx="1268730" cy="5321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cs typeface="+mn-lt"/>
              </a:rPr>
              <a:t>Time.sleep</a:t>
            </a:r>
            <a:endParaRPr lang="zh-CN" altLang="en-US" b="1">
              <a:solidFill>
                <a:schemeClr val="tx1"/>
              </a:solidFill>
              <a:cs typeface="+mn-lt"/>
            </a:endParaRPr>
          </a:p>
        </p:txBody>
      </p:sp>
      <p:cxnSp>
        <p:nvCxnSpPr>
          <p:cNvPr id="3" name="直接箭头连接符 2"/>
          <p:cNvCxnSpPr>
            <a:stCxn id="15" idx="2"/>
          </p:cNvCxnSpPr>
          <p:nvPr/>
        </p:nvCxnSpPr>
        <p:spPr>
          <a:xfrm>
            <a:off x="10180955" y="2228850"/>
            <a:ext cx="14605" cy="52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0159365" y="3283585"/>
            <a:ext cx="14605" cy="52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0173970" y="4338320"/>
            <a:ext cx="14605" cy="52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398635" y="1490345"/>
            <a:ext cx="1606550" cy="41008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546590" y="2751455"/>
            <a:ext cx="1268730" cy="5321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cs typeface="+mn-lt"/>
              </a:rPr>
              <a:t>Time.sleep</a:t>
            </a:r>
            <a:endParaRPr lang="zh-CN" altLang="en-US" b="1">
              <a:solidFill>
                <a:schemeClr val="tx1"/>
              </a:solidFill>
              <a:cs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46590" y="3806190"/>
            <a:ext cx="1268730" cy="5321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cs typeface="+mn-lt"/>
              </a:rPr>
              <a:t>Time.sleep</a:t>
            </a:r>
            <a:endParaRPr lang="zh-CN" altLang="en-US" b="1">
              <a:solidFill>
                <a:schemeClr val="tx1"/>
              </a:solidFill>
              <a:cs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46590" y="4883150"/>
            <a:ext cx="1268730" cy="5321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cs typeface="+mn-lt"/>
              </a:rPr>
              <a:t>Time.sleep</a:t>
            </a:r>
            <a:endParaRPr lang="zh-CN" altLang="en-US" b="1">
              <a:solidFill>
                <a:schemeClr val="tx1"/>
              </a:solidFill>
              <a:cs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59905" y="3429635"/>
            <a:ext cx="1705610" cy="2527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20" idx="3"/>
          </p:cNvCxnSpPr>
          <p:nvPr/>
        </p:nvCxnSpPr>
        <p:spPr>
          <a:xfrm flipV="1">
            <a:off x="8565515" y="2751455"/>
            <a:ext cx="833120" cy="804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078095" y="3429635"/>
            <a:ext cx="1705610" cy="252730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6597650" y="2082800"/>
            <a:ext cx="2948940" cy="135699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9448800" y="1592580"/>
            <a:ext cx="1480820" cy="804545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lang="en-US" altLang="zh-CN" b="1" dirty="0">
                <a:sym typeface="+mn-ea"/>
              </a:rPr>
              <a:t>Case Studies</a:t>
            </a:r>
            <a:endParaRPr lang="en-US" altLang="zh-CN" b="1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Advertisement event stream processing</a:t>
            </a:r>
            <a:endParaRPr lang="en-US" altLang="zh-CN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960610" y="1511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24" name="图片 123"/>
          <p:cNvPicPr/>
          <p:nvPr/>
        </p:nvPicPr>
        <p:blipFill>
          <a:blip r:embed="rId1"/>
          <a:stretch>
            <a:fillRect/>
          </a:stretch>
        </p:blipFill>
        <p:spPr>
          <a:xfrm>
            <a:off x="2875280" y="1462405"/>
            <a:ext cx="6883400" cy="3479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2"/>
          <a:stretch>
            <a:fillRect/>
          </a:stretch>
        </p:blipFill>
        <p:spPr>
          <a:xfrm>
            <a:off x="4935855" y="4582160"/>
            <a:ext cx="276225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  <a:sym typeface="+mn-ea"/>
              </a:rPr>
              <a:t>实验评估</a:t>
            </a:r>
            <a:r>
              <a:rPr kumimoji="1" lang="en-US" altLang="zh-CN" b="1" dirty="0">
                <a:latin typeface="+mn-lt"/>
                <a:sym typeface="+mn-ea"/>
              </a:rPr>
              <a:t>-</a:t>
            </a:r>
            <a:r>
              <a:rPr lang="en-US" altLang="zh-CN" b="1" dirty="0">
                <a:sym typeface="+mn-ea"/>
              </a:rPr>
              <a:t>Case Studies</a:t>
            </a:r>
            <a:endParaRPr lang="en-US" altLang="zh-CN" b="1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2765" y="1002030"/>
            <a:ext cx="983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MapReduce sort</a:t>
            </a:r>
            <a:endParaRPr lang="en-US" altLang="zh-CN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960610" y="1511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125" name="图片 124"/>
          <p:cNvPicPr/>
          <p:nvPr/>
        </p:nvPicPr>
        <p:blipFill>
          <a:blip r:embed="rId1"/>
          <a:stretch>
            <a:fillRect/>
          </a:stretch>
        </p:blipFill>
        <p:spPr>
          <a:xfrm>
            <a:off x="2528570" y="1744980"/>
            <a:ext cx="7134860" cy="4065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</a:rPr>
              <a:t>提纲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3229" y="1276006"/>
            <a:ext cx="663008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研究背景</a:t>
            </a:r>
            <a:endParaRPr lang="en-US" altLang="zh-CN" sz="40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系统设计</a:t>
            </a:r>
            <a:endParaRPr lang="en-US" altLang="zh-CN" sz="40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实验评估</a:t>
            </a:r>
            <a:endParaRPr lang="en-US" altLang="zh-CN" sz="40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工作总结</a:t>
            </a:r>
            <a:endParaRPr lang="zh-CN" altLang="en-US" sz="40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+mn-lt"/>
              </a:rPr>
              <a:t>总结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2370" y="1389380"/>
            <a:ext cx="10899140" cy="4964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总体上：</a:t>
            </a:r>
            <a:endParaRPr lang="zh-CN" altLang="en-US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457200" lvl="1" indent="457200"/>
            <a:r>
              <a:rPr 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R</a:t>
            </a:r>
            <a:r>
              <a:rPr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evisits the function orchestration in serverless computing</a:t>
            </a:r>
            <a:r>
              <a:rPr 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,</a:t>
            </a:r>
            <a:endParaRPr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457200" lvl="1" indent="457200"/>
            <a:r>
              <a:rPr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designed and developed a</a:t>
            </a:r>
            <a:r>
              <a:rPr 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 </a:t>
            </a:r>
            <a:r>
              <a:rPr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data-centric platform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.</a:t>
            </a:r>
            <a:endParaRPr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r>
              <a:rPr lang="zh-CN" alt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设计上：</a:t>
            </a:r>
            <a:endParaRPr lang="en-US" altLang="zh-CN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0" lvl="1" indent="457200">
              <a:lnSpc>
                <a:spcPts val="3800"/>
              </a:lnSpc>
              <a:buFont typeface="+mj-lt"/>
              <a:buNone/>
            </a:pP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Use data bucket  &amp; trigger primitives ,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break the tight coupling between function flows and data flows. (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Thinking and programming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)</a:t>
            </a:r>
            <a:endParaRPr lang="en-US" altLang="zh-CN" dirty="0">
              <a:solidFill>
                <a:schemeClr val="tx1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  <a:sym typeface="+mn-ea"/>
            </a:endParaRPr>
          </a:p>
          <a:p>
            <a:pPr marL="0" lvl="0" indent="457200">
              <a:lnSpc>
                <a:spcPts val="3800"/>
              </a:lnSpc>
              <a:buFont typeface="+mj-lt"/>
              <a:buNone/>
            </a:pP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Designed a system based on shared memory and two-tier slice schedulingn. </a:t>
            </a:r>
            <a:endParaRPr lang="en-US" altLang="zh-CN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0" lvl="0" indent="457200">
              <a:lnSpc>
                <a:spcPts val="3800"/>
              </a:lnSpc>
              <a:buFont typeface="+mj-lt"/>
              <a:buNone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(Architecture, communication mechanisms)</a:t>
            </a:r>
            <a:endParaRPr lang="en-US" altLang="zh-CN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实验上：</a:t>
            </a:r>
            <a:endParaRPr lang="en-US" altLang="zh-CN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Compare vs 4 platforms , test the 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overhead.</a:t>
            </a:r>
            <a:r>
              <a:rPr lang="en-US" altLang="zh-CN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( To prove</a:t>
            </a:r>
            <a:r>
              <a:rPr lang="en-US" altLang="zh-CN" b="1" dirty="0">
                <a:latin typeface="Calibri" panose="020F0502020204030204" charset="0"/>
                <a:cs typeface="Calibri" panose="020F0502020204030204" charset="0"/>
                <a:sym typeface="+mn-ea"/>
              </a:rPr>
              <a:t>  </a:t>
            </a:r>
            <a:r>
              <a:rPr lang="en-US" altLang="zh-CN">
                <a:sym typeface="+mn-ea"/>
              </a:rPr>
              <a:t>truly </a:t>
            </a:r>
            <a:r>
              <a:rPr lang="zh-CN" altLang="en-US">
                <a:sym typeface="+mn-ea"/>
              </a:rPr>
              <a:t>improve function</a:t>
            </a:r>
            <a:r>
              <a:rPr lang="en-US" altLang="zh-CN">
                <a:sym typeface="+mn-ea"/>
              </a:rPr>
              <a:t>  i</a:t>
            </a:r>
            <a:r>
              <a:rPr lang="zh-CN" altLang="en-US">
                <a:sym typeface="+mn-ea"/>
              </a:rPr>
              <a:t>nteractions</a:t>
            </a:r>
            <a:r>
              <a:rPr lang="en-US" altLang="zh-CN">
                <a:sym typeface="+mn-ea"/>
              </a:rPr>
              <a:t>)</a:t>
            </a:r>
            <a:endParaRPr lang="en-US" altLang="zh-CN">
              <a:sym typeface="+mn-ea"/>
            </a:endParaRP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Testing in the event of a possible crash. 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( To prove</a:t>
            </a:r>
            <a:r>
              <a:rPr lang="en-US" altLang="zh-CN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dirty="0">
                <a:latin typeface="Calibri" panose="020F0502020204030204" charset="0"/>
                <a:cs typeface="Calibri" panose="020F0502020204030204" charset="0"/>
                <a:sym typeface="+mn-ea"/>
              </a:rPr>
              <a:t>system </a:t>
            </a:r>
            <a:r>
              <a:rPr lang="en-US" altLang="zh-CN" dirty="0">
                <a:sym typeface="+mn-ea"/>
              </a:rPr>
              <a:t>t</a:t>
            </a:r>
            <a:r>
              <a:rPr lang="en-US" altLang="zh-CN" dirty="0">
                <a:sym typeface="+mn-ea"/>
              </a:rPr>
              <a:t>olerance</a:t>
            </a:r>
            <a:r>
              <a:rPr lang="en-US" altLang="zh-CN">
                <a:sym typeface="+mn-ea"/>
              </a:rPr>
              <a:t>)</a:t>
            </a:r>
            <a:endParaRPr lang="en-US" altLang="zh-CN">
              <a:sym typeface="+mn-ea"/>
            </a:endParaRP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Selected real cases to do some test. ( 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To prove platform can </a:t>
            </a:r>
            <a:r>
              <a:rPr lang="zh-CN" altLang="en-US">
                <a:sym typeface="+mn-ea"/>
              </a:rPr>
              <a:t>easily implement real-world 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applications</a:t>
            </a:r>
            <a:r>
              <a:rPr lang="en-US" altLang="zh-CN">
                <a:sym typeface="+mn-ea"/>
              </a:rPr>
              <a:t>)</a:t>
            </a:r>
            <a:endParaRPr lang="en-US" altLang="zh-CN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874" y="1067825"/>
            <a:ext cx="611451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ym typeface="+mn-ea"/>
              </a:rPr>
              <a:t>Pheromone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3855" y="2177292"/>
            <a:ext cx="12192000" cy="150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7890"/>
            <a:ext cx="12178030" cy="1510665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Q&amp;A</a:t>
            </a:r>
            <a:endParaRPr 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Southeast University - Wikip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7" y="147830"/>
            <a:ext cx="965206" cy="9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下箭头 32"/>
          <p:cNvSpPr/>
          <p:nvPr/>
        </p:nvSpPr>
        <p:spPr>
          <a:xfrm>
            <a:off x="6867525" y="1577340"/>
            <a:ext cx="209550" cy="1056005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</a:rPr>
              <a:t>研究背景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3" name="箭头: 右 2"/>
          <p:cNvSpPr/>
          <p:nvPr>
            <p:custDataLst>
              <p:tags r:id="rId1"/>
            </p:custDataLst>
          </p:nvPr>
        </p:nvSpPr>
        <p:spPr>
          <a:xfrm>
            <a:off x="2674162" y="1461828"/>
            <a:ext cx="456413" cy="1979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54710" y="2592705"/>
            <a:ext cx="173672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200" b="1" dirty="0"/>
              <a:t>However</a:t>
            </a:r>
            <a:r>
              <a:rPr lang="zh-CN" altLang="en-US" sz="2000" b="1" dirty="0"/>
              <a:t>         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箭头: 右 2"/>
          <p:cNvSpPr/>
          <p:nvPr>
            <p:custDataLst>
              <p:tags r:id="rId3"/>
            </p:custDataLst>
          </p:nvPr>
        </p:nvSpPr>
        <p:spPr>
          <a:xfrm>
            <a:off x="2740202" y="2785803"/>
            <a:ext cx="456413" cy="1979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45180" y="2715895"/>
            <a:ext cx="9099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F</a:t>
            </a:r>
            <a:r>
              <a:rPr lang="zh-CN" altLang="en-US" sz="2800"/>
              <a:t>unction orchestration in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</a:t>
            </a:r>
            <a:r>
              <a:rPr lang="zh-CN" altLang="en-US" sz="2800"/>
              <a:t> serverless platforms</a:t>
            </a:r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3924300" y="408432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T</a:t>
            </a:r>
            <a:r>
              <a:rPr lang="zh-CN" altLang="en-US" sz="2400"/>
              <a:t>ypically models a serverless application as a 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workflow</a:t>
            </a:r>
            <a:r>
              <a:rPr lang="zh-CN" altLang="en-US" sz="2400"/>
              <a:t> that connects functions according to their invocation dependency</a:t>
            </a:r>
            <a:endParaRPr lang="zh-CN" altLang="en-US" sz="2400"/>
          </a:p>
        </p:txBody>
      </p:sp>
      <p:sp>
        <p:nvSpPr>
          <p:cNvPr id="25" name="左弧形箭头 24"/>
          <p:cNvSpPr/>
          <p:nvPr/>
        </p:nvSpPr>
        <p:spPr>
          <a:xfrm>
            <a:off x="2918460" y="3550285"/>
            <a:ext cx="654685" cy="821055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958850" y="1268730"/>
            <a:ext cx="152654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200" b="1" dirty="0"/>
              <a:t>Wanted</a:t>
            </a:r>
            <a:r>
              <a:rPr lang="zh-CN" altLang="en-US" sz="2000" b="1" dirty="0"/>
              <a:t>         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3456305" y="1182370"/>
            <a:ext cx="8506460" cy="406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/>
              <a:t>A</a:t>
            </a:r>
            <a:r>
              <a:rPr lang="zh-CN" altLang="en-US" sz="3200"/>
              <a:t>n 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expressive，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efficient</a:t>
            </a:r>
            <a:r>
              <a:rPr lang="zh-CN" altLang="en-US" sz="3200">
                <a:sym typeface="+mn-ea"/>
              </a:rPr>
              <a:t> </a:t>
            </a:r>
            <a:r>
              <a:rPr lang="zh-CN" altLang="en-US" sz="3200"/>
              <a:t> and </a:t>
            </a:r>
            <a:r>
              <a:rPr lang="en-US" altLang="zh-CN" sz="3200"/>
              <a:t> 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easy-to-use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31" name="文本框 30"/>
          <p:cNvSpPr txBox="1"/>
          <p:nvPr>
            <p:custDataLst>
              <p:tags r:id="rId6"/>
            </p:custDataLst>
          </p:nvPr>
        </p:nvSpPr>
        <p:spPr>
          <a:xfrm>
            <a:off x="4913630" y="174688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function orchestration</a:t>
            </a:r>
            <a:endParaRPr lang="zh-CN" altLang="en-US" sz="3200">
              <a:sym typeface="+mn-ea"/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9302115" y="1644015"/>
            <a:ext cx="209550" cy="1056005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749208" y="2228879"/>
            <a:ext cx="446417" cy="64633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</a:rPr>
              <a:t>×</a:t>
            </a:r>
            <a:endParaRPr lang="zh-CN" altLang="en-US" sz="3600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9183163" y="2228879"/>
            <a:ext cx="446417" cy="64633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</a:rPr>
              <a:t>×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30" grpId="0"/>
      <p:bldP spid="31" grpId="0"/>
      <p:bldP spid="15" grpId="1"/>
      <p:bldP spid="3" grpId="1" animBg="1"/>
      <p:bldP spid="30" grpId="1"/>
      <p:bldP spid="31" grpId="1"/>
      <p:bldP spid="9" grpId="0"/>
      <p:bldP spid="10" grpId="0" animBg="1"/>
      <p:bldP spid="13" grpId="0"/>
      <p:bldP spid="9" grpId="1"/>
      <p:bldP spid="10" grpId="1" animBg="1"/>
      <p:bldP spid="13" grpId="1"/>
      <p:bldP spid="33" grpId="0" animBg="1"/>
      <p:bldP spid="37" grpId="0"/>
      <p:bldP spid="32" grpId="0" animBg="1"/>
      <p:bldP spid="38" grpId="0"/>
      <p:bldP spid="33" grpId="1" animBg="1"/>
      <p:bldP spid="37" grpId="1"/>
      <p:bldP spid="32" grpId="1" animBg="1"/>
      <p:bldP spid="38" grpId="1"/>
      <p:bldP spid="25" grpId="0" animBg="1"/>
      <p:bldP spid="24" grpId="0"/>
      <p:bldP spid="25" grpId="1" animBg="1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355965" y="3354705"/>
            <a:ext cx="3529330" cy="2148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1990" y="2900680"/>
            <a:ext cx="6443980" cy="34105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</a:rPr>
              <a:t>研究背景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444500" y="1155700"/>
            <a:ext cx="194691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W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orkflow</a:t>
            </a:r>
            <a:r>
              <a:rPr lang="zh-CN" altLang="en-US" sz="3200">
                <a:sym typeface="+mn-ea"/>
              </a:rPr>
              <a:t> </a:t>
            </a:r>
            <a:r>
              <a:rPr lang="zh-CN" altLang="en-US" sz="2000" b="1" dirty="0"/>
              <a:t>         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66750" y="1739265"/>
            <a:ext cx="9052560" cy="62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Runs on functions that call each other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and depend on each other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750" y="2158365"/>
            <a:ext cx="96602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ach function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need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be triggered upon the completion of one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or multiple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upstream functions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946150" y="2986405"/>
            <a:ext cx="6058535" cy="3239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965" y="3509645"/>
            <a:ext cx="3324225" cy="1838325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7334885" y="4302125"/>
            <a:ext cx="877570" cy="32321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334885" y="4095750"/>
            <a:ext cx="6096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abstract </a:t>
            </a:r>
            <a:endParaRPr lang="zh-CN" altLang="en-US" sz="120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34885" y="4564380"/>
            <a:ext cx="6096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modelling</a:t>
            </a:r>
            <a:endParaRPr lang="zh-CN" altLang="en-US" sz="120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152265" y="2083435"/>
            <a:ext cx="3384550" cy="12185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</a:rPr>
              <a:t>研究背景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1"/>
            </p:custDataLst>
          </p:nvPr>
        </p:nvSpPr>
        <p:spPr>
          <a:xfrm>
            <a:off x="474980" y="1143000"/>
            <a:ext cx="295592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2000" b="1" dirty="0"/>
              <a:t>      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" y="3694430"/>
            <a:ext cx="4287520" cy="2552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52265" y="2108835"/>
            <a:ext cx="3510915" cy="1057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Assumes</a:t>
            </a:r>
            <a:r>
              <a:rPr lang="en-US" altLang="zh-CN"/>
              <a:t> :</a:t>
            </a:r>
            <a:endParaRPr lang="en-US" altLang="zh-CN"/>
          </a:p>
          <a:p>
            <a:r>
              <a:rPr lang="en-US" altLang="zh-CN"/>
              <a:t>T</a:t>
            </a:r>
            <a:r>
              <a:rPr lang="zh-CN" altLang="en-US"/>
              <a:t>he output of a function is entirely and immediately consumed by the next function </a:t>
            </a:r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6744335" y="3556000"/>
            <a:ext cx="4469765" cy="2499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46735" y="1671320"/>
            <a:ext cx="331470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</a:rPr>
              <a:t>Limited expressiveness.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96010" y="2426970"/>
            <a:ext cx="3712210" cy="21228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</a:rPr>
              <a:t>研究背景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1"/>
            </p:custDataLst>
          </p:nvPr>
        </p:nvSpPr>
        <p:spPr>
          <a:xfrm>
            <a:off x="474980" y="1143000"/>
            <a:ext cx="344170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Two</a:t>
            </a:r>
            <a:r>
              <a:rPr lang="zh-CN" altLang="en-US" sz="2000" b="1" dirty="0"/>
              <a:t>       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3470" y="2498725"/>
            <a:ext cx="4176395" cy="1057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Various options for data exchange :</a:t>
            </a:r>
            <a:endParaRPr lang="en-US" altLang="zh-C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/>
              <a:t>V</a:t>
            </a:r>
            <a:r>
              <a:rPr lang="zh-CN" altLang="en-US"/>
              <a:t>ia a message broker</a:t>
            </a:r>
            <a:r>
              <a:rPr lang="en-US" altLang="zh-CN"/>
              <a:t>/a sharedstorage</a:t>
            </a:r>
            <a:endParaRPr lang="en-US" altLang="zh-CN"/>
          </a:p>
          <a:p>
            <a:r>
              <a:rPr lang="en-US" altLang="zh-CN"/>
              <a:t>(</a:t>
            </a:r>
            <a:r>
              <a:rPr lang="zh-CN" altLang="en-US"/>
              <a:t>synchronously</a:t>
            </a:r>
            <a:r>
              <a:rPr lang="en-US" altLang="zh-CN"/>
              <a:t>/asynchronously)</a:t>
            </a:r>
            <a:endParaRPr lang="en-US" altLang="zh-CN"/>
          </a:p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Message came from:</a:t>
            </a:r>
            <a:endParaRPr lang="en-US" altLang="zh-CN"/>
          </a:p>
          <a:p>
            <a:r>
              <a:rPr lang="en-US">
                <a:sym typeface="+mn-ea"/>
              </a:rPr>
              <a:t>N</a:t>
            </a:r>
            <a:r>
              <a:rPr>
                <a:sym typeface="+mn-ea"/>
              </a:rPr>
              <a:t>ested function calls</a:t>
            </a:r>
            <a:r>
              <a:rPr lang="en-US">
                <a:sym typeface="+mn-ea"/>
              </a:rPr>
              <a:t>;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Message queues;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Other cloud services </a:t>
            </a:r>
            <a:endParaRPr lang="en-US">
              <a:sym typeface="+mn-ea"/>
            </a:endParaRPr>
          </a:p>
          <a:p>
            <a:endParaRPr lang="en-US"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2715" y="5209540"/>
            <a:ext cx="3393440" cy="952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07160" y="5227320"/>
            <a:ext cx="3388995" cy="934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Lacks</a:t>
            </a:r>
            <a:r>
              <a:rPr lang="en-US" altLang="zh-CN"/>
              <a:t> :</a:t>
            </a:r>
            <a:endParaRPr lang="en-US" altLang="zh-CN"/>
          </a:p>
          <a:p>
            <a:r>
              <a:rPr lang="en-US" altLang="zh-CN"/>
              <a:t>O</a:t>
            </a:r>
            <a:r>
              <a:rPr lang="zh-CN" altLang="en-US"/>
              <a:t>ne approach is optimal in all scenarios </a:t>
            </a:r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2831465" y="4628515"/>
            <a:ext cx="241300" cy="5016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6137910" y="2498725"/>
            <a:ext cx="4662805" cy="3030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38480" y="1623695"/>
            <a:ext cx="331470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</a:rPr>
              <a:t>Limited usability.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032885" y="1275715"/>
            <a:ext cx="4381500" cy="1001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</a:rPr>
              <a:t>研究背景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1"/>
            </p:custDataLst>
          </p:nvPr>
        </p:nvSpPr>
        <p:spPr>
          <a:xfrm>
            <a:off x="474980" y="1143000"/>
            <a:ext cx="344170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Three</a:t>
            </a:r>
            <a:r>
              <a:rPr lang="zh-CN" altLang="en-US" sz="2000" b="1" dirty="0"/>
              <a:t>      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文本框 45"/>
          <p:cNvSpPr txBox="1"/>
          <p:nvPr>
            <p:custDataLst>
              <p:tags r:id="rId2"/>
            </p:custDataLst>
          </p:nvPr>
        </p:nvSpPr>
        <p:spPr>
          <a:xfrm>
            <a:off x="546735" y="1671320"/>
            <a:ext cx="3314700" cy="549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</a:rPr>
              <a:t>Limited applicability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9875" y="1275715"/>
            <a:ext cx="4176395" cy="1057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One fatal flaw ( for a specific application )  :</a:t>
            </a:r>
            <a:endParaRPr lang="en-US" altLang="zh-C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t>Existing serverless applications are typically 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latency-sensitive</a:t>
            </a:r>
            <a:endParaRPr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endParaRPr lang="en-US"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1682433" y="3151188"/>
            <a:ext cx="854392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791450" y="1863725"/>
            <a:ext cx="3764280" cy="1132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859395" y="1863725"/>
            <a:ext cx="3777615" cy="1057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addition :</a:t>
            </a:r>
            <a:endParaRPr lang="en-US" altLang="zh-C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t>Existing serverless applications are 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ill-suited</a:t>
            </a:r>
            <a:r>
              <a:t> for data-intensive applications</a:t>
            </a:r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endParaRPr lang="en-US">
              <a:sym typeface="+mn-ea"/>
            </a:endParaRPr>
          </a:p>
        </p:txBody>
      </p:sp>
      <p:sp>
        <p:nvSpPr>
          <p:cNvPr id="3" name="等腰三角形 2">
            <a:hlinkClick r:id="rId4" action="ppaction://hlinksldjump"/>
          </p:cNvPr>
          <p:cNvSpPr/>
          <p:nvPr/>
        </p:nvSpPr>
        <p:spPr>
          <a:xfrm rot="16200000">
            <a:off x="11785600" y="6041390"/>
            <a:ext cx="226695" cy="175895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CC1993-4A58-5441-BC2A-C02768F05C35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+mn-lt"/>
              </a:rPr>
              <a:t>系统设计</a:t>
            </a:r>
            <a:endParaRPr kumimoji="1" lang="zh-CN" altLang="en-US" b="1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610" y="1068655"/>
            <a:ext cx="708230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          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8335" y="1605915"/>
            <a:ext cx="6096000" cy="621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Key Insight : </a:t>
            </a:r>
            <a:r>
              <a:rPr lang="en-US" altLang="zh-CN" sz="2000" b="1" dirty="0">
                <a:solidFill>
                  <a:srgbClr val="FF0000"/>
                </a:solidFill>
              </a:rPr>
              <a:t>data-centric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7515" y="99695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ym typeface="+mn-ea"/>
              </a:rPr>
              <a:t>A novel data-centric approach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51890" y="2276475"/>
            <a:ext cx="10659110" cy="39001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457200" indent="-457200">
              <a:buFont typeface="+mj-lt"/>
              <a:buAutoNum type="arabicPeriod"/>
            </a:pP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Breaks the tight coupling</a:t>
            </a:r>
            <a:r>
              <a:rPr lang="en-US" altLang="zh-CN" sz="2400" b="1" dirty="0"/>
              <a:t> between function flows and data flows.</a:t>
            </a:r>
            <a:endParaRPr lang="en-US" altLang="zh-CN" sz="2400" b="1" dirty="0"/>
          </a:p>
          <a:p>
            <a:pPr marL="457200" indent="-457200">
              <a:buFont typeface="+mj-lt"/>
              <a:buAutoNum type="arabicPeriod"/>
            </a:pPr>
            <a:endParaRPr lang="en-US" altLang="zh-CN" sz="2400" b="1" dirty="0"/>
          </a:p>
          <a:p>
            <a:pPr marL="457200" indent="-457200">
              <a:buFont typeface="+mj-lt"/>
              <a:buAutoNum type="arabicPeriod"/>
            </a:pPr>
            <a:endParaRPr lang="en-US" altLang="zh-CN" sz="2000" b="1" dirty="0"/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altLang="zh-CN" sz="2400" b="1" dirty="0"/>
              <a:t>Provides 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unified programming interface</a:t>
            </a:r>
            <a:r>
              <a:rPr lang="en-US" altLang="zh-CN" sz="2400" b="1" dirty="0"/>
              <a:t> for both function invocations and data exchange. </a:t>
            </a:r>
            <a:endParaRPr lang="en-US" altLang="zh-CN" sz="2400" b="1" dirty="0"/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endParaRPr lang="en-US" altLang="zh-CN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 dirty="0"/>
              <a:t>Knowing 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and how</a:t>
            </a:r>
            <a:r>
              <a:rPr lang="en-US" altLang="zh-CN" sz="2400" b="1" dirty="0"/>
              <a:t> the intermediate data will be consumed , so serverless platform scheduler can optimize the locality of functions and relevant data.</a:t>
            </a:r>
            <a:endParaRPr lang="en-US" altLang="zh-CN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523365" y="2652395"/>
            <a:ext cx="10409555" cy="396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Data can be consumed with fine-grained control, so rich workflow patterns can be expressed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01445" y="4142740"/>
            <a:ext cx="1040955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No need to implement complex logic through a large combination of external services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01445" y="5438140"/>
            <a:ext cx="10409555" cy="42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 Latency-sensitive and data-intensive applications can be supported efficiently </a:t>
            </a:r>
            <a:endParaRPr lang="en-US" altLang="zh-CN" sz="2000" b="1" dirty="0"/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  <a:p>
            <a:pPr indent="0"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11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12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13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14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15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16.xml><?xml version="1.0" encoding="utf-8"?>
<p:tagLst xmlns:p="http://schemas.openxmlformats.org/presentationml/2006/main">
  <p:tag name="COMMONDATA" val="eyJoZGlkIjoiZDUwMmFlMjlkYzUyNmQzZjA3MTdkMjY2MDc3NjVjZDQifQ=="/>
  <p:tag name="commondata" val="eyJoZGlkIjoiMjhlNjExMzlhMzdlYjg3MmQyOTlkOWRhY2MzZGIyMWUifQ=="/>
</p:tagLst>
</file>

<file path=ppt/tags/tag2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3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4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5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6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7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8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ags/tag9.xml><?xml version="1.0" encoding="utf-8"?>
<p:tagLst xmlns:p="http://schemas.openxmlformats.org/presentationml/2006/main">
  <p:tag name="KSO_WM_DIAGRAM_VIRTUALLY_FRAME" val="{&quot;height&quot;:200.35,&quot;left&quot;:62.4,&quot;top&quot;:88.05,&quot;width&quot;:880.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9186</Words>
  <Application>WPS 演示</Application>
  <PresentationFormat>宽屏</PresentationFormat>
  <Paragraphs>646</Paragraphs>
  <Slides>39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Alibaba PuHuiTi</vt:lpstr>
      <vt:lpstr>Times New Roman</vt:lpstr>
      <vt:lpstr>Calibri</vt:lpstr>
      <vt:lpstr>等线</vt:lpstr>
      <vt:lpstr>Arial Unicode MS</vt:lpstr>
      <vt:lpstr>Calibri Light</vt:lpstr>
      <vt:lpstr>等线 Light</vt:lpstr>
      <vt:lpstr>Office Theme</vt:lpstr>
      <vt:lpstr>1_Office Theme</vt:lpstr>
      <vt:lpstr>Following the Data, Not the Function:  Rethinking Function Orchestration in Serverless Computing</vt:lpstr>
      <vt:lpstr>提纲</vt:lpstr>
      <vt:lpstr>研究背景</vt:lpstr>
      <vt:lpstr>研究背景</vt:lpstr>
      <vt:lpstr>研究背景</vt:lpstr>
      <vt:lpstr>研究背景</vt:lpstr>
      <vt:lpstr>研究背景</vt:lpstr>
      <vt:lpstr>研究背景</vt:lpstr>
      <vt:lpstr>系统设计</vt:lpstr>
      <vt:lpstr>系统设计 </vt:lpstr>
      <vt:lpstr>系统设计 </vt:lpstr>
      <vt:lpstr>系统设计 </vt:lpstr>
      <vt:lpstr>系统设计 </vt:lpstr>
      <vt:lpstr>系统设计 </vt:lpstr>
      <vt:lpstr>系统设计 </vt:lpstr>
      <vt:lpstr>系统设计 </vt:lpstr>
      <vt:lpstr>系统设计 </vt:lpstr>
      <vt:lpstr>系统设计 </vt:lpstr>
      <vt:lpstr>系统设计 </vt:lpstr>
      <vt:lpstr>系统设计 </vt:lpstr>
      <vt:lpstr>系统设计 </vt:lpstr>
      <vt:lpstr>系统设计 </vt:lpstr>
      <vt:lpstr>提纲</vt:lpstr>
      <vt:lpstr>实验评估-实验设置</vt:lpstr>
      <vt:lpstr>实验评估-实验设置</vt:lpstr>
      <vt:lpstr>实验评估-Function Interaction</vt:lpstr>
      <vt:lpstr>实验评估-Function Interaction</vt:lpstr>
      <vt:lpstr>实验评估-Function Interaction</vt:lpstr>
      <vt:lpstr>实验评估-Function Interaction</vt:lpstr>
      <vt:lpstr>实验评估-Function Interaction</vt:lpstr>
      <vt:lpstr>实验评估-Function Interaction</vt:lpstr>
      <vt:lpstr>实验评估-Scalability</vt:lpstr>
      <vt:lpstr>实验评估-Scalability</vt:lpstr>
      <vt:lpstr>实验评估-Fault Tolerance</vt:lpstr>
      <vt:lpstr>实验评估-Case Studies</vt:lpstr>
      <vt:lpstr>实验评估-Case Studies</vt:lpstr>
      <vt:lpstr>提纲</vt:lpstr>
      <vt:lpstr>总结</vt:lpstr>
      <vt:lpstr>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City-Wide Crowdsourcing Delivery System with Reinforcement Learning</dc:title>
  <dc:creator>Ding Yi</dc:creator>
  <cp:lastModifiedBy>奉先</cp:lastModifiedBy>
  <cp:revision>454</cp:revision>
  <cp:lastPrinted>2022-09-27T11:35:00Z</cp:lastPrinted>
  <dcterms:created xsi:type="dcterms:W3CDTF">2021-08-15T07:01:00Z</dcterms:created>
  <dcterms:modified xsi:type="dcterms:W3CDTF">2024-05-25T08:41:56Z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296F71D9C27B40DF9F63F1226B2B86C7_13</vt:lpwstr>
  </property>
  <property fmtid="{D5CDD505-2E9C-101B-9397-08002B2CF9AE}" pid="3" name="KSOProductBuildVer">
    <vt:lpwstr>2052-12.1.0.16929</vt:lpwstr>
  </property>
</Properties>
</file>