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0"/>
  </p:handoutMasterIdLst>
  <p:sldIdLst>
    <p:sldId id="364" r:id="rId3"/>
    <p:sldId id="584" r:id="rId5"/>
    <p:sldId id="284" r:id="rId6"/>
    <p:sldId id="530" r:id="rId7"/>
    <p:sldId id="268" r:id="rId8"/>
    <p:sldId id="531" r:id="rId9"/>
    <p:sldId id="533" r:id="rId10"/>
    <p:sldId id="535" r:id="rId11"/>
    <p:sldId id="534" r:id="rId12"/>
    <p:sldId id="536" r:id="rId13"/>
    <p:sldId id="537" r:id="rId14"/>
    <p:sldId id="538" r:id="rId15"/>
    <p:sldId id="539" r:id="rId16"/>
    <p:sldId id="541" r:id="rId17"/>
    <p:sldId id="540" r:id="rId18"/>
    <p:sldId id="542" r:id="rId19"/>
    <p:sldId id="543" r:id="rId20"/>
    <p:sldId id="544" r:id="rId21"/>
    <p:sldId id="545" r:id="rId22"/>
    <p:sldId id="546" r:id="rId23"/>
    <p:sldId id="548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2" r:id="rId35"/>
    <p:sldId id="565" r:id="rId36"/>
    <p:sldId id="560" r:id="rId37"/>
    <p:sldId id="561" r:id="rId38"/>
    <p:sldId id="563" r:id="rId39"/>
    <p:sldId id="564" r:id="rId40"/>
    <p:sldId id="566" r:id="rId41"/>
    <p:sldId id="567" r:id="rId42"/>
    <p:sldId id="568" r:id="rId43"/>
    <p:sldId id="549" r:id="rId44"/>
    <p:sldId id="569" r:id="rId45"/>
    <p:sldId id="581" r:id="rId46"/>
    <p:sldId id="582" r:id="rId47"/>
    <p:sldId id="583" r:id="rId48"/>
    <p:sldId id="570" r:id="rId49"/>
    <p:sldId id="576" r:id="rId50"/>
    <p:sldId id="572" r:id="rId51"/>
    <p:sldId id="573" r:id="rId52"/>
    <p:sldId id="574" r:id="rId53"/>
    <p:sldId id="575" r:id="rId54"/>
    <p:sldId id="577" r:id="rId55"/>
    <p:sldId id="578" r:id="rId56"/>
    <p:sldId id="580" r:id="rId57"/>
    <p:sldId id="579" r:id="rId58"/>
    <p:sldId id="365" r:id="rId59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9" userDrawn="1">
          <p15:clr>
            <a:srgbClr val="A4A3A4"/>
          </p15:clr>
        </p15:guide>
        <p15:guide id="2" pos="39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云昊" initials="李云昊" lastIdx="1" clrIdx="0"/>
  <p:cmAuthor id="2" name="DELL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DF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71349" autoAdjust="0"/>
  </p:normalViewPr>
  <p:slideViewPr>
    <p:cSldViewPr snapToGrid="0" showGuides="1">
      <p:cViewPr varScale="1">
        <p:scale>
          <a:sx n="51" d="100"/>
          <a:sy n="51" d="100"/>
        </p:scale>
        <p:origin x="1548" y="78"/>
      </p:cViewPr>
      <p:guideLst>
        <p:guide orient="horz" pos="1869"/>
        <p:guide pos="39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gs" Target="tags/tag123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Jolteon：为无服务器工作流释放无服务器的承诺</a:t>
            </a:r>
            <a:endParaRPr lang="zh-CN" altLang="en-US" dirty="0"/>
          </a:p>
          <a:p>
            <a:pPr eaLnBrk="1" hangingPunct="1">
              <a:spcBef>
                <a:spcPct val="0"/>
              </a:spcBef>
            </a:pPr>
            <a:r>
              <a:rPr lang="zh-CN" altLang="en-US" dirty="0"/>
              <a:t>因为跑的快？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我们能否自动决定资源配置，以满足无服务器工作流的启用应用程序级别要求？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一一列举特别多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更加提高了策略的复杂性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分析模型→快速准确地预测平均时间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分布式感知模型→保证性能绑定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现有不足：然而，这些研究不支持在特定性能约束下寻找最优资源配置，它们的确定性模型不能保证在无服务器计算可变性下的性能约束。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现有不足：值得注意的是，这三个系统的搜索空间是有限的，而且它们不能枚举所有可能的资源配置。因此，它们不能在保证性能约束的同时实现延迟和成本之间的帕累托前沿。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某些参数是随机变量，约束要求延迟约束εl用预定的置信水平δ来保证。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某些参数是随机变量，约束要求延迟约束εl用预定的置信水平δ来保证。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假设问题是凸的，局部极值也是全局最优的。因此，该优化算法能够在给定的性能边界（即帕累托前沿）下识别出最优解。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这是因为Caerus的性能模型只考虑了输入数据的大小，而没有考虑了无服务器函数的固有逻辑。因此，它不能准确地捕获性能，因此资源配置是次优的。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同上l和dit-c分别实现最小的延迟和成本。然而，Ditto并不支持在帕累托最优延迟-成本曲线上的权衡。在无服务器工作流执行中，对一个度量的小牺牲（如延迟）可能会显著降低其他度量（如成本）。与同上理论相比，Jolteon能够在延迟和成本之间进行权衡。与同上-l相比，Jolteon将成本降低了1.77×。成本增加了11%，使Jolteon可以减少2.44–3.25×对Ditto-C的延迟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猎户座近似于延迟-成本曲线，并能够满足不同的性能要求。但是它使用启发式搜索，一旦一个配置满足性能要求就返回，并且只调整函数大小。这种方法大大缩小了算法的搜索空间，远非帕累托最优算法。与猎户座相比，Jolteon以相同的成本实现1.45–2.07×的延迟，以相同的成本实现1.04-2.3×的延迟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延迟保证。为了评估Jolteon的延迟保证，我们设置了不同的延迟界限并度量延迟。图10显示了这三个工作流的实际95%延迟和理想延迟。测量到的实际95%的延迟始终小于和接近理想的线，这证明了Jolteon提供延迟保证的能力。当我们增加延迟界限时，实际的95%的延迟单调地增加，这表明Jolteon可以适应不同的延迟界限。当绑定松散时，实际延迟不会增加（例如，图10(b)中的视频分析为&gt;80秒），因为资源配置到达底层以启用执行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成本保证。我们还通过设置不同的成本边界来评估约尔顿的成本保证。图11显示了这三个工作流程的实际成本和理想的95%成本。与延迟保证类似，Jolteon能够为所有工作流提供有限的成本。当成本限制相对宽松时（例如，在图11(b)中每次运行&gt;$0.02），实际成本几乎没有变化。这是因为优化的目标是延迟。增加资源并不会进一步减少延迟。在这种情况下，乔尔特恩避免了不必要的资源分配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制定优化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以最佳结果快速解决问题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绩效模型培训时间。我们评估离线时间来训练性能模型。对于每个工作流，Jolteon收集了数十个具有不同资源配置的执行配置文件。然后，利用非线性最小二乘法拟合性能模型中随机变量（参数）的分布。表6报告了这三个工作流程的培训时间。训练时间小于70毫秒，与数十秒的端到端延迟相比可以忽略不计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无服务器工作流协调器，提供自动资源配置以满足应用程序级别的要求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Jolteon使用随机性能模型来形成优化问题，该问题在延迟约束下最小化成本或在成本约束下最小化延迟。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Jolteon的成本和延迟分别高达Orion的2.3倍和2.1倍。与Ditto相比，Jolteon将成本降低了1.8倍，延迟降低了3.3倍，在其他指标上降低了≤11%。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IO模型并不反映复杂的IO模式。例如，无服务器函数可以向外部数据库发出SQL查询。IO时间由SQL查询的逻辑决定，而不是由返回的数据大小决定。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性能模型不考虑无服务器工作流中的流水线。上行功能的上传和下行功能的下载可以通过流水线来减少延迟。Jolteon的性能模型可以扩展以捕捉这些复杂的场景。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F19-532C-4836-AB5A-5A9132B4A71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4" Type="http://schemas.openxmlformats.org/officeDocument/2006/relationships/notesSlide" Target="../notesSlides/notesSlide2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notesSlide" Target="../notesSlides/notesSlide4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99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notesSlide" Target="../notesSlides/notesSlide5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0" y="1921510"/>
            <a:ext cx="12192000" cy="2334260"/>
          </a:xfrm>
          <a:prstGeom prst="rect">
            <a:avLst/>
          </a:prstGeom>
          <a:solidFill>
            <a:srgbClr val="0240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Jolteon: Unleashing the Promise of Serverless</a:t>
            </a:r>
            <a:r>
              <a:rPr lang="en-US" altLang="zh-CN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for Serverless Workflows</a:t>
            </a:r>
            <a:endParaRPr lang="zh-CN" alt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3" y="283093"/>
            <a:ext cx="2517069" cy="8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76"/>
          <a:stretch>
            <a:fillRect/>
          </a:stretch>
        </p:blipFill>
        <p:spPr bwMode="auto">
          <a:xfrm>
            <a:off x="3102860" y="271596"/>
            <a:ext cx="4499431" cy="8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副标题 2"/>
          <p:cNvSpPr txBox="1"/>
          <p:nvPr/>
        </p:nvSpPr>
        <p:spPr>
          <a:xfrm>
            <a:off x="2691765" y="6049645"/>
            <a:ext cx="6400800" cy="65214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Presented by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Weilong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Wang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5749290"/>
            <a:ext cx="1752600" cy="952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045" y="4319905"/>
            <a:ext cx="6902450" cy="1383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495" y="5703570"/>
            <a:ext cx="26003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214120"/>
            <a:ext cx="11466830" cy="3568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48010" y="4435475"/>
            <a:ext cx="951865" cy="50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5158105"/>
            <a:ext cx="12206605" cy="1043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Can we decide the resource configuration automatically to satisfy Enable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application-level requirements for serverless workflows?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80355"/>
          <a:stretch>
            <a:fillRect/>
          </a:stretch>
        </p:blipFill>
        <p:spPr>
          <a:xfrm>
            <a:off x="244475" y="1080135"/>
            <a:ext cx="11703050" cy="1082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70590" y="6216650"/>
            <a:ext cx="598805" cy="32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1080135"/>
            <a:ext cx="11703050" cy="55111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70590" y="6216650"/>
            <a:ext cx="598805" cy="32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1080135"/>
            <a:ext cx="11703050" cy="55111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70590" y="6216650"/>
            <a:ext cx="598805" cy="32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8275" y="2193925"/>
            <a:ext cx="6111875" cy="44837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1080135"/>
            <a:ext cx="11703050" cy="55111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70590" y="6216650"/>
            <a:ext cx="598805" cy="32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09385" y="2193925"/>
            <a:ext cx="5560060" cy="44837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67309"/>
          <a:stretch>
            <a:fillRect/>
          </a:stretch>
        </p:blipFill>
        <p:spPr>
          <a:xfrm>
            <a:off x="111760" y="1040765"/>
            <a:ext cx="11956415" cy="172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" y="1040765"/>
            <a:ext cx="11956415" cy="527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58817"/>
          <a:stretch>
            <a:fillRect/>
          </a:stretch>
        </p:blipFill>
        <p:spPr>
          <a:xfrm>
            <a:off x="244475" y="1114425"/>
            <a:ext cx="117030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1114425"/>
            <a:ext cx="11703050" cy="536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Challenge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15" y="1179830"/>
            <a:ext cx="10278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Challenge 1: How to build the performance model?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324485" y="1916430"/>
            <a:ext cx="10816590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model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→ Fast and accurate prediction on average time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Distribution-aware model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 Guarantee performance bound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85420"/>
            <a:ext cx="6483985" cy="2180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10" y="414020"/>
            <a:ext cx="5262245" cy="1901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466975"/>
            <a:ext cx="10767695" cy="42951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7360" y="5753100"/>
            <a:ext cx="8667750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001510" y="952500"/>
            <a:ext cx="4895850" cy="7429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Challenge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15" y="1179830"/>
            <a:ext cx="10278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Challenge 1: How to build the performance model?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324485" y="1916430"/>
            <a:ext cx="10816590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model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→ Fast and accurate prediction on average time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Distribution-aware model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 Guarantee performance bound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485" y="3820160"/>
            <a:ext cx="10278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Challenge </a:t>
            </a:r>
            <a:r>
              <a:rPr lang="en-US" altLang="zh-CN" sz="2800" b="1"/>
              <a:t>2</a:t>
            </a:r>
            <a:r>
              <a:rPr lang="zh-CN" altLang="en-US" sz="2800" b="1"/>
              <a:t>: How to optimize the optimization problem?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325755" y="4592320"/>
            <a:ext cx="10816590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the optimization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solve the problem with optimal result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951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Outline</a:t>
            </a:r>
            <a:endParaRPr lang="zh-CN" altLang="en-US" sz="3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9" name="Group 51"/>
          <p:cNvGrpSpPr/>
          <p:nvPr>
            <p:custDataLst>
              <p:tags r:id="rId1"/>
            </p:custDataLst>
          </p:nvPr>
        </p:nvGrpSpPr>
        <p:grpSpPr bwMode="auto">
          <a:xfrm>
            <a:off x="3759994" y="2888298"/>
            <a:ext cx="4672013" cy="792163"/>
            <a:chOff x="1329" y="1795"/>
            <a:chExt cx="2943" cy="4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AutoShap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rgbClr val="02409A"/>
            </a:solidFill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Design</a:t>
              </a:r>
              <a:endParaRPr lang="en-US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1" name="AutoShape 5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rgbClr val="02409A"/>
            </a:solidFill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endParaRPr lang="en-US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2" name="Group 51"/>
          <p:cNvGrpSpPr/>
          <p:nvPr>
            <p:custDataLst>
              <p:tags r:id="rId4"/>
            </p:custDataLst>
          </p:nvPr>
        </p:nvGrpSpPr>
        <p:grpSpPr bwMode="auto">
          <a:xfrm>
            <a:off x="3767931" y="1880235"/>
            <a:ext cx="4672012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3" name="AutoShap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Background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4" name="AutoShape 5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1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5" name="Group 51"/>
          <p:cNvGrpSpPr/>
          <p:nvPr>
            <p:custDataLst>
              <p:tags r:id="rId7"/>
            </p:custDataLst>
          </p:nvPr>
        </p:nvGrpSpPr>
        <p:grpSpPr bwMode="auto">
          <a:xfrm>
            <a:off x="3759994" y="3896360"/>
            <a:ext cx="4672013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6" name="AutoShape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Evaluation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7" name="AutoShape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3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8" name="Group 51"/>
          <p:cNvGrpSpPr/>
          <p:nvPr>
            <p:custDataLst>
              <p:tags r:id="rId10"/>
            </p:custDataLst>
          </p:nvPr>
        </p:nvGrpSpPr>
        <p:grpSpPr bwMode="auto">
          <a:xfrm>
            <a:off x="3767931" y="4904423"/>
            <a:ext cx="4672012" cy="792163"/>
            <a:chOff x="1329" y="1795"/>
            <a:chExt cx="2943" cy="499"/>
          </a:xfrm>
          <a:solidFill>
            <a:srgbClr val="02409A"/>
          </a:solidFill>
        </p:grpSpPr>
        <p:sp>
          <p:nvSpPr>
            <p:cNvPr id="69" name="AutoShape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Conclusion</a:t>
              </a:r>
              <a:endParaRPr lang="zh-CN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endParaRPr lang="zh-CN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Jolteon overview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902335"/>
            <a:ext cx="7267575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Jolteon overview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902335"/>
            <a:ext cx="7267575" cy="5892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40635" y="1659255"/>
            <a:ext cx="2451735" cy="1238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14290" y="2647950"/>
            <a:ext cx="3046095" cy="1393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14290" y="4147820"/>
            <a:ext cx="3046730" cy="6134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902335"/>
            <a:ext cx="7267575" cy="5892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40635" y="1659255"/>
            <a:ext cx="2451735" cy="1238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85" y="1699260"/>
            <a:ext cx="10248900" cy="4835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815" y="1024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 initialization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79815" y="2952115"/>
            <a:ext cx="3512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latency with a random variable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705" y="4272280"/>
            <a:ext cx="3474720" cy="126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15" y="102489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transmission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" y="1537970"/>
            <a:ext cx="7377430" cy="5320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81315" y="1024890"/>
            <a:ext cx="3848735" cy="5718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data of the entire stage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(with size of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is partitioned into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parts, one for each function instance.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min(v×W,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available bandwidth.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bandwidth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per-vCPU bandwidth.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API invocation overhead.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the number of CPUs.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15" y="102489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computation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005" y="1670050"/>
            <a:ext cx="6906260" cy="48780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43265" y="2967990"/>
            <a:ext cx="3600450" cy="23888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time to process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 video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time to operate one data unit with one vCPU.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15" y="9296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workflow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1466850"/>
            <a:ext cx="1066673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15" y="9296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workflow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1466850"/>
            <a:ext cx="10666730" cy="1962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4048760"/>
            <a:ext cx="9124950" cy="6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951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Outline</a:t>
            </a:r>
            <a:endParaRPr lang="zh-CN" altLang="en-US" sz="3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9" name="Group 51"/>
          <p:cNvGrpSpPr/>
          <p:nvPr>
            <p:custDataLst>
              <p:tags r:id="rId1"/>
            </p:custDataLst>
          </p:nvPr>
        </p:nvGrpSpPr>
        <p:grpSpPr bwMode="auto">
          <a:xfrm>
            <a:off x="3759994" y="2888298"/>
            <a:ext cx="4672013" cy="792163"/>
            <a:chOff x="1329" y="1795"/>
            <a:chExt cx="2943" cy="499"/>
          </a:xfrm>
          <a:solidFill>
            <a:srgbClr val="02409A"/>
          </a:solidFill>
        </p:grpSpPr>
        <p:sp>
          <p:nvSpPr>
            <p:cNvPr id="60" name="AutoShap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</a:rPr>
                <a:t>Design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61" name="AutoShape 5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zh-CN" altLang="en-US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2" name="Group 51"/>
          <p:cNvGrpSpPr/>
          <p:nvPr>
            <p:custDataLst>
              <p:tags r:id="rId4"/>
            </p:custDataLst>
          </p:nvPr>
        </p:nvGrpSpPr>
        <p:grpSpPr bwMode="auto">
          <a:xfrm>
            <a:off x="3767931" y="1880235"/>
            <a:ext cx="4672012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3" name="AutoShap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</a:rPr>
                <a:t>Background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64" name="AutoShape 5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zh-CN" altLang="en-US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5" name="Group 51"/>
          <p:cNvGrpSpPr/>
          <p:nvPr>
            <p:custDataLst>
              <p:tags r:id="rId7"/>
            </p:custDataLst>
          </p:nvPr>
        </p:nvGrpSpPr>
        <p:grpSpPr bwMode="auto">
          <a:xfrm>
            <a:off x="3759994" y="3896360"/>
            <a:ext cx="4672013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6" name="AutoShape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</a:rPr>
                <a:t>Evaluation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67" name="AutoShape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zh-CN" altLang="en-US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8" name="Group 51"/>
          <p:cNvGrpSpPr/>
          <p:nvPr>
            <p:custDataLst>
              <p:tags r:id="rId10"/>
            </p:custDataLst>
          </p:nvPr>
        </p:nvGrpSpPr>
        <p:grpSpPr bwMode="auto">
          <a:xfrm>
            <a:off x="3767931" y="4904423"/>
            <a:ext cx="4672012" cy="792163"/>
            <a:chOff x="1329" y="1795"/>
            <a:chExt cx="2943" cy="499"/>
          </a:xfrm>
          <a:solidFill>
            <a:srgbClr val="02409A"/>
          </a:solidFill>
        </p:grpSpPr>
        <p:sp>
          <p:nvSpPr>
            <p:cNvPr id="69" name="AutoShape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</a:rPr>
                <a:t>Conclusion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zh-CN" altLang="en-US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Performance Profiler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15" y="9296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workflow</a:t>
            </a:r>
            <a:endParaRPr lang="en-US" altLang="zh-CN" sz="3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1466850"/>
            <a:ext cx="10666730" cy="1962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4048760"/>
            <a:ext cx="9124950" cy="680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65" y="5039995"/>
            <a:ext cx="7291070" cy="1176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7250" y="6329680"/>
            <a:ext cx="10382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cost per second of one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vCPU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cost per invocation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Jolteon overview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902335"/>
            <a:ext cx="7267575" cy="5892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4290" y="2647950"/>
            <a:ext cx="3046095" cy="1393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Bound Guaranteed Sampler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1304925"/>
            <a:ext cx="1101852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Bound Guaranteed Sampler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1219200"/>
            <a:ext cx="9186545" cy="535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Bound Guaranteed Sampler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095375"/>
            <a:ext cx="1123188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Bound Guaranteed Sampler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095375"/>
            <a:ext cx="11231880" cy="4343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695315"/>
            <a:ext cx="12206605" cy="1043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800" b="1">
                <a:solidFill>
                  <a:schemeClr val="tx1"/>
                </a:solidFill>
              </a:rPr>
              <a:t>However, a large sample size introduces high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sampling overhead and intricate problem formulation with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large solving time.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Bound Guaranteed Sampler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095375"/>
            <a:ext cx="11231880" cy="434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5572125"/>
            <a:ext cx="5285105" cy="1123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01485" y="5624195"/>
            <a:ext cx="5256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δ</a:t>
            </a:r>
            <a:r>
              <a:rPr lang="en-US" altLang="zh-CN"/>
              <a:t>:</a:t>
            </a:r>
            <a:r>
              <a:rPr lang="zh-CN" altLang="en-US"/>
              <a:t> the confidence level. Jolteon sets</a:t>
            </a:r>
            <a:r>
              <a:rPr lang="zh-CN" altLang="en-US" b="1"/>
              <a:t> δ</a:t>
            </a:r>
            <a:r>
              <a:rPr lang="zh-CN" altLang="en-US"/>
              <a:t> to</a:t>
            </a:r>
            <a:r>
              <a:rPr lang="en-US" altLang="zh-CN"/>
              <a:t> </a:t>
            </a:r>
            <a:r>
              <a:rPr lang="zh-CN" altLang="en-US"/>
              <a:t>99.9%.</a:t>
            </a:r>
            <a:endParaRPr lang="zh-CN" altLang="en-US"/>
          </a:p>
          <a:p>
            <a:endParaRPr lang="zh-CN" altLang="en-US"/>
          </a:p>
          <a:p>
            <a:r>
              <a:rPr lang="zh-CN" altLang="en-US" b="1" i="1"/>
              <a:t>percentile</a:t>
            </a:r>
            <a:r>
              <a:rPr lang="en-US" altLang="zh-CN"/>
              <a:t>: </a:t>
            </a:r>
            <a:r>
              <a:rPr lang="zh-CN" altLang="en-US"/>
              <a:t>the percentile for the target bound, such as P95 latency bound.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Jolteon overview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902335"/>
            <a:ext cx="7267575" cy="5892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4290" y="4147820"/>
            <a:ext cx="3046730" cy="6134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Convex Optimizer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1252220"/>
            <a:ext cx="9600565" cy="51276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4989830"/>
            <a:ext cx="12206605" cy="1749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800" b="1">
                <a:solidFill>
                  <a:schemeClr val="tx1"/>
                </a:solidFill>
              </a:rPr>
              <a:t>Given that the problem is convex, the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local extremum is also globally optimal. Thus, the optimization algorithm is capable of identifying the optimal solution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under a given performance bound (i.e., Pareto front).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Gradient descent algorithm with convexity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1252220"/>
            <a:ext cx="9600565" cy="51276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rot="1320000">
            <a:off x="3522980" y="2880995"/>
            <a:ext cx="5067300" cy="1600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951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Outline</a:t>
            </a:r>
            <a:endParaRPr lang="zh-CN" altLang="en-US" sz="3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9" name="Group 51"/>
          <p:cNvGrpSpPr/>
          <p:nvPr>
            <p:custDataLst>
              <p:tags r:id="rId1"/>
            </p:custDataLst>
          </p:nvPr>
        </p:nvGrpSpPr>
        <p:grpSpPr bwMode="auto">
          <a:xfrm>
            <a:off x="3759994" y="2888298"/>
            <a:ext cx="4672013" cy="792163"/>
            <a:chOff x="1329" y="1795"/>
            <a:chExt cx="2943" cy="4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AutoShap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</a:rPr>
                <a:t>Design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61" name="AutoShape 5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zh-CN" altLang="en-US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2" name="Group 51"/>
          <p:cNvGrpSpPr/>
          <p:nvPr>
            <p:custDataLst>
              <p:tags r:id="rId4"/>
            </p:custDataLst>
          </p:nvPr>
        </p:nvGrpSpPr>
        <p:grpSpPr bwMode="auto">
          <a:xfrm>
            <a:off x="3767931" y="1880235"/>
            <a:ext cx="4672012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3" name="AutoShap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</a:rPr>
                <a:t>Background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64" name="AutoShape 5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grpFill/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zh-CN" altLang="en-US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5" name="Group 51"/>
          <p:cNvGrpSpPr/>
          <p:nvPr>
            <p:custDataLst>
              <p:tags r:id="rId7"/>
            </p:custDataLst>
          </p:nvPr>
        </p:nvGrpSpPr>
        <p:grpSpPr bwMode="auto">
          <a:xfrm>
            <a:off x="3759994" y="3896360"/>
            <a:ext cx="4672013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6" name="AutoShape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Evaluation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7" name="AutoShape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3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8" name="Group 51"/>
          <p:cNvGrpSpPr/>
          <p:nvPr>
            <p:custDataLst>
              <p:tags r:id="rId10"/>
            </p:custDataLst>
          </p:nvPr>
        </p:nvGrpSpPr>
        <p:grpSpPr bwMode="auto">
          <a:xfrm>
            <a:off x="3767931" y="4904423"/>
            <a:ext cx="4672012" cy="792163"/>
            <a:chOff x="1329" y="1795"/>
            <a:chExt cx="2943" cy="499"/>
          </a:xfrm>
          <a:solidFill>
            <a:srgbClr val="02409A"/>
          </a:solidFill>
        </p:grpSpPr>
        <p:sp>
          <p:nvSpPr>
            <p:cNvPr id="69" name="AutoShape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Conclusion</a:t>
              </a:r>
              <a:endParaRPr lang="zh-CN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endParaRPr lang="zh-CN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Probe to calibrate the result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1252220"/>
            <a:ext cx="9600565" cy="51276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 rot="1320000">
            <a:off x="6994525" y="3042920"/>
            <a:ext cx="2065655" cy="221043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951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Outline</a:t>
            </a:r>
            <a:endParaRPr lang="zh-CN" altLang="en-US" sz="3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9" name="Group 51"/>
          <p:cNvGrpSpPr/>
          <p:nvPr>
            <p:custDataLst>
              <p:tags r:id="rId1"/>
            </p:custDataLst>
          </p:nvPr>
        </p:nvGrpSpPr>
        <p:grpSpPr bwMode="auto">
          <a:xfrm>
            <a:off x="3759994" y="2888298"/>
            <a:ext cx="4672013" cy="792163"/>
            <a:chOff x="1329" y="1795"/>
            <a:chExt cx="2943" cy="4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AutoShap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Design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1" name="AutoShape 5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2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2" name="Group 51"/>
          <p:cNvGrpSpPr/>
          <p:nvPr>
            <p:custDataLst>
              <p:tags r:id="rId4"/>
            </p:custDataLst>
          </p:nvPr>
        </p:nvGrpSpPr>
        <p:grpSpPr bwMode="auto">
          <a:xfrm>
            <a:off x="3767931" y="1880235"/>
            <a:ext cx="4672012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3" name="AutoShap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Background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4" name="AutoShape 5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1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5" name="Group 51"/>
          <p:cNvGrpSpPr/>
          <p:nvPr>
            <p:custDataLst>
              <p:tags r:id="rId7"/>
            </p:custDataLst>
          </p:nvPr>
        </p:nvGrpSpPr>
        <p:grpSpPr bwMode="auto">
          <a:xfrm>
            <a:off x="3759994" y="3896360"/>
            <a:ext cx="4672013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6" name="AutoShape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rgbClr val="02409A"/>
            </a:solidFill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Evaluation</a:t>
              </a:r>
              <a:endParaRPr lang="en-US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7" name="AutoShape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rgbClr val="02409A"/>
            </a:solidFill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endParaRPr lang="en-US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8" name="Group 51"/>
          <p:cNvGrpSpPr/>
          <p:nvPr>
            <p:custDataLst>
              <p:tags r:id="rId10"/>
            </p:custDataLst>
          </p:nvPr>
        </p:nvGrpSpPr>
        <p:grpSpPr bwMode="auto">
          <a:xfrm>
            <a:off x="3767931" y="4904423"/>
            <a:ext cx="4672012" cy="792163"/>
            <a:chOff x="1329" y="1795"/>
            <a:chExt cx="2943" cy="499"/>
          </a:xfrm>
          <a:solidFill>
            <a:srgbClr val="02409A"/>
          </a:solidFill>
        </p:grpSpPr>
        <p:sp>
          <p:nvSpPr>
            <p:cNvPr id="69" name="AutoShape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Conclusion</a:t>
              </a:r>
              <a:endParaRPr lang="zh-CN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endParaRPr lang="zh-CN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Setting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231265"/>
            <a:ext cx="7918450" cy="4797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58300" y="6424295"/>
            <a:ext cx="1390650" cy="342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65" y="2353310"/>
            <a:ext cx="6096635" cy="384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Setting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58300" y="6424295"/>
            <a:ext cx="1390650" cy="342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" y="1056640"/>
            <a:ext cx="609727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6460"/>
            <a:ext cx="6094095" cy="2070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835" y="2159635"/>
            <a:ext cx="5983605" cy="892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3046095"/>
            <a:ext cx="5889625" cy="174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Setting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58300" y="6424295"/>
            <a:ext cx="1390650" cy="342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" y="1056640"/>
            <a:ext cx="609727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6460"/>
            <a:ext cx="6094095" cy="2070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108710"/>
            <a:ext cx="4768215" cy="7899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2159635"/>
            <a:ext cx="5983605" cy="892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835" y="3046095"/>
            <a:ext cx="5889625" cy="17424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2835" y="4911090"/>
            <a:ext cx="5924550" cy="1605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SLSQP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算法主要分两个阶段：搜索阶段和修正阶段。在搜索阶段中，通过构造一个次序二次规划模型来寻找可行点；在修正阶段中，在每次迭代时进行局部搜索以获得更好的近似值，并更新当前估计点。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" y="3190875"/>
            <a:ext cx="11936095" cy="30524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Setting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58300" y="6424295"/>
            <a:ext cx="1390650" cy="342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" y="1056640"/>
            <a:ext cx="609727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6460"/>
            <a:ext cx="6094095" cy="2070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108710"/>
            <a:ext cx="4768215" cy="7899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2159635"/>
            <a:ext cx="5983605" cy="892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835" y="3046095"/>
            <a:ext cx="5889625" cy="17424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2835" y="4911090"/>
            <a:ext cx="5924550" cy="1605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SLSQP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算法主要分两个阶段：搜索阶段和修正阶段。在搜索阶段中，通过构造一个次序二次规划模型来寻找可行点；在修正阶段中，在每次迭代时进行局部搜索以获得更好的近似值，并更新当前估计点。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" y="3190875"/>
            <a:ext cx="5725795" cy="146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Result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58300" y="6424295"/>
            <a:ext cx="1390650" cy="342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1404620"/>
            <a:ext cx="11995150" cy="28282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4989830"/>
            <a:ext cx="12206605" cy="1749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>
              <a:buFont typeface="Wingdings" panose="05000000000000000000" charset="0"/>
              <a:buChar char="l"/>
            </a:pPr>
            <a:r>
              <a:rPr lang="en-US" sz="2800" b="1">
                <a:solidFill>
                  <a:schemeClr val="tx1"/>
                </a:solidFill>
              </a:rPr>
              <a:t>O</a:t>
            </a:r>
            <a:r>
              <a:rPr sz="2800" b="1">
                <a:solidFill>
                  <a:schemeClr val="tx1"/>
                </a:solidFill>
              </a:rPr>
              <a:t>utperforms Orion by up to 2.3× on cost and 2.1× on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latency</a:t>
            </a:r>
            <a:endParaRPr sz="2800" b="1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charset="0"/>
              <a:buChar char="l"/>
            </a:pPr>
            <a:r>
              <a:rPr sz="2800" b="1">
                <a:solidFill>
                  <a:schemeClr val="tx1"/>
                </a:solidFill>
              </a:rPr>
              <a:t>Compared to Ditto, Jolteon reduce cost by 1.8× or latency by 3.3×, with a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sz="2800" b="1">
                <a:solidFill>
                  <a:schemeClr val="tx1"/>
                </a:solidFill>
              </a:rPr>
              <a:t> ≤11% reduction on the other metric.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Result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58300" y="6424295"/>
            <a:ext cx="1390650" cy="342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9445" y="1510665"/>
            <a:ext cx="8055610" cy="38366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38045" y="5599430"/>
            <a:ext cx="7827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Errors for end-to-end latency prediction of different models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Result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1570355"/>
            <a:ext cx="12134850" cy="28676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4605" y="5485130"/>
            <a:ext cx="12206605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>
              <a:buFont typeface="Wingdings" panose="05000000000000000000" charset="0"/>
              <a:buChar char="l"/>
            </a:pPr>
            <a:r>
              <a:rPr sz="2800" b="1">
                <a:solidFill>
                  <a:schemeClr val="tx1"/>
                </a:solidFill>
              </a:rPr>
              <a:t>Jolteon is able to guarantee the latency bound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Result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4605" y="5485130"/>
            <a:ext cx="12206605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>
              <a:buFont typeface="Wingdings" panose="05000000000000000000" charset="0"/>
              <a:buChar char="l"/>
            </a:pPr>
            <a:r>
              <a:rPr sz="2800" b="1">
                <a:solidFill>
                  <a:schemeClr val="tx1"/>
                </a:solidFill>
              </a:rPr>
              <a:t>Jolteon is able to guarantee the cost bound</a:t>
            </a:r>
            <a:endParaRPr sz="2800" b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1784350"/>
            <a:ext cx="12115165" cy="288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1469390"/>
            <a:ext cx="10775315" cy="25876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23215" y="9810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Serverless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Evaluation Result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4605" y="5485130"/>
            <a:ext cx="12206605" cy="1025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>
              <a:buFont typeface="Wingdings" panose="05000000000000000000" charset="0"/>
              <a:buChar char="l"/>
            </a:pPr>
            <a:r>
              <a:rPr sz="2800" b="1">
                <a:solidFill>
                  <a:schemeClr val="tx1"/>
                </a:solidFill>
              </a:rPr>
              <a:t>Effectiveness of the performance model for critical execution steps</a:t>
            </a:r>
            <a:endParaRPr sz="2800" b="1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1851025"/>
            <a:ext cx="11866245" cy="233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Overhead</a:t>
            </a:r>
            <a:endParaRPr lang="en-US" altLang="zh-CN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1917065"/>
            <a:ext cx="4581525" cy="26041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0215" y="4808220"/>
            <a:ext cx="3491230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400" b="1"/>
              <a:t> offline </a:t>
            </a:r>
            <a:r>
              <a:rPr lang="zh-CN" altLang="en-US" sz="2400" b="1"/>
              <a:t>Training time</a:t>
            </a:r>
            <a:endParaRPr lang="zh-CN" altLang="en-US" sz="2400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75" y="2157730"/>
            <a:ext cx="6994525" cy="23634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45275" y="4998720"/>
            <a:ext cx="3734435" cy="558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400" b="1">
                <a:sym typeface="+mn-ea"/>
              </a:rPr>
              <a:t>Solving time of Jolteon</a:t>
            </a:r>
            <a:endParaRPr lang="en-US" altLang="zh-CN"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951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Outline</a:t>
            </a:r>
            <a:endParaRPr lang="zh-CN" altLang="en-US" sz="30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9" name="Group 51"/>
          <p:cNvGrpSpPr/>
          <p:nvPr>
            <p:custDataLst>
              <p:tags r:id="rId1"/>
            </p:custDataLst>
          </p:nvPr>
        </p:nvGrpSpPr>
        <p:grpSpPr bwMode="auto">
          <a:xfrm>
            <a:off x="3759994" y="2888298"/>
            <a:ext cx="4672013" cy="792163"/>
            <a:chOff x="1329" y="1795"/>
            <a:chExt cx="2943" cy="4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AutoShap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Design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1" name="AutoShape 5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2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2" name="Group 51"/>
          <p:cNvGrpSpPr/>
          <p:nvPr>
            <p:custDataLst>
              <p:tags r:id="rId4"/>
            </p:custDataLst>
          </p:nvPr>
        </p:nvGrpSpPr>
        <p:grpSpPr bwMode="auto">
          <a:xfrm>
            <a:off x="3767931" y="1880235"/>
            <a:ext cx="4672012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3" name="AutoShap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Background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4" name="AutoShape 5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1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5" name="Group 51"/>
          <p:cNvGrpSpPr/>
          <p:nvPr>
            <p:custDataLst>
              <p:tags r:id="rId7"/>
            </p:custDataLst>
          </p:nvPr>
        </p:nvGrpSpPr>
        <p:grpSpPr bwMode="auto">
          <a:xfrm>
            <a:off x="3759994" y="3896360"/>
            <a:ext cx="4672013" cy="792162"/>
            <a:chOff x="1329" y="1795"/>
            <a:chExt cx="2943" cy="499"/>
          </a:xfrm>
          <a:solidFill>
            <a:srgbClr val="02409A"/>
          </a:solidFill>
        </p:grpSpPr>
        <p:sp>
          <p:nvSpPr>
            <p:cNvPr id="66" name="AutoShape 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Evaluation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7" name="AutoShape 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charset="-122"/>
                  <a:sym typeface="+mn-ea"/>
                </a:rPr>
                <a:t>3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8" name="Group 51"/>
          <p:cNvGrpSpPr/>
          <p:nvPr>
            <p:custDataLst>
              <p:tags r:id="rId10"/>
            </p:custDataLst>
          </p:nvPr>
        </p:nvGrpSpPr>
        <p:grpSpPr bwMode="auto">
          <a:xfrm>
            <a:off x="3767931" y="4904423"/>
            <a:ext cx="4672012" cy="792163"/>
            <a:chOff x="1329" y="1795"/>
            <a:chExt cx="2943" cy="499"/>
          </a:xfrm>
          <a:solidFill>
            <a:srgbClr val="02409A"/>
          </a:solidFill>
        </p:grpSpPr>
        <p:sp>
          <p:nvSpPr>
            <p:cNvPr id="69" name="AutoShape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36" y="1840"/>
              <a:ext cx="2736" cy="409"/>
            </a:xfrm>
            <a:prstGeom prst="roundRect">
              <a:avLst>
                <a:gd name="adj" fmla="val 16667"/>
              </a:avLst>
            </a:prstGeom>
            <a:solidFill>
              <a:srgbClr val="02409A"/>
            </a:solidFill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Conclusion</a:t>
              </a:r>
              <a:endParaRPr lang="en-US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329" y="1795"/>
              <a:ext cx="499" cy="499"/>
            </a:xfrm>
            <a:prstGeom prst="diamond">
              <a:avLst/>
            </a:prstGeom>
            <a:solidFill>
              <a:srgbClr val="02409A"/>
            </a:solidFill>
            <a:ln>
              <a:solidFill>
                <a:srgbClr val="0240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non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lang="en-US" altLang="zh-CN" sz="2400" b="1" kern="0" dirty="0">
                  <a:solidFill>
                    <a:srgbClr val="F2F2F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endParaRPr lang="en-US" altLang="zh-CN" sz="24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Conclusion</a:t>
            </a:r>
            <a:endParaRPr lang="en-US" altLang="zh-CN" sz="3000" b="1" kern="0" dirty="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935" y="1414145"/>
            <a:ext cx="1092136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Serverless workflow orchestrator that provides automatic resource</a:t>
            </a:r>
            <a:r>
              <a:rPr lang="en-US" altLang="zh-CN" sz="2800"/>
              <a:t> </a:t>
            </a:r>
            <a:r>
              <a:rPr lang="zh-CN" altLang="en-US" sz="2800"/>
              <a:t>configuration to satisfy application-level requirements</a:t>
            </a:r>
            <a:r>
              <a:rPr lang="en-US" altLang="zh-CN" sz="2800"/>
              <a:t>.</a:t>
            </a:r>
            <a:endParaRPr lang="en-US" altLang="zh-CN" sz="2800"/>
          </a:p>
          <a:p>
            <a:pPr marL="285750" indent="-285750" algn="just">
              <a:buFont typeface="Wingdings" panose="05000000000000000000" charset="0"/>
              <a:buChar char="l"/>
            </a:pPr>
            <a:endParaRPr lang="zh-CN" altLang="en-US" sz="2800"/>
          </a:p>
          <a:p>
            <a:pPr marL="285750" indent="-285750" algn="just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Jolteon uses stochastic performance model to form an optimization problem, which </a:t>
            </a:r>
            <a:r>
              <a:rPr lang="zh-CN" altLang="en-US" sz="2800" b="1">
                <a:solidFill>
                  <a:srgbClr val="FF0000"/>
                </a:solidFill>
              </a:rPr>
              <a:t>minimize the cost</a:t>
            </a:r>
            <a:r>
              <a:rPr lang="zh-CN" altLang="en-US" sz="2800"/>
              <a:t> under a latency bound or </a:t>
            </a:r>
            <a:r>
              <a:rPr lang="zh-CN" altLang="en-US" sz="2800" b="1">
                <a:solidFill>
                  <a:srgbClr val="FF0000"/>
                </a:solidFill>
              </a:rPr>
              <a:t>minimize the latency</a:t>
            </a:r>
            <a:r>
              <a:rPr lang="zh-CN" altLang="en-US" sz="2800"/>
              <a:t> under a cost bound.</a:t>
            </a:r>
            <a:endParaRPr lang="zh-CN" altLang="en-US" sz="2800"/>
          </a:p>
          <a:p>
            <a:pPr marL="285750" indent="-285750" algn="just">
              <a:buFont typeface="Wingdings" panose="05000000000000000000" charset="0"/>
              <a:buChar char="l"/>
            </a:pPr>
            <a:endParaRPr lang="zh-CN" altLang="en-US" sz="2800"/>
          </a:p>
          <a:p>
            <a:pPr marL="285750" indent="-285750" algn="just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Jolteon outperforms Orion by up to 2.3× on cost and 2.1× on latency. Compared to Ditto, Jolteon reduce cost by 1.8× or latency by 3.3×, with a</a:t>
            </a:r>
            <a:r>
              <a:rPr lang="en-US" altLang="zh-CN" sz="2800"/>
              <a:t> </a:t>
            </a:r>
            <a:r>
              <a:rPr lang="zh-CN" altLang="en-US" sz="2800"/>
              <a:t> ≤11% reduction on the other metric. 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Conclusion</a:t>
            </a:r>
            <a:endParaRPr lang="en-US" altLang="zh-CN" sz="3000" b="1" kern="0" dirty="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215" y="1888490"/>
            <a:ext cx="113982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sz="2800"/>
              <a:t>the IO model does not reflect intricate IO patterns.</a:t>
            </a:r>
            <a:r>
              <a:rPr lang="en-US" sz="2800"/>
              <a:t> </a:t>
            </a:r>
            <a:r>
              <a:rPr sz="2800"/>
              <a:t>For example, the serverless function may issue a SQL query</a:t>
            </a:r>
            <a:r>
              <a:rPr lang="en-US" sz="2800"/>
              <a:t> </a:t>
            </a:r>
            <a:r>
              <a:rPr sz="2800"/>
              <a:t>to an external database. The IO time is determined by the</a:t>
            </a:r>
            <a:r>
              <a:rPr lang="en-US" sz="2800"/>
              <a:t> </a:t>
            </a:r>
            <a:r>
              <a:rPr sz="2800"/>
              <a:t>SQL query’s logic rather than the</a:t>
            </a:r>
            <a:r>
              <a:rPr lang="en-US" sz="2800"/>
              <a:t> </a:t>
            </a:r>
            <a:r>
              <a:rPr sz="2800"/>
              <a:t>returned data size.</a:t>
            </a:r>
            <a:endParaRPr lang="en-US" altLang="zh-CN" sz="2800"/>
          </a:p>
          <a:p>
            <a:pPr marL="285750" indent="-285750" algn="just">
              <a:buFont typeface="Wingdings" panose="05000000000000000000" charset="0"/>
              <a:buChar char="l"/>
            </a:pPr>
            <a:endParaRPr lang="zh-CN" altLang="en-US" sz="2800"/>
          </a:p>
          <a:p>
            <a:pPr marL="285750" indent="-285750" algn="just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 the performance model does not consider</a:t>
            </a:r>
            <a:r>
              <a:rPr lang="en-US" altLang="zh-CN" sz="2800"/>
              <a:t> </a:t>
            </a:r>
            <a:r>
              <a:rPr lang="zh-CN" altLang="en-US" sz="2800"/>
              <a:t>pipelining in serverless workflows. The upload of the up</a:t>
            </a:r>
            <a:r>
              <a:rPr lang="en-US" altLang="zh-CN" sz="2800"/>
              <a:t> </a:t>
            </a:r>
            <a:r>
              <a:rPr lang="zh-CN" altLang="en-US" sz="2800"/>
              <a:t>stream function and the download of the downstream function can be pipelined to reduce latency.</a:t>
            </a:r>
            <a:r>
              <a:rPr lang="en-US" altLang="zh-CN" sz="2800"/>
              <a:t> </a:t>
            </a:r>
            <a:r>
              <a:rPr lang="zh-CN" altLang="en-US" sz="2800"/>
              <a:t>Jolteon</a:t>
            </a:r>
            <a:r>
              <a:rPr lang="en-US" altLang="zh-CN" sz="2800"/>
              <a:t>’</a:t>
            </a:r>
            <a:r>
              <a:rPr lang="zh-CN" altLang="en-US" sz="2800"/>
              <a:t>s performance</a:t>
            </a:r>
            <a:r>
              <a:rPr lang="en-US" altLang="zh-CN" sz="2800"/>
              <a:t> </a:t>
            </a:r>
            <a:r>
              <a:rPr lang="zh-CN" altLang="en-US" sz="2800"/>
              <a:t>model can be extended to capture these complex scenarios.</a:t>
            </a:r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323215" y="9810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Limitation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5935" y="165735"/>
            <a:ext cx="988377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kern="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Conclusion</a:t>
            </a:r>
            <a:endParaRPr lang="en-US" altLang="zh-CN" sz="3000" b="1" kern="0" dirty="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215" y="1852295"/>
            <a:ext cx="111499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黑盒</a:t>
            </a:r>
            <a:r>
              <a:rPr lang="en-US" altLang="zh-CN" sz="2800"/>
              <a:t>+</a:t>
            </a:r>
            <a:r>
              <a:rPr lang="zh-CN" altLang="en-US" sz="2800"/>
              <a:t>白盒实现性能预测，我们能否借鉴？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我们的资源配置决策是不是也可以构建这种凸优化问题？提供理论依据。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2800"/>
              <a:t> </a:t>
            </a:r>
            <a:r>
              <a:rPr lang="zh-CN" altLang="en-US" sz="2800"/>
              <a:t>采样方式：我们能不能利用这种方式（边界采样）减少测试次数。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0" y="2277691"/>
            <a:ext cx="12192000" cy="1943844"/>
          </a:xfrm>
          <a:prstGeom prst="rect">
            <a:avLst/>
          </a:prstGeom>
          <a:solidFill>
            <a:srgbClr val="0240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464783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感谢各位老师和同学！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请大家提出宝贵意见！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3" y="283093"/>
            <a:ext cx="2517069" cy="8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76"/>
          <a:stretch>
            <a:fillRect/>
          </a:stretch>
        </p:blipFill>
        <p:spPr bwMode="auto">
          <a:xfrm>
            <a:off x="3102860" y="271596"/>
            <a:ext cx="4560335" cy="8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1469390"/>
            <a:ext cx="10775315" cy="25876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23215" y="9810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Serverless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4057650"/>
            <a:ext cx="10756265" cy="244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943"/>
          <a:stretch>
            <a:fillRect/>
          </a:stretch>
        </p:blipFill>
        <p:spPr>
          <a:xfrm>
            <a:off x="120015" y="1616075"/>
            <a:ext cx="11384915" cy="2020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215" y="981075"/>
            <a:ext cx="781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Serverless Workflow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1255" y="6416675"/>
            <a:ext cx="322580" cy="1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943"/>
          <a:stretch>
            <a:fillRect/>
          </a:stretch>
        </p:blipFill>
        <p:spPr>
          <a:xfrm>
            <a:off x="120015" y="1616075"/>
            <a:ext cx="11384915" cy="2020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215" y="981075"/>
            <a:ext cx="781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Serverless Workflow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559"/>
          <a:stretch>
            <a:fillRect/>
          </a:stretch>
        </p:blipFill>
        <p:spPr>
          <a:xfrm>
            <a:off x="1011555" y="3667125"/>
            <a:ext cx="9681845" cy="30524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41255" y="6416675"/>
            <a:ext cx="322580" cy="1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0" y="-16669"/>
            <a:ext cx="12192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19"/>
          <p:cNvCxnSpPr/>
          <p:nvPr/>
        </p:nvCxnSpPr>
        <p:spPr bwMode="auto">
          <a:xfrm flipH="1">
            <a:off x="323139" y="-2464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20"/>
          <p:cNvCxnSpPr/>
          <p:nvPr/>
        </p:nvCxnSpPr>
        <p:spPr bwMode="auto">
          <a:xfrm flipH="1">
            <a:off x="385050" y="-4052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30"/>
          <p:cNvCxnSpPr/>
          <p:nvPr/>
        </p:nvCxnSpPr>
        <p:spPr bwMode="auto">
          <a:xfrm>
            <a:off x="450138" y="-4052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96175" y="165810"/>
            <a:ext cx="83421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Background</a:t>
            </a:r>
            <a:endParaRPr lang="zh-CN" altLang="en-US" sz="3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214120"/>
            <a:ext cx="11466830" cy="3568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48010" y="4435475"/>
            <a:ext cx="951865" cy="50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1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2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3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4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5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6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7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8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09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1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2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3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4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5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6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7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8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19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21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22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123.xml><?xml version="1.0" encoding="utf-8"?>
<p:tagLst xmlns:p="http://schemas.openxmlformats.org/presentationml/2006/main">
  <p:tag name="COMMONDATA" val="eyJoZGlkIjoiODhhMTlmMWMwNzIwNTRjZjI2MzEwMDI1Mzk4OTc2OD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64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65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66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67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68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69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71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72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73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74.xml><?xml version="1.0" encoding="utf-8"?>
<p:tagLst xmlns:p="http://schemas.openxmlformats.org/presentationml/2006/main">
  <p:tag name="KSO_WM_DIAGRAM_VIRTUALLY_FRAME" val="{&quot;height&quot;:300.50007874015745,&quot;left&quot;:296.0625196850394,&quot;top&quot;:128.25,&quot;width&quot;:368.49992125984255}"/>
</p:tagLst>
</file>

<file path=ppt/tags/tag75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76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77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78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79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1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2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3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4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5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6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7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8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89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1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2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3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4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5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6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7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8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ags/tag99.xml><?xml version="1.0" encoding="utf-8"?>
<p:tagLst xmlns:p="http://schemas.openxmlformats.org/presentationml/2006/main">
  <p:tag name="KSO_WM_DIAGRAM_VIRTUALLY_FRAME" val="{&quot;height&quot;:320.30007874015746,&quot;left&quot;:296.0625196850394,&quot;top&quot;:128.25,&quot;width&quot;:368.4999212598425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4385</Words>
  <Application>WPS 演示</Application>
  <PresentationFormat>宽屏</PresentationFormat>
  <Paragraphs>295</Paragraphs>
  <Slides>56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8" baseType="lpstr">
      <vt:lpstr>Arial</vt:lpstr>
      <vt:lpstr>宋体</vt:lpstr>
      <vt:lpstr>Wingdings</vt:lpstr>
      <vt:lpstr>Wingdings</vt:lpstr>
      <vt:lpstr>微软雅黑</vt:lpstr>
      <vt:lpstr>Times New Roman</vt:lpstr>
      <vt:lpstr>Adobe 黑体 Std R</vt:lpstr>
      <vt:lpstr>Calibri</vt:lpstr>
      <vt:lpstr>等线</vt:lpstr>
      <vt:lpstr>PingFang SC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……</cp:lastModifiedBy>
  <cp:revision>537</cp:revision>
  <dcterms:created xsi:type="dcterms:W3CDTF">2019-06-19T02:08:00Z</dcterms:created>
  <dcterms:modified xsi:type="dcterms:W3CDTF">2024-06-06T10:58:26Z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C1E10D17ED2C42AAB6D7950A631E8965_12</vt:lpwstr>
  </property>
</Properties>
</file>