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07d84978cbab4d6b" /><Relationship Type="http://schemas.openxmlformats.org/officeDocument/2006/relationships/extended-properties" Target="/docProps/app.xml" Id="R2929200da5964206" /><Relationship Type="http://schemas.openxmlformats.org/officeDocument/2006/relationships/officeDocument" Target="/ppt/presentation.xml" Id="Rbee3d1d2b7744ac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af6330b60a944d1"/>
  </p:sldMasterIdLst>
  <p:notesMasterIdLst>
    <p:notesMasterId xmlns:r="http://schemas.openxmlformats.org/officeDocument/2006/relationships" r:id="R7e4addea4e1a4154"/>
  </p:notesMasterIdLst>
  <p:sldIdLst>
    <p:sldId xmlns:r="http://schemas.openxmlformats.org/officeDocument/2006/relationships" id="256" r:id="R4e2cbfec9ea64b26"/>
    <p:sldId xmlns:r="http://schemas.openxmlformats.org/officeDocument/2006/relationships" id="257" r:id="Rf5b3a3a0ed014483"/>
    <p:sldId xmlns:r="http://schemas.openxmlformats.org/officeDocument/2006/relationships" id="258" r:id="Rb07ce9f4d8404679"/>
    <p:sldId xmlns:r="http://schemas.openxmlformats.org/officeDocument/2006/relationships" id="259" r:id="R8d2fe7ea94bb4ffd"/>
    <p:sldId xmlns:r="http://schemas.openxmlformats.org/officeDocument/2006/relationships" id="260" r:id="R076c2418d42d49b0"/>
    <p:sldId xmlns:r="http://schemas.openxmlformats.org/officeDocument/2006/relationships" id="261" r:id="R5deb54ba092947fe"/>
    <p:sldId xmlns:r="http://schemas.openxmlformats.org/officeDocument/2006/relationships" id="262" r:id="R02b6cfd215da4cc7"/>
    <p:sldId xmlns:r="http://schemas.openxmlformats.org/officeDocument/2006/relationships" id="263" r:id="Rac40839ffa024783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f6330b60a944d1" /><Relationship Type="http://schemas.openxmlformats.org/officeDocument/2006/relationships/theme" Target="/ppt/theme/theme1.xml" Id="Rd8d53a67da9d46e1" /><Relationship Type="http://schemas.openxmlformats.org/officeDocument/2006/relationships/notesMaster" Target="/ppt/notesMasters/notesMaster1.xml" Id="R7e4addea4e1a4154" /><Relationship Type="http://schemas.openxmlformats.org/officeDocument/2006/relationships/presProps" Target="/ppt/presProps.xml" Id="R95d196abfe6c4062" /><Relationship Type="http://schemas.openxmlformats.org/officeDocument/2006/relationships/viewProps" Target="/ppt/viewProps.xml" Id="Re7ec98b97a414fc0" /><Relationship Type="http://schemas.openxmlformats.org/officeDocument/2006/relationships/tableStyles" Target="/ppt/tableStyles.xml" Id="R684e015b9b464586" /><Relationship Type="http://schemas.openxmlformats.org/officeDocument/2006/relationships/slide" Target="/ppt/slides/slide1.xml" Id="R4e2cbfec9ea64b26" /><Relationship Type="http://schemas.openxmlformats.org/officeDocument/2006/relationships/slide" Target="/ppt/slides/slide2.xml" Id="Rf5b3a3a0ed014483" /><Relationship Type="http://schemas.openxmlformats.org/officeDocument/2006/relationships/slide" Target="/ppt/slides/slide3.xml" Id="Rb07ce9f4d8404679" /><Relationship Type="http://schemas.openxmlformats.org/officeDocument/2006/relationships/slide" Target="/ppt/slides/slide4.xml" Id="R8d2fe7ea94bb4ffd" /><Relationship Type="http://schemas.openxmlformats.org/officeDocument/2006/relationships/slide" Target="/ppt/slides/slide5.xml" Id="R076c2418d42d49b0" /><Relationship Type="http://schemas.openxmlformats.org/officeDocument/2006/relationships/slide" Target="/ppt/slides/slide6.xml" Id="R5deb54ba092947fe" /><Relationship Type="http://schemas.openxmlformats.org/officeDocument/2006/relationships/slide" Target="/ppt/slides/slide7.xml" Id="R02b6cfd215da4cc7" /><Relationship Type="http://schemas.openxmlformats.org/officeDocument/2006/relationships/slide" Target="/ppt/slides/slide8.xml" Id="Rac40839ffa024783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82cfdb1b3d244ef4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b6e1a64940fe42e8" /><Relationship Type="http://schemas.openxmlformats.org/officeDocument/2006/relationships/notesMaster" Target="/ppt/notesMasters/notesMaster1.xml" Id="R03ad5ea59a38428e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9ad668ce6a814a42" /><Relationship Type="http://schemas.openxmlformats.org/officeDocument/2006/relationships/notesMaster" Target="/ppt/notesMasters/notesMaster1.xml" Id="R76e963e9bc534d1a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9edf6398fd734cf7" /><Relationship Type="http://schemas.openxmlformats.org/officeDocument/2006/relationships/notesMaster" Target="/ppt/notesMasters/notesMaster1.xml" Id="R85d66042cc224899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e64833d4efa244d5" /><Relationship Type="http://schemas.openxmlformats.org/officeDocument/2006/relationships/notesMaster" Target="/ppt/notesMasters/notesMaster1.xml" Id="Rb2e1108cc14b4176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12e9fdde89524057" /><Relationship Type="http://schemas.openxmlformats.org/officeDocument/2006/relationships/notesMaster" Target="/ppt/notesMasters/notesMaster1.xml" Id="Ra1dcd3e513b34423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8c78fab5f8094148" /><Relationship Type="http://schemas.openxmlformats.org/officeDocument/2006/relationships/notesMaster" Target="/ppt/notesMasters/notesMaster1.xml" Id="R6eab8edd5a394df3" /></Relationships>
</file>

<file path=ppt/notesSlides/_rels/notesSlide7.xml.rels>&#65279;<?xml version="1.0" encoding="utf-8"?><Relationships xmlns="http://schemas.openxmlformats.org/package/2006/relationships"><Relationship Type="http://schemas.openxmlformats.org/officeDocument/2006/relationships/slide" Target="/ppt/slides/slide7.xml" Id="R7f6b707966e144ae" /><Relationship Type="http://schemas.openxmlformats.org/officeDocument/2006/relationships/notesMaster" Target="/ppt/notesMasters/notesMaster1.xml" Id="Rb7aeb08ed92d4353" /></Relationships>
</file>

<file path=ppt/notesSlides/_rels/notesSlide8.xml.rels>&#65279;<?xml version="1.0" encoding="utf-8"?><Relationships xmlns="http://schemas.openxmlformats.org/package/2006/relationships"><Relationship Type="http://schemas.openxmlformats.org/officeDocument/2006/relationships/slide" Target="/ppt/slides/slide8.xml" Id="R6a988c367d7a4f47" /><Relationship Type="http://schemas.openxmlformats.org/officeDocument/2006/relationships/notesMaster" Target="/ppt/notesMasters/notesMaster1.xml" Id="R8101bc9edd9f4e39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96b5fd92174e85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f18c244006fb44f3" /><Relationship Type="http://schemas.openxmlformats.org/officeDocument/2006/relationships/slideLayout" Target="/ppt/slideLayouts/slideLayout2.xml" Id="R326300e63db947de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6300e63db947de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eceaf936f4f546bf" /><Relationship Type="http://schemas.openxmlformats.org/officeDocument/2006/relationships/notesSlide" Target="/ppt/notesSlides/notesSlide1.xml" Id="R9beebef5f1004b7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26d6f6ef88242ed" /><Relationship Type="http://schemas.openxmlformats.org/officeDocument/2006/relationships/notesSlide" Target="/ppt/notesSlides/notesSlide2.xml" Id="R5f7f2e28edd6429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a792dffe8aa4c1f" /><Relationship Type="http://schemas.openxmlformats.org/officeDocument/2006/relationships/notesSlide" Target="/ppt/notesSlides/notesSlide3.xml" Id="Ra35e3d28c9ce490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4b9cbec26d34aa6" /><Relationship Type="http://schemas.openxmlformats.org/officeDocument/2006/relationships/notesSlide" Target="/ppt/notesSlides/notesSlide4.xml" Id="Rec3be909901b410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11942300b9bc431a" /><Relationship Type="http://schemas.openxmlformats.org/officeDocument/2006/relationships/notesSlide" Target="/ppt/notesSlides/notesSlide5.xml" Id="R1aabddb496c7492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4616b7be66b4139" /><Relationship Type="http://schemas.openxmlformats.org/officeDocument/2006/relationships/notesSlide" Target="/ppt/notesSlides/notesSlide6.xml" Id="R959d367728df45d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104158acbdb94d4b" /><Relationship Type="http://schemas.openxmlformats.org/officeDocument/2006/relationships/notesSlide" Target="/ppt/notesSlides/notesSlide7.xml" Id="Rcf99f9cbb3be4af8" /></Relationships>
</file>

<file path=ppt/slides/_rels/slide8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4bfa8b9e83c4892" /><Relationship Type="http://schemas.openxmlformats.org/officeDocument/2006/relationships/notesSlide" Target="/ppt/notesSlides/notesSlide8.xml" Id="Rce75250a58584258" /></Relationships>
</file>

<file path=ppt/slides/slide1.xml><?xml version="1.0" encoding="utf-8"?>
<p:sld xmlns:p="http://schemas.openxmlformats.org/presentationml/2006/main">
  <p:cSld>
    <p:bg>
      <p:bgPr>
        <a:solidFill xmlns:a="http://schemas.openxmlformats.org/drawingml/2006/main">
          <a:srgbClr val="F4EFE6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CE515D3E-32B7-46AA-83DE-8E3AD848C2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342900"/>
            <a:ext cx="762000" cy="315849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F3DFD0"/>
          </a:solidFill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44694647-7E9F-4D75-8F21-388E3C7D64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19100"/>
            <a:ext cx="495300" cy="163449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lnSpc>
                <a:spcPct val="110000"/>
              </a:lnSpc>
              <a:buNone/>
              <a:defRPr sz="975" b="1">
                <a:solidFill>
                  <a:srgbClr val="C56B39"/>
                </a:solidFill>
                <a:latin typeface="PingFang SC"/>
                <a:ea typeface="PingFang SC"/>
                <a:cs typeface="PingFang SC"/>
              </a:defRPr>
            </a:pPr>
            <a:r>
              <a:rPr sz="975" b="1">
                <a:solidFill>
                  <a:srgbClr val="C56B39"/>
                </a:solidFill>
                <a:latin typeface="PingFang SC"/>
                <a:ea typeface="PingFang SC"/>
                <a:cs typeface="PingFang SC"/>
              </a:rPr>
              <a:t>讲座开场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B90A8EA9-899E-4B6B-B2A0-591D07CF4C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830199"/>
            <a:ext cx="11125200" cy="41148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/>
          <a:lstStyle xmlns:a="http://schemas.openxmlformats.org/drawingml/2006/main"/>
          <a:p xmlns:a="http://schemas.openxmlformats.org/drawingml/2006/main">
            <a:pPr>
              <a:lnSpc>
                <a:spcPct val="120000"/>
              </a:lnSpc>
              <a:buNone/>
              <a:defRPr sz="2250" b="1">
                <a:solidFill>
                  <a:srgbClr val="18314F"/>
                </a:solidFill>
                <a:latin typeface="PingFang SC"/>
                <a:ea typeface="PingFang SC"/>
                <a:cs typeface="PingFang SC"/>
              </a:defRPr>
            </a:pPr>
            <a:r>
              <a:rPr sz="2250" b="1">
                <a:solidFill>
                  <a:srgbClr val="18314F"/>
                </a:solidFill>
                <a:latin typeface="PingFang SC"/>
                <a:ea typeface="PingFang SC"/>
                <a:cs typeface="PingFang SC"/>
              </a:rPr>
              <a:t>研零导学：项目、论文与成长路径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63B24A9C-35F0-4597-861B-DE6B6FBB90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413129"/>
            <a:ext cx="11125200" cy="30861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/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350">
                <a:solidFill>
                  <a:srgbClr val="5C6B7A"/>
                </a:solidFill>
                <a:latin typeface="PingFang SC"/>
                <a:ea typeface="PingFang SC"/>
                <a:cs typeface="PingFang SC"/>
              </a:defRPr>
            </a:pPr>
            <a:r>
              <a:rPr sz="1350">
                <a:solidFill>
                  <a:srgbClr val="5C6B7A"/>
                </a:solidFill>
                <a:latin typeface="PingFang SC"/>
                <a:ea typeface="PingFang SC"/>
                <a:cs typeface="PingFang SC"/>
              </a:rPr>
              <a:t>把第一年的节奏拉直，比盲目“多做一点”更重要。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FBC0F64C-02D5-4C47-8515-E4E0B399E9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893189"/>
            <a:ext cx="14097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56B39"/>
          </a:solidFill>
          <a:ln xmlns:a="http://schemas.openxmlformats.org/drawingml/2006/main" w="0">
            <a:solidFill>
              <a:srgbClr val="C56B39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D19748EA-1130-4F63-A8D4-E7F14B2C9F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2093214"/>
            <a:ext cx="3594100" cy="1619250"/>
          </a:xfrm>
          <a:prstGeom xmlns:a="http://schemas.openxmlformats.org/drawingml/2006/main" prst="roundRect">
            <a:avLst>
              <a:gd name="adj" fmla="val 11765"/>
            </a:avLst>
          </a:prstGeom>
          <a:solidFill xmlns:a="http://schemas.openxmlformats.org/drawingml/2006/main">
            <a:srgbClr val="FFFCF8"/>
          </a:solidFill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67B1EA29-6E40-40A1-8D37-8A8B35E3ED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2302764"/>
            <a:ext cx="3175000" cy="3143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/>
          <a:lstStyle xmlns:a="http://schemas.openxmlformats.org/drawingml/2006/main"/>
          <a:p xmlns:a="http://schemas.openxmlformats.org/drawingml/2006/main">
            <a:pPr>
              <a:lnSpc>
                <a:spcPct val="125000"/>
              </a:lnSpc>
              <a:buNone/>
              <a:defRPr sz="1650" b="1">
                <a:solidFill>
                  <a:srgbClr val="18314F"/>
                </a:solidFill>
                <a:latin typeface="PingFang SC"/>
                <a:ea typeface="PingFang SC"/>
                <a:cs typeface="PingFang SC"/>
              </a:defRPr>
            </a:pPr>
            <a:r>
              <a:rPr sz="1650" b="1">
                <a:solidFill>
                  <a:srgbClr val="18314F"/>
                </a:solidFill>
                <a:latin typeface="PingFang SC"/>
                <a:ea typeface="PingFang SC"/>
                <a:cs typeface="PingFang SC"/>
              </a:rPr>
              <a:t>项目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0A79C122-C35B-45E9-BD4C-057F721929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2712339"/>
            <a:ext cx="3175000" cy="29146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/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275">
                <a:solidFill>
                  <a:srgbClr val="334155"/>
                </a:solidFill>
                <a:latin typeface="PingFang SC"/>
                <a:ea typeface="PingFang SC"/>
                <a:cs typeface="PingFang SC"/>
              </a:defRPr>
            </a:pPr>
            <a:r>
              <a:rPr sz="1275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尽快介入正在运行的项目。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130F46EB-DE49-49FF-87A7-D108B8FA12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3099054"/>
            <a:ext cx="3175000" cy="29146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/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275">
                <a:solidFill>
                  <a:srgbClr val="334155"/>
                </a:solidFill>
                <a:latin typeface="PingFang SC"/>
                <a:ea typeface="PingFang SC"/>
                <a:cs typeface="PingFang SC"/>
              </a:defRPr>
            </a:pPr>
            <a:r>
              <a:rPr sz="1275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先进入真实问题场景，再谈长期兴趣。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A3D45C2F-9FF6-427E-B9D9-D8139E781D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98950" y="2093214"/>
            <a:ext cx="3594100" cy="1619250"/>
          </a:xfrm>
          <a:prstGeom xmlns:a="http://schemas.openxmlformats.org/drawingml/2006/main" prst="roundRect">
            <a:avLst>
              <a:gd name="adj" fmla="val 11765"/>
            </a:avLst>
          </a:prstGeom>
          <a:solidFill xmlns:a="http://schemas.openxmlformats.org/drawingml/2006/main">
            <a:srgbClr val="FFFCF8"/>
          </a:solidFill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4C536D1E-04D0-447B-B336-0FEB9BDED5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08500" y="2302764"/>
            <a:ext cx="3175000" cy="3143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/>
          <a:lstStyle xmlns:a="http://schemas.openxmlformats.org/drawingml/2006/main"/>
          <a:p xmlns:a="http://schemas.openxmlformats.org/drawingml/2006/main">
            <a:pPr>
              <a:lnSpc>
                <a:spcPct val="125000"/>
              </a:lnSpc>
              <a:buNone/>
              <a:defRPr sz="1650" b="1">
                <a:solidFill>
                  <a:srgbClr val="18314F"/>
                </a:solidFill>
                <a:latin typeface="PingFang SC"/>
                <a:ea typeface="PingFang SC"/>
                <a:cs typeface="PingFang SC"/>
              </a:defRPr>
            </a:pPr>
            <a:r>
              <a:rPr sz="1650" b="1">
                <a:solidFill>
                  <a:srgbClr val="18314F"/>
                </a:solidFill>
                <a:latin typeface="PingFang SC"/>
                <a:ea typeface="PingFang SC"/>
                <a:cs typeface="PingFang SC"/>
              </a:rPr>
              <a:t>论文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D0E975A9-1DC8-471E-95E5-51BF42DE42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08500" y="2712339"/>
            <a:ext cx="3175000" cy="29146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/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275">
                <a:solidFill>
                  <a:srgbClr val="334155"/>
                </a:solidFill>
                <a:latin typeface="PingFang SC"/>
                <a:ea typeface="PingFang SC"/>
                <a:cs typeface="PingFang SC"/>
              </a:defRPr>
            </a:pPr>
            <a:r>
              <a:rPr sz="1275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研一下开始准备自己的文章。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73E9331F-2DF8-4EF2-829D-15901E59A7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08500" y="3099054"/>
            <a:ext cx="3175000" cy="29146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/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275">
                <a:solidFill>
                  <a:srgbClr val="334155"/>
                </a:solidFill>
                <a:latin typeface="PingFang SC"/>
                <a:ea typeface="PingFang SC"/>
                <a:cs typeface="PingFang SC"/>
              </a:defRPr>
            </a:pPr>
            <a:r>
              <a:rPr sz="1275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研二把工作做完整并投出去。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38A59EB3-9BA1-4886-80F2-D00052AF57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64500" y="2093214"/>
            <a:ext cx="3594100" cy="1619250"/>
          </a:xfrm>
          <a:prstGeom xmlns:a="http://schemas.openxmlformats.org/drawingml/2006/main" prst="roundRect">
            <a:avLst>
              <a:gd name="adj" fmla="val 11765"/>
            </a:avLst>
          </a:prstGeom>
          <a:solidFill xmlns:a="http://schemas.openxmlformats.org/drawingml/2006/main">
            <a:srgbClr val="FFFCF8"/>
          </a:solidFill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D9EF5536-A2F6-43CE-BA0B-8EFABAA64D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74050" y="2302764"/>
            <a:ext cx="3175000" cy="3143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/>
          <a:lstStyle xmlns:a="http://schemas.openxmlformats.org/drawingml/2006/main"/>
          <a:p xmlns:a="http://schemas.openxmlformats.org/drawingml/2006/main">
            <a:pPr>
              <a:lnSpc>
                <a:spcPct val="125000"/>
              </a:lnSpc>
              <a:buNone/>
              <a:defRPr sz="1650" b="1">
                <a:solidFill>
                  <a:srgbClr val="18314F"/>
                </a:solidFill>
                <a:latin typeface="PingFang SC"/>
                <a:ea typeface="PingFang SC"/>
                <a:cs typeface="PingFang SC"/>
              </a:defRPr>
            </a:pPr>
            <a:r>
              <a:rPr sz="1650" b="1">
                <a:solidFill>
                  <a:srgbClr val="18314F"/>
                </a:solidFill>
                <a:latin typeface="PingFang SC"/>
                <a:ea typeface="PingFang SC"/>
                <a:cs typeface="PingFang SC"/>
              </a:rPr>
              <a:t>成长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8CFF3664-3D91-44BF-ADA6-DC82D0BCB9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74050" y="2712339"/>
            <a:ext cx="3175000" cy="29146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/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275">
                <a:solidFill>
                  <a:srgbClr val="334155"/>
                </a:solidFill>
                <a:latin typeface="PingFang SC"/>
                <a:ea typeface="PingFang SC"/>
                <a:cs typeface="PingFang SC"/>
              </a:defRPr>
            </a:pPr>
            <a:r>
              <a:rPr sz="1275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实习、转博、机会分配都和项目表现有关。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9698C141-86EA-46C1-9D97-FF9ECD541C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74050" y="3099054"/>
            <a:ext cx="3175000" cy="29146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/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275">
                <a:solidFill>
                  <a:srgbClr val="334155"/>
                </a:solidFill>
                <a:latin typeface="PingFang SC"/>
                <a:ea typeface="PingFang SC"/>
                <a:cs typeface="PingFang SC"/>
              </a:defRPr>
            </a:pPr>
            <a:r>
              <a:rPr sz="1275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第一年先把能力和节奏建立起来。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6C31E194-3C83-4887-A7E6-0D73F52EFF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3883914"/>
            <a:ext cx="11125200" cy="586550"/>
          </a:xfrm>
          <a:prstGeom xmlns:a="http://schemas.openxmlformats.org/drawingml/2006/main" prst="roundRect">
            <a:avLst>
              <a:gd name="adj" fmla="val 29230"/>
            </a:avLst>
          </a:prstGeom>
          <a:solidFill xmlns:a="http://schemas.openxmlformats.org/drawingml/2006/main">
            <a:srgbClr val="DFEAF4"/>
          </a:solidFill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991046C7-4EB2-4A97-A175-8CD79FDD67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4036314"/>
            <a:ext cx="10744200" cy="281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/>
          <a:lstStyle xmlns:a="http://schemas.openxmlformats.org/drawingml/2006/main"/>
          <a:p xmlns:a="http://schemas.openxmlformats.org/drawingml/2006/main">
            <a:pPr>
              <a:lnSpc>
                <a:spcPct val="145000"/>
              </a:lnSpc>
              <a:buNone/>
              <a:defRPr sz="1275" b="1">
                <a:solidFill>
                  <a:srgbClr val="18314F"/>
                </a:solidFill>
                <a:latin typeface="PingFang SC"/>
                <a:ea typeface="PingFang SC"/>
                <a:cs typeface="PingFang SC"/>
              </a:defRPr>
            </a:pPr>
            <a:r>
              <a:rPr sz="1275" b="1">
                <a:solidFill>
                  <a:srgbClr val="18314F"/>
                </a:solidFill>
                <a:latin typeface="PingFang SC"/>
                <a:ea typeface="PingFang SC"/>
                <a:cs typeface="PingFang SC"/>
              </a:rPr>
              <a:t>这场讲座只讲一件事：你们的第一年要先完成“进入状态、进入项目、进入论文轨道”这三步。</a:t>
            </a:r>
          </a:p>
        </p:txBody>
      </p:sp>
    </p:spTree>
    <p:extLst>
      <p:ext uri="{BB962C8B-B14F-4D97-AF65-F5344CB8AC3E}">
        <p14:creationId xmlns:p14="http://schemas.microsoft.com/office/powerpoint/2010/main" val="1164103151"/>
      </p:ext>
    </p:extLst>
  </p:cSld>
</p:sld>
</file>

<file path=ppt/slides/slide2.xml><?xml version="1.0" encoding="utf-8"?>
<p:sld xmlns:p="http://schemas.openxmlformats.org/presentationml/2006/main">
  <p:cSld>
    <p:bg>
      <p:bgPr>
        <a:solidFill xmlns:a="http://schemas.openxmlformats.org/drawingml/2006/main">
          <a:srgbClr val="F4EFE6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4ED19E4A-C84A-4C1C-9866-312B295F9E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342900"/>
            <a:ext cx="762000" cy="315849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F3DFD0"/>
          </a:solidFill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3FA1DA03-628F-4693-A5FF-797DC0F999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19100"/>
            <a:ext cx="495300" cy="163449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lnSpc>
                <a:spcPct val="110000"/>
              </a:lnSpc>
              <a:buNone/>
              <a:defRPr sz="975" b="1">
                <a:solidFill>
                  <a:srgbClr val="C56B39"/>
                </a:solidFill>
                <a:latin typeface="PingFang SC"/>
                <a:ea typeface="PingFang SC"/>
                <a:cs typeface="PingFang SC"/>
              </a:defRPr>
            </a:pPr>
            <a:r>
              <a:rPr sz="975" b="1">
                <a:solidFill>
                  <a:srgbClr val="C56B39"/>
                </a:solidFill>
                <a:latin typeface="PingFang SC"/>
                <a:ea typeface="PingFang SC"/>
                <a:cs typeface="PingFang SC"/>
              </a:rPr>
              <a:t>培养节奏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2CF1A3DE-8788-403C-B26E-5000842B81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830199"/>
            <a:ext cx="11125200" cy="41148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/>
          <a:lstStyle xmlns:a="http://schemas.openxmlformats.org/drawingml/2006/main"/>
          <a:p xmlns:a="http://schemas.openxmlformats.org/drawingml/2006/main">
            <a:pPr>
              <a:lnSpc>
                <a:spcPct val="120000"/>
              </a:lnSpc>
              <a:buNone/>
              <a:defRPr sz="2250" b="1">
                <a:solidFill>
                  <a:srgbClr val="18314F"/>
                </a:solidFill>
                <a:latin typeface="PingFang SC"/>
                <a:ea typeface="PingFang SC"/>
                <a:cs typeface="PingFang SC"/>
              </a:defRPr>
            </a:pPr>
            <a:r>
              <a:rPr sz="2250" b="1">
                <a:solidFill>
                  <a:srgbClr val="18314F"/>
                </a:solidFill>
                <a:latin typeface="PingFang SC"/>
                <a:ea typeface="PingFang SC"/>
                <a:cs typeface="PingFang SC"/>
              </a:rPr>
              <a:t>从研零到研二，实验室希望大家按这个节奏推进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D2524182-4973-4819-A9B9-13A54BA51B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413129"/>
            <a:ext cx="11125200" cy="30861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/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350">
                <a:solidFill>
                  <a:srgbClr val="5C6B7A"/>
                </a:solidFill>
                <a:latin typeface="PingFang SC"/>
                <a:ea typeface="PingFang SC"/>
                <a:cs typeface="PingFang SC"/>
              </a:defRPr>
            </a:pPr>
            <a:r>
              <a:rPr sz="1350">
                <a:solidFill>
                  <a:srgbClr val="5C6B7A"/>
                </a:solidFill>
                <a:latin typeface="PingFang SC"/>
                <a:ea typeface="PingFang SC"/>
                <a:cs typeface="PingFang SC"/>
              </a:rPr>
              <a:t>先进入项目，再沉淀方向，再准备自己的文章，最后在研二形成稳定产出。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4C35FA75-4BA0-4805-9FAA-B113DA060A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893189"/>
            <a:ext cx="14097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56B39"/>
          </a:solidFill>
          <a:ln xmlns:a="http://schemas.openxmlformats.org/drawingml/2006/main" w="0">
            <a:solidFill>
              <a:srgbClr val="C56B39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C2094880-5BC9-4D7B-9E86-CC7870715E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2093214"/>
            <a:ext cx="2667000" cy="2000250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ECE3D5"/>
          </a:solidFill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9E28A1F6-52E7-4952-9B1E-DA029CEE13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2302764"/>
            <a:ext cx="2247900" cy="3143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/>
          <a:lstStyle xmlns:a="http://schemas.openxmlformats.org/drawingml/2006/main"/>
          <a:p xmlns:a="http://schemas.openxmlformats.org/drawingml/2006/main">
            <a:pPr>
              <a:lnSpc>
                <a:spcPct val="125000"/>
              </a:lnSpc>
              <a:buNone/>
              <a:defRPr sz="1650" b="1">
                <a:solidFill>
                  <a:srgbClr val="18314F"/>
                </a:solidFill>
                <a:latin typeface="PingFang SC"/>
                <a:ea typeface="PingFang SC"/>
                <a:cs typeface="PingFang SC"/>
              </a:defRPr>
            </a:pPr>
            <a:r>
              <a:rPr sz="1650" b="1">
                <a:solidFill>
                  <a:srgbClr val="18314F"/>
                </a:solidFill>
                <a:latin typeface="PingFang SC"/>
                <a:ea typeface="PingFang SC"/>
                <a:cs typeface="PingFang SC"/>
              </a:rPr>
              <a:t>研零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08A03F4F-E355-430C-91AA-A3B87C59DC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2712339"/>
            <a:ext cx="2247900" cy="29146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/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275">
                <a:solidFill>
                  <a:srgbClr val="334155"/>
                </a:solidFill>
                <a:latin typeface="PingFang SC"/>
                <a:ea typeface="PingFang SC"/>
                <a:cs typeface="PingFang SC"/>
              </a:defRPr>
            </a:pPr>
            <a:r>
              <a:rPr sz="1275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了解实验室方向。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429AB771-6079-42E0-A680-34E92D4B59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3099054"/>
            <a:ext cx="2247900" cy="29146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/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275">
                <a:solidFill>
                  <a:srgbClr val="334155"/>
                </a:solidFill>
                <a:latin typeface="PingFang SC"/>
                <a:ea typeface="PingFang SC"/>
                <a:cs typeface="PingFang SC"/>
              </a:defRPr>
            </a:pPr>
            <a:r>
              <a:rPr sz="1275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进入团队沟通节奏。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D6B932A3-BBD8-4DEF-B81B-92F9E38AD5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3485769"/>
            <a:ext cx="2247900" cy="29146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/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275">
                <a:solidFill>
                  <a:srgbClr val="334155"/>
                </a:solidFill>
                <a:latin typeface="PingFang SC"/>
                <a:ea typeface="PingFang SC"/>
                <a:cs typeface="PingFang SC"/>
              </a:defRPr>
            </a:pPr>
            <a:r>
              <a:rPr sz="1275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建立对培养路径的基本预期。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43445E70-C086-4E40-8C81-255E6752AB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52800" y="2093214"/>
            <a:ext cx="2667000" cy="2000250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FFFCF8"/>
          </a:solidFill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636DACA5-B26B-45FA-8EE7-9D43438CB1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62350" y="2302764"/>
            <a:ext cx="2247900" cy="3143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/>
          <a:lstStyle xmlns:a="http://schemas.openxmlformats.org/drawingml/2006/main"/>
          <a:p xmlns:a="http://schemas.openxmlformats.org/drawingml/2006/main">
            <a:pPr>
              <a:lnSpc>
                <a:spcPct val="125000"/>
              </a:lnSpc>
              <a:buNone/>
              <a:defRPr sz="1650" b="1">
                <a:solidFill>
                  <a:srgbClr val="18314F"/>
                </a:solidFill>
                <a:latin typeface="PingFang SC"/>
                <a:ea typeface="PingFang SC"/>
                <a:cs typeface="PingFang SC"/>
              </a:defRPr>
            </a:pPr>
            <a:r>
              <a:rPr sz="1650" b="1">
                <a:solidFill>
                  <a:srgbClr val="18314F"/>
                </a:solidFill>
                <a:latin typeface="PingFang SC"/>
                <a:ea typeface="PingFang SC"/>
                <a:cs typeface="PingFang SC"/>
              </a:rPr>
              <a:t>研一上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D363AB76-2170-4932-B9FC-DC8F8989A5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62350" y="2712339"/>
            <a:ext cx="2247900" cy="29146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/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275">
                <a:solidFill>
                  <a:srgbClr val="334155"/>
                </a:solidFill>
                <a:latin typeface="PingFang SC"/>
                <a:ea typeface="PingFang SC"/>
                <a:cs typeface="PingFang SC"/>
              </a:defRPr>
            </a:pPr>
            <a:r>
              <a:rPr sz="1275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介入项目。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F6BF31A9-964F-44C0-80D1-DC8B2B0B57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62350" y="3099054"/>
            <a:ext cx="2247900" cy="29146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/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275">
                <a:solidFill>
                  <a:srgbClr val="334155"/>
                </a:solidFill>
                <a:latin typeface="PingFang SC"/>
                <a:ea typeface="PingFang SC"/>
                <a:cs typeface="PingFang SC"/>
              </a:defRPr>
            </a:pPr>
            <a:r>
              <a:rPr sz="1275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做调研方向。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98164112-87FC-46B5-8EC3-C12039030F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62350" y="3485769"/>
            <a:ext cx="2247900" cy="29146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/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275">
                <a:solidFill>
                  <a:srgbClr val="334155"/>
                </a:solidFill>
                <a:latin typeface="PingFang SC"/>
                <a:ea typeface="PingFang SC"/>
                <a:cs typeface="PingFang SC"/>
              </a:defRPr>
            </a:pPr>
            <a:r>
              <a:rPr sz="1275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学习基础科研方法。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B8EA7093-8150-440F-8D98-5E6C5EEFA7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72200" y="2093214"/>
            <a:ext cx="2667000" cy="2000250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FFFCF8"/>
          </a:solidFill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C91DE2C0-17A1-4ED2-BB22-04AF07B4B6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81750" y="2302764"/>
            <a:ext cx="2247900" cy="3143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/>
          <a:lstStyle xmlns:a="http://schemas.openxmlformats.org/drawingml/2006/main"/>
          <a:p xmlns:a="http://schemas.openxmlformats.org/drawingml/2006/main">
            <a:pPr>
              <a:lnSpc>
                <a:spcPct val="125000"/>
              </a:lnSpc>
              <a:buNone/>
              <a:defRPr sz="1650" b="1">
                <a:solidFill>
                  <a:srgbClr val="18314F"/>
                </a:solidFill>
                <a:latin typeface="PingFang SC"/>
                <a:ea typeface="PingFang SC"/>
                <a:cs typeface="PingFang SC"/>
              </a:defRPr>
            </a:pPr>
            <a:r>
              <a:rPr sz="1650" b="1">
                <a:solidFill>
                  <a:srgbClr val="18314F"/>
                </a:solidFill>
                <a:latin typeface="PingFang SC"/>
                <a:ea typeface="PingFang SC"/>
                <a:cs typeface="PingFang SC"/>
              </a:rPr>
              <a:t>研一下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6A1966E2-573A-42BE-8C30-24F68A62CD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81750" y="2712339"/>
            <a:ext cx="2247900" cy="29146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/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275">
                <a:solidFill>
                  <a:srgbClr val="334155"/>
                </a:solidFill>
                <a:latin typeface="PingFang SC"/>
                <a:ea typeface="PingFang SC"/>
                <a:cs typeface="PingFang SC"/>
              </a:defRPr>
            </a:pPr>
            <a:r>
              <a:rPr sz="1275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开始准备自己的文章。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EC4C9C48-4C31-4D0E-9889-E31329CC39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81750" y="3099054"/>
            <a:ext cx="2247900" cy="29146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/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275">
                <a:solidFill>
                  <a:srgbClr val="334155"/>
                </a:solidFill>
                <a:latin typeface="PingFang SC"/>
                <a:ea typeface="PingFang SC"/>
                <a:cs typeface="PingFang SC"/>
              </a:defRPr>
            </a:pPr>
            <a:r>
              <a:rPr sz="1275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逐步明确问题、方法和实验。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C85DBB93-4580-4B22-B6F3-59573A3DC0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81750" y="3485769"/>
            <a:ext cx="2247900" cy="29146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/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275">
                <a:solidFill>
                  <a:srgbClr val="334155"/>
                </a:solidFill>
                <a:latin typeface="PingFang SC"/>
                <a:ea typeface="PingFang SC"/>
                <a:cs typeface="PingFang SC"/>
              </a:defRPr>
            </a:pPr>
            <a:r>
              <a:rPr sz="1275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从“参与”过渡到“承担”。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A37569BD-19EE-40DA-BD25-CAA957A55F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91600" y="2093214"/>
            <a:ext cx="2667000" cy="2000250"/>
          </a:xfrm>
          <a:prstGeom xmlns:a="http://schemas.openxmlformats.org/drawingml/2006/main" prst="roundRect">
            <a:avLst>
              <a:gd name="adj" fmla="val 9524"/>
            </a:avLst>
          </a:prstGeom>
          <a:solidFill xmlns:a="http://schemas.openxmlformats.org/drawingml/2006/main">
            <a:srgbClr val="DFEAF4"/>
          </a:solidFill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9C5673FA-DA14-4C9A-B9F1-1056916802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01150" y="2302764"/>
            <a:ext cx="2247900" cy="3143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/>
          <a:lstStyle xmlns:a="http://schemas.openxmlformats.org/drawingml/2006/main"/>
          <a:p xmlns:a="http://schemas.openxmlformats.org/drawingml/2006/main">
            <a:pPr>
              <a:lnSpc>
                <a:spcPct val="125000"/>
              </a:lnSpc>
              <a:buNone/>
              <a:defRPr sz="1650" b="1">
                <a:solidFill>
                  <a:srgbClr val="18314F"/>
                </a:solidFill>
                <a:latin typeface="PingFang SC"/>
                <a:ea typeface="PingFang SC"/>
                <a:cs typeface="PingFang SC"/>
              </a:defRPr>
            </a:pPr>
            <a:r>
              <a:rPr sz="1650" b="1">
                <a:solidFill>
                  <a:srgbClr val="18314F"/>
                </a:solidFill>
                <a:latin typeface="PingFang SC"/>
                <a:ea typeface="PingFang SC"/>
                <a:cs typeface="PingFang SC"/>
              </a:rPr>
              <a:t>研二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0228711D-6D21-4701-9EF8-162C24CCA0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01150" y="2712339"/>
            <a:ext cx="2247900" cy="29146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/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275">
                <a:solidFill>
                  <a:srgbClr val="334155"/>
                </a:solidFill>
                <a:latin typeface="PingFang SC"/>
                <a:ea typeface="PingFang SC"/>
                <a:cs typeface="PingFang SC"/>
              </a:defRPr>
            </a:pPr>
            <a:r>
              <a:rPr sz="1275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把工作做完整。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0948F803-D353-4DA5-A313-DC095A7BDB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01150" y="3099054"/>
            <a:ext cx="2247900" cy="29146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/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275">
                <a:solidFill>
                  <a:srgbClr val="334155"/>
                </a:solidFill>
                <a:latin typeface="PingFang SC"/>
                <a:ea typeface="PingFang SC"/>
                <a:cs typeface="PingFang SC"/>
              </a:defRPr>
            </a:pPr>
            <a:r>
              <a:rPr sz="1275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系统打磨并投稿。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802683BA-5ED7-417D-A02C-D50980B7F6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01150" y="3485769"/>
            <a:ext cx="2247900" cy="29146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/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275">
                <a:solidFill>
                  <a:srgbClr val="334155"/>
                </a:solidFill>
                <a:latin typeface="PingFang SC"/>
                <a:ea typeface="PingFang SC"/>
                <a:cs typeface="PingFang SC"/>
              </a:defRPr>
            </a:pPr>
            <a:r>
              <a:rPr sz="1275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形成相对独立的科研产出。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24521C88-0E80-4594-A4B9-4F09D7099C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4264914"/>
            <a:ext cx="11125200" cy="586550"/>
          </a:xfrm>
          <a:prstGeom xmlns:a="http://schemas.openxmlformats.org/drawingml/2006/main" prst="roundRect">
            <a:avLst>
              <a:gd name="adj" fmla="val 29230"/>
            </a:avLst>
          </a:prstGeom>
          <a:solidFill xmlns:a="http://schemas.openxmlformats.org/drawingml/2006/main">
            <a:srgbClr val="F7EBDD"/>
          </a:solidFill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9FBF817F-3730-4D40-AC69-EBBCBDACB9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4417314"/>
            <a:ext cx="10744200" cy="281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/>
          <a:lstStyle xmlns:a="http://schemas.openxmlformats.org/drawingml/2006/main"/>
          <a:p xmlns:a="http://schemas.openxmlformats.org/drawingml/2006/main">
            <a:pPr>
              <a:lnSpc>
                <a:spcPct val="145000"/>
              </a:lnSpc>
              <a:buNone/>
              <a:defRPr sz="1275" b="1">
                <a:solidFill>
                  <a:srgbClr val="18314F"/>
                </a:solidFill>
                <a:latin typeface="PingFang SC"/>
                <a:ea typeface="PingFang SC"/>
                <a:cs typeface="PingFang SC"/>
              </a:defRPr>
            </a:pPr>
            <a:r>
              <a:rPr sz="1275" b="1">
                <a:solidFill>
                  <a:srgbClr val="18314F"/>
                </a:solidFill>
                <a:latin typeface="PingFang SC"/>
                <a:ea typeface="PingFang SC"/>
                <a:cs typeface="PingFang SC"/>
              </a:rPr>
              <a:t>不要把第一年的目标理解成“马上出很多结果”，真正重要的是：尽快进入一条可持续的成长路径。</a:t>
            </a:r>
          </a:p>
        </p:txBody>
      </p:sp>
    </p:spTree>
    <p:extLst>
      <p:ext uri="{BB962C8B-B14F-4D97-AF65-F5344CB8AC3E}">
        <p14:creationId xmlns:p14="http://schemas.microsoft.com/office/powerpoint/2010/main" val="297480706"/>
      </p:ext>
    </p:extLst>
  </p:cSld>
</p:sld>
</file>

<file path=ppt/slides/slide3.xml><?xml version="1.0" encoding="utf-8"?>
<p:sld xmlns:p="http://schemas.openxmlformats.org/presentationml/2006/main">
  <p:cSld>
    <p:bg>
      <p:bgPr>
        <a:solidFill xmlns:a="http://schemas.openxmlformats.org/drawingml/2006/main">
          <a:srgbClr val="F4EFE6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EA35314D-EA57-4B27-9380-D346C50063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342900"/>
            <a:ext cx="762000" cy="315849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F3DFD0"/>
          </a:solidFill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A843C943-3F25-40CB-BA20-89564B94C1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19100"/>
            <a:ext cx="495300" cy="163449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lnSpc>
                <a:spcPct val="110000"/>
              </a:lnSpc>
              <a:buNone/>
              <a:defRPr sz="975" b="1">
                <a:solidFill>
                  <a:srgbClr val="C56B39"/>
                </a:solidFill>
                <a:latin typeface="PingFang SC"/>
                <a:ea typeface="PingFang SC"/>
                <a:cs typeface="PingFang SC"/>
              </a:defRPr>
            </a:pPr>
            <a:r>
              <a:rPr sz="975" b="1">
                <a:solidFill>
                  <a:srgbClr val="C56B39"/>
                </a:solidFill>
                <a:latin typeface="PingFang SC"/>
                <a:ea typeface="PingFang SC"/>
                <a:cs typeface="PingFang SC"/>
              </a:rPr>
              <a:t>研一重点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ED512245-C29F-478D-A7BD-6F585C13CD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830199"/>
            <a:ext cx="11125200" cy="41148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/>
          <a:lstStyle xmlns:a="http://schemas.openxmlformats.org/drawingml/2006/main"/>
          <a:p xmlns:a="http://schemas.openxmlformats.org/drawingml/2006/main">
            <a:pPr>
              <a:lnSpc>
                <a:spcPct val="120000"/>
              </a:lnSpc>
              <a:buNone/>
              <a:defRPr sz="2250" b="1">
                <a:solidFill>
                  <a:srgbClr val="18314F"/>
                </a:solidFill>
                <a:latin typeface="PingFang SC"/>
                <a:ea typeface="PingFang SC"/>
                <a:cs typeface="PingFang SC"/>
              </a:defRPr>
            </a:pPr>
            <a:r>
              <a:rPr sz="2250" b="1">
                <a:solidFill>
                  <a:srgbClr val="18314F"/>
                </a:solidFill>
                <a:latin typeface="PingFang SC"/>
                <a:ea typeface="PingFang SC"/>
                <a:cs typeface="PingFang SC"/>
              </a:rPr>
              <a:t>研一的关键不是“多做”，而是尽快具备独立进入科研的基本能力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7A33AECE-80A7-4FF1-9CE6-8BAC70262F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413129"/>
            <a:ext cx="11125200" cy="30861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/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350">
                <a:solidFill>
                  <a:srgbClr val="5C6B7A"/>
                </a:solidFill>
                <a:latin typeface="PingFang SC"/>
                <a:ea typeface="PingFang SC"/>
                <a:cs typeface="PingFang SC"/>
              </a:defRPr>
            </a:pPr>
            <a:r>
              <a:rPr sz="1350">
                <a:solidFill>
                  <a:srgbClr val="5C6B7A"/>
                </a:solidFill>
                <a:latin typeface="PingFang SC"/>
                <a:ea typeface="PingFang SC"/>
                <a:cs typeface="PingFang SC"/>
              </a:rPr>
              <a:t>一年级最重要的三件事，都是在为后面的文章、实习和转博打基础。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2DBD5A37-BF6E-4E5D-9A01-37D08076FE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893189"/>
            <a:ext cx="14097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56B39"/>
          </a:solidFill>
          <a:ln xmlns:a="http://schemas.openxmlformats.org/drawingml/2006/main" w="0">
            <a:solidFill>
              <a:srgbClr val="C56B39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5F98570B-7859-419F-94F1-95BAF117CB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2093214"/>
            <a:ext cx="5476875" cy="2381250"/>
          </a:xfrm>
          <a:prstGeom xmlns:a="http://schemas.openxmlformats.org/drawingml/2006/main" prst="roundRect">
            <a:avLst>
              <a:gd name="adj" fmla="val 8000"/>
            </a:avLst>
          </a:prstGeom>
          <a:solidFill xmlns:a="http://schemas.openxmlformats.org/drawingml/2006/main">
            <a:srgbClr val="FFFCF8"/>
          </a:solidFill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1E10ABF2-11CF-46A8-B3FE-34209AEF6E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2302764"/>
            <a:ext cx="5057775" cy="3143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/>
          <a:lstStyle xmlns:a="http://schemas.openxmlformats.org/drawingml/2006/main"/>
          <a:p xmlns:a="http://schemas.openxmlformats.org/drawingml/2006/main">
            <a:pPr>
              <a:lnSpc>
                <a:spcPct val="125000"/>
              </a:lnSpc>
              <a:buNone/>
              <a:defRPr sz="1650" b="1">
                <a:solidFill>
                  <a:srgbClr val="18314F"/>
                </a:solidFill>
                <a:latin typeface="PingFang SC"/>
                <a:ea typeface="PingFang SC"/>
                <a:cs typeface="PingFang SC"/>
              </a:defRPr>
            </a:pPr>
            <a:r>
              <a:rPr sz="1650" b="1">
                <a:solidFill>
                  <a:srgbClr val="18314F"/>
                </a:solidFill>
                <a:latin typeface="PingFang SC"/>
                <a:ea typeface="PingFang SC"/>
                <a:cs typeface="PingFang SC"/>
              </a:rPr>
              <a:t>尽快完成的三件事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7D0AECA7-9554-4CAC-B962-61EAA564AB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2712339"/>
            <a:ext cx="5057775" cy="29146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/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275">
                <a:solidFill>
                  <a:srgbClr val="334155"/>
                </a:solidFill>
                <a:latin typeface="PingFang SC"/>
                <a:ea typeface="PingFang SC"/>
                <a:cs typeface="PingFang SC"/>
              </a:defRPr>
            </a:pPr>
            <a:r>
              <a:rPr sz="1275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1. 进入项目，先承担真实任务。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BC6D911E-529E-481F-8E78-8A546378CB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3099054"/>
            <a:ext cx="5057775" cy="29146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/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275">
                <a:solidFill>
                  <a:srgbClr val="334155"/>
                </a:solidFill>
                <a:latin typeface="PingFang SC"/>
                <a:ea typeface="PingFang SC"/>
                <a:cs typeface="PingFang SC"/>
              </a:defRPr>
            </a:pPr>
            <a:r>
              <a:rPr sz="1275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2. 跟着项目做调研，形成自己的问题感。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370B1DDE-74DD-4B3D-B71E-004EC26314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3485769"/>
            <a:ext cx="5057775" cy="29146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/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275">
                <a:solidFill>
                  <a:srgbClr val="334155"/>
                </a:solidFill>
                <a:latin typeface="PingFang SC"/>
                <a:ea typeface="PingFang SC"/>
                <a:cs typeface="PingFang SC"/>
              </a:defRPr>
            </a:pPr>
            <a:r>
              <a:rPr sz="1275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3. 学会基础科研方法，能读、能想、能做实验。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35BC4C61-5DE9-4231-AF85-03BA736F3C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81725" y="2093214"/>
            <a:ext cx="5476875" cy="2381250"/>
          </a:xfrm>
          <a:prstGeom xmlns:a="http://schemas.openxmlformats.org/drawingml/2006/main" prst="roundRect">
            <a:avLst>
              <a:gd name="adj" fmla="val 8000"/>
            </a:avLst>
          </a:prstGeom>
          <a:solidFill xmlns:a="http://schemas.openxmlformats.org/drawingml/2006/main">
            <a:srgbClr val="FFFCF8"/>
          </a:solidFill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1EE1B1EE-DB21-4A15-B574-1119C6D0F2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91275" y="2302764"/>
            <a:ext cx="5057775" cy="3143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/>
          <a:lstStyle xmlns:a="http://schemas.openxmlformats.org/drawingml/2006/main"/>
          <a:p xmlns:a="http://schemas.openxmlformats.org/drawingml/2006/main">
            <a:pPr>
              <a:lnSpc>
                <a:spcPct val="125000"/>
              </a:lnSpc>
              <a:buNone/>
              <a:defRPr sz="1650" b="1">
                <a:solidFill>
                  <a:srgbClr val="18314F"/>
                </a:solidFill>
                <a:latin typeface="PingFang SC"/>
                <a:ea typeface="PingFang SC"/>
                <a:cs typeface="PingFang SC"/>
              </a:defRPr>
            </a:pPr>
            <a:r>
              <a:rPr sz="1650" b="1">
                <a:solidFill>
                  <a:srgbClr val="18314F"/>
                </a:solidFill>
                <a:latin typeface="PingFang SC"/>
                <a:ea typeface="PingFang SC"/>
                <a:cs typeface="PingFang SC"/>
              </a:rPr>
              <a:t>希望你形成的状态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F38AF268-90B9-4004-BB38-5736F555FB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91275" y="2712339"/>
            <a:ext cx="5057775" cy="29146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/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275">
                <a:solidFill>
                  <a:srgbClr val="334155"/>
                </a:solidFill>
                <a:latin typeface="PingFang SC"/>
                <a:ea typeface="PingFang SC"/>
                <a:cs typeface="PingFang SC"/>
              </a:defRPr>
            </a:pPr>
            <a:r>
              <a:rPr sz="1275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能和老师、学长学姐有效沟通。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8DCACD58-AE1C-48CF-B984-4E90EF2305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91275" y="3099054"/>
            <a:ext cx="5057775" cy="29146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/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275">
                <a:solidFill>
                  <a:srgbClr val="334155"/>
                </a:solidFill>
                <a:latin typeface="PingFang SC"/>
                <a:ea typeface="PingFang SC"/>
                <a:cs typeface="PingFang SC"/>
              </a:defRPr>
            </a:pPr>
            <a:r>
              <a:rPr sz="1275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能把问题、方案和实验讲清楚。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37722D8A-A171-440B-A3A8-FFF1DBA5A2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91275" y="3485769"/>
            <a:ext cx="5057775" cy="29146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/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275">
                <a:solidFill>
                  <a:srgbClr val="334155"/>
                </a:solidFill>
                <a:latin typeface="PingFang SC"/>
                <a:ea typeface="PingFang SC"/>
                <a:cs typeface="PingFang SC"/>
              </a:defRPr>
            </a:pPr>
            <a:r>
              <a:rPr sz="1275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能从“帮忙做事”逐步过渡到“提出并推进问题”。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0698B582-865A-4DC3-A049-C2161CB6BD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4645914"/>
            <a:ext cx="11125200" cy="586550"/>
          </a:xfrm>
          <a:prstGeom xmlns:a="http://schemas.openxmlformats.org/drawingml/2006/main" prst="roundRect">
            <a:avLst>
              <a:gd name="adj" fmla="val 29230"/>
            </a:avLst>
          </a:prstGeom>
          <a:solidFill xmlns:a="http://schemas.openxmlformats.org/drawingml/2006/main">
            <a:srgbClr val="F7EBDD"/>
          </a:solidFill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B3605210-7622-48CE-87D8-99B3D8C9B1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4798314"/>
            <a:ext cx="10744200" cy="281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/>
          <a:lstStyle xmlns:a="http://schemas.openxmlformats.org/drawingml/2006/main"/>
          <a:p xmlns:a="http://schemas.openxmlformats.org/drawingml/2006/main">
            <a:pPr>
              <a:lnSpc>
                <a:spcPct val="145000"/>
              </a:lnSpc>
              <a:buNone/>
              <a:defRPr sz="1275" b="1">
                <a:solidFill>
                  <a:srgbClr val="18314F"/>
                </a:solidFill>
                <a:latin typeface="PingFang SC"/>
                <a:ea typeface="PingFang SC"/>
                <a:cs typeface="PingFang SC"/>
              </a:defRPr>
            </a:pPr>
            <a:r>
              <a:rPr sz="1275" b="1">
                <a:solidFill>
                  <a:srgbClr val="18314F"/>
                </a:solidFill>
                <a:latin typeface="PingFang SC"/>
                <a:ea typeface="PingFang SC"/>
                <a:cs typeface="PingFang SC"/>
              </a:rPr>
              <a:t>项目介入越早，方向感越清楚；科研方法越扎实，后面的一切机会成本越低。</a:t>
            </a:r>
          </a:p>
        </p:txBody>
      </p:sp>
    </p:spTree>
    <p:extLst>
      <p:ext uri="{BB962C8B-B14F-4D97-AF65-F5344CB8AC3E}">
        <p14:creationId xmlns:p14="http://schemas.microsoft.com/office/powerpoint/2010/main" val="1594073622"/>
      </p:ext>
    </p:extLst>
  </p:cSld>
</p:sld>
</file>

<file path=ppt/slides/slide4.xml><?xml version="1.0" encoding="utf-8"?>
<p:sld xmlns:p="http://schemas.openxmlformats.org/presentationml/2006/main">
  <p:cSld>
    <p:bg>
      <p:bgPr>
        <a:solidFill xmlns:a="http://schemas.openxmlformats.org/drawingml/2006/main">
          <a:srgbClr val="F4EFE6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9BDCBA42-725D-4E82-B85D-9ED9DEA1DF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342900"/>
            <a:ext cx="762000" cy="315849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F3DFD0"/>
          </a:solidFill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B1FBB32B-3CFB-49E6-9EC0-DE565AC508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19100"/>
            <a:ext cx="495300" cy="163449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lnSpc>
                <a:spcPct val="110000"/>
              </a:lnSpc>
              <a:buNone/>
              <a:defRPr sz="975" b="1">
                <a:solidFill>
                  <a:srgbClr val="C56B39"/>
                </a:solidFill>
                <a:latin typeface="PingFang SC"/>
                <a:ea typeface="PingFang SC"/>
                <a:cs typeface="PingFang SC"/>
              </a:defRPr>
            </a:pPr>
            <a:r>
              <a:rPr sz="975" b="1">
                <a:solidFill>
                  <a:srgbClr val="C56B39"/>
                </a:solidFill>
                <a:latin typeface="PingFang SC"/>
                <a:ea typeface="PingFang SC"/>
                <a:cs typeface="PingFang SC"/>
              </a:rPr>
              <a:t>论文节奏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A53A7167-4A1D-4CE4-A453-327B118F8E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830199"/>
            <a:ext cx="11125200" cy="41148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/>
          <a:lstStyle xmlns:a="http://schemas.openxmlformats.org/drawingml/2006/main"/>
          <a:p xmlns:a="http://schemas.openxmlformats.org/drawingml/2006/main">
            <a:pPr>
              <a:lnSpc>
                <a:spcPct val="120000"/>
              </a:lnSpc>
              <a:buNone/>
              <a:defRPr sz="2250" b="1">
                <a:solidFill>
                  <a:srgbClr val="18314F"/>
                </a:solidFill>
                <a:latin typeface="PingFang SC"/>
                <a:ea typeface="PingFang SC"/>
                <a:cs typeface="PingFang SC"/>
              </a:defRPr>
            </a:pPr>
            <a:r>
              <a:rPr sz="2250" b="1">
                <a:solidFill>
                  <a:srgbClr val="18314F"/>
                </a:solidFill>
                <a:latin typeface="PingFang SC"/>
                <a:ea typeface="PingFang SC"/>
                <a:cs typeface="PingFang SC"/>
              </a:rPr>
              <a:t>文章安排上，研一下开始准备自己的文章，研二重点把工作做完整并投出去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C1173646-F6BE-4FC0-90F7-354F29F118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413129"/>
            <a:ext cx="11125200" cy="30861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/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350">
                <a:solidFill>
                  <a:srgbClr val="5C6B7A"/>
                </a:solidFill>
                <a:latin typeface="PingFang SC"/>
                <a:ea typeface="PingFang SC"/>
                <a:cs typeface="PingFang SC"/>
              </a:defRPr>
            </a:pPr>
            <a:r>
              <a:rPr sz="1350">
                <a:solidFill>
                  <a:srgbClr val="5C6B7A"/>
                </a:solidFill>
                <a:latin typeface="PingFang SC"/>
                <a:ea typeface="PingFang SC"/>
                <a:cs typeface="PingFang SC"/>
              </a:rPr>
              <a:t>真正的分界线，不是时间点本身，而是你有没有把问题逐渐变成属于自己的 paper question。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10D1A81B-0BA7-47C6-A7A7-EAD74817EF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893189"/>
            <a:ext cx="14097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56B39"/>
          </a:solidFill>
          <a:ln xmlns:a="http://schemas.openxmlformats.org/drawingml/2006/main" w="0">
            <a:solidFill>
              <a:srgbClr val="C56B39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29B12E9F-FE46-4C27-854D-E192A4C597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2093214"/>
            <a:ext cx="3594100" cy="1714500"/>
          </a:xfrm>
          <a:prstGeom xmlns:a="http://schemas.openxmlformats.org/drawingml/2006/main" prst="roundRect">
            <a:avLst>
              <a:gd name="adj" fmla="val 11111"/>
            </a:avLst>
          </a:prstGeom>
          <a:solidFill xmlns:a="http://schemas.openxmlformats.org/drawingml/2006/main">
            <a:srgbClr val="ECE3D5"/>
          </a:solidFill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026D9DD1-B785-41E6-BC3C-C73D67BF8B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2302764"/>
            <a:ext cx="3175000" cy="38862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lnSpc>
                <a:spcPct val="100000"/>
              </a:lnSpc>
              <a:buNone/>
              <a:defRPr sz="2550" b="1">
                <a:solidFill>
                  <a:srgbClr val="C56B39"/>
                </a:solidFill>
                <a:latin typeface="PingFang SC"/>
                <a:ea typeface="PingFang SC"/>
                <a:cs typeface="PingFang SC"/>
              </a:defRPr>
            </a:pPr>
            <a:r>
              <a:rPr sz="2550" b="1">
                <a:solidFill>
                  <a:srgbClr val="C56B39"/>
                </a:solidFill>
                <a:latin typeface="PingFang SC"/>
                <a:ea typeface="PingFang SC"/>
                <a:cs typeface="PingFang SC"/>
              </a:rPr>
              <a:t>01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5F872D15-031E-4A29-8E4B-DF4A841B17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2786634"/>
            <a:ext cx="3175000" cy="300038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/>
          <a:lstStyle xmlns:a="http://schemas.openxmlformats.org/drawingml/2006/main"/>
          <a:p xmlns:a="http://schemas.openxmlformats.org/drawingml/2006/main">
            <a:pPr>
              <a:lnSpc>
                <a:spcPct val="125000"/>
              </a:lnSpc>
              <a:buNone/>
              <a:defRPr sz="1575" b="1">
                <a:solidFill>
                  <a:srgbClr val="18314F"/>
                </a:solidFill>
                <a:latin typeface="PingFang SC"/>
                <a:ea typeface="PingFang SC"/>
                <a:cs typeface="PingFang SC"/>
              </a:defRPr>
            </a:pPr>
            <a:r>
              <a:rPr sz="1575" b="1">
                <a:solidFill>
                  <a:srgbClr val="18314F"/>
                </a:solidFill>
                <a:latin typeface="PingFang SC"/>
                <a:ea typeface="PingFang SC"/>
                <a:cs typeface="PingFang SC"/>
              </a:rPr>
              <a:t>研一上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AC37E21B-19CD-4F1F-BD79-6C83CC8618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3181922"/>
            <a:ext cx="3175000" cy="29146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/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275">
                <a:solidFill>
                  <a:srgbClr val="334155"/>
                </a:solidFill>
                <a:latin typeface="PingFang SC"/>
                <a:ea typeface="PingFang SC"/>
                <a:cs typeface="PingFang SC"/>
              </a:defRPr>
            </a:pPr>
            <a:r>
              <a:rPr sz="1275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先跟项目走，理解问题从哪里来。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83CF7BE7-266A-4E39-B818-257EC4996C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3568636"/>
            <a:ext cx="3175000" cy="29146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/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275">
                <a:solidFill>
                  <a:srgbClr val="334155"/>
                </a:solidFill>
                <a:latin typeface="PingFang SC"/>
                <a:ea typeface="PingFang SC"/>
                <a:cs typeface="PingFang SC"/>
              </a:defRPr>
            </a:pPr>
            <a:r>
              <a:rPr sz="1275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积累背景、数据、系统和方法感。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949EEBB0-0015-45AF-A9F5-D4EC773D95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98950" y="2093214"/>
            <a:ext cx="3594100" cy="1714500"/>
          </a:xfrm>
          <a:prstGeom xmlns:a="http://schemas.openxmlformats.org/drawingml/2006/main" prst="roundRect">
            <a:avLst>
              <a:gd name="adj" fmla="val 11111"/>
            </a:avLst>
          </a:prstGeom>
          <a:solidFill xmlns:a="http://schemas.openxmlformats.org/drawingml/2006/main">
            <a:srgbClr val="FFFCF8"/>
          </a:solidFill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CBC5CDF2-3CFC-481C-9BFB-2DC5E81DE4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08500" y="2302764"/>
            <a:ext cx="3175000" cy="38862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lnSpc>
                <a:spcPct val="100000"/>
              </a:lnSpc>
              <a:buNone/>
              <a:defRPr sz="2550" b="1">
                <a:solidFill>
                  <a:srgbClr val="C56B39"/>
                </a:solidFill>
                <a:latin typeface="PingFang SC"/>
                <a:ea typeface="PingFang SC"/>
                <a:cs typeface="PingFang SC"/>
              </a:defRPr>
            </a:pPr>
            <a:r>
              <a:rPr sz="2550" b="1">
                <a:solidFill>
                  <a:srgbClr val="C56B39"/>
                </a:solidFill>
                <a:latin typeface="PingFang SC"/>
                <a:ea typeface="PingFang SC"/>
                <a:cs typeface="PingFang SC"/>
              </a:rPr>
              <a:t>02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35338FE8-8DD9-4126-82A2-6DFCEE455C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08500" y="2786634"/>
            <a:ext cx="3175000" cy="300038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/>
          <a:lstStyle xmlns:a="http://schemas.openxmlformats.org/drawingml/2006/main"/>
          <a:p xmlns:a="http://schemas.openxmlformats.org/drawingml/2006/main">
            <a:pPr>
              <a:lnSpc>
                <a:spcPct val="125000"/>
              </a:lnSpc>
              <a:buNone/>
              <a:defRPr sz="1575" b="1">
                <a:solidFill>
                  <a:srgbClr val="18314F"/>
                </a:solidFill>
                <a:latin typeface="PingFang SC"/>
                <a:ea typeface="PingFang SC"/>
                <a:cs typeface="PingFang SC"/>
              </a:defRPr>
            </a:pPr>
            <a:r>
              <a:rPr sz="1575" b="1">
                <a:solidFill>
                  <a:srgbClr val="18314F"/>
                </a:solidFill>
                <a:latin typeface="PingFang SC"/>
                <a:ea typeface="PingFang SC"/>
                <a:cs typeface="PingFang SC"/>
              </a:rPr>
              <a:t>研一下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618DA091-41C7-4F04-91E4-12DD1C92D4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08500" y="3181922"/>
            <a:ext cx="3175000" cy="29146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/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275">
                <a:solidFill>
                  <a:srgbClr val="334155"/>
                </a:solidFill>
                <a:latin typeface="PingFang SC"/>
                <a:ea typeface="PingFang SC"/>
                <a:cs typeface="PingFang SC"/>
              </a:defRPr>
            </a:pPr>
            <a:r>
              <a:rPr sz="1275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开始准备自己的文章。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D059779F-5324-4F9A-BB8F-1C38D8E104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08500" y="3568636"/>
            <a:ext cx="3175000" cy="29146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/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275">
                <a:solidFill>
                  <a:srgbClr val="334155"/>
                </a:solidFill>
                <a:latin typeface="PingFang SC"/>
                <a:ea typeface="PingFang SC"/>
                <a:cs typeface="PingFang SC"/>
              </a:defRPr>
            </a:pPr>
            <a:r>
              <a:rPr sz="1275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逐步形成选题、实验和初步写作材料。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2357E767-F7C5-4E50-AA96-F9FD7A7561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64500" y="2093214"/>
            <a:ext cx="3594100" cy="1714500"/>
          </a:xfrm>
          <a:prstGeom xmlns:a="http://schemas.openxmlformats.org/drawingml/2006/main" prst="roundRect">
            <a:avLst>
              <a:gd name="adj" fmla="val 11111"/>
            </a:avLst>
          </a:prstGeom>
          <a:solidFill xmlns:a="http://schemas.openxmlformats.org/drawingml/2006/main">
            <a:srgbClr val="DFEAF4"/>
          </a:solidFill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E48D63A5-A15A-4C80-BEBB-5096287D96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74050" y="2302764"/>
            <a:ext cx="3175000" cy="38862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lnSpc>
                <a:spcPct val="100000"/>
              </a:lnSpc>
              <a:buNone/>
              <a:defRPr sz="2550" b="1">
                <a:solidFill>
                  <a:srgbClr val="C56B39"/>
                </a:solidFill>
                <a:latin typeface="PingFang SC"/>
                <a:ea typeface="PingFang SC"/>
                <a:cs typeface="PingFang SC"/>
              </a:defRPr>
            </a:pPr>
            <a:r>
              <a:rPr sz="2550" b="1">
                <a:solidFill>
                  <a:srgbClr val="C56B39"/>
                </a:solidFill>
                <a:latin typeface="PingFang SC"/>
                <a:ea typeface="PingFang SC"/>
                <a:cs typeface="PingFang SC"/>
              </a:rPr>
              <a:t>03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87567435-85CB-4C14-9576-297D9B60B5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74050" y="2786634"/>
            <a:ext cx="3175000" cy="300038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/>
          <a:lstStyle xmlns:a="http://schemas.openxmlformats.org/drawingml/2006/main"/>
          <a:p xmlns:a="http://schemas.openxmlformats.org/drawingml/2006/main">
            <a:pPr>
              <a:lnSpc>
                <a:spcPct val="125000"/>
              </a:lnSpc>
              <a:buNone/>
              <a:defRPr sz="1575" b="1">
                <a:solidFill>
                  <a:srgbClr val="18314F"/>
                </a:solidFill>
                <a:latin typeface="PingFang SC"/>
                <a:ea typeface="PingFang SC"/>
                <a:cs typeface="PingFang SC"/>
              </a:defRPr>
            </a:pPr>
            <a:r>
              <a:rPr sz="1575" b="1">
                <a:solidFill>
                  <a:srgbClr val="18314F"/>
                </a:solidFill>
                <a:latin typeface="PingFang SC"/>
                <a:ea typeface="PingFang SC"/>
                <a:cs typeface="PingFang SC"/>
              </a:rPr>
              <a:t>研二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7C3CC062-0894-4A60-8065-7804124C6C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74050" y="3181922"/>
            <a:ext cx="3175000" cy="29146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/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275">
                <a:solidFill>
                  <a:srgbClr val="334155"/>
                </a:solidFill>
                <a:latin typeface="PingFang SC"/>
                <a:ea typeface="PingFang SC"/>
                <a:cs typeface="PingFang SC"/>
              </a:defRPr>
            </a:pPr>
            <a:r>
              <a:rPr sz="1275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把工作真正做完整。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9E9BCE0D-0620-4933-A51C-6E2A3386EC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74050" y="3568636"/>
            <a:ext cx="3175000" cy="29146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/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275">
                <a:solidFill>
                  <a:srgbClr val="334155"/>
                </a:solidFill>
                <a:latin typeface="PingFang SC"/>
                <a:ea typeface="PingFang SC"/>
                <a:cs typeface="PingFang SC"/>
              </a:defRPr>
            </a:pPr>
            <a:r>
              <a:rPr sz="1275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系统打磨、投稿、复盘，再进入下一轮。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A76C2804-8A3F-43AD-B5BA-8C3B860748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3979164"/>
            <a:ext cx="11125200" cy="586550"/>
          </a:xfrm>
          <a:prstGeom xmlns:a="http://schemas.openxmlformats.org/drawingml/2006/main" prst="roundRect">
            <a:avLst>
              <a:gd name="adj" fmla="val 29230"/>
            </a:avLst>
          </a:prstGeom>
          <a:solidFill xmlns:a="http://schemas.openxmlformats.org/drawingml/2006/main">
            <a:srgbClr val="F7EBDD"/>
          </a:solidFill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AA400631-051B-4650-A45A-D5A5EA64C9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4131564"/>
            <a:ext cx="10744200" cy="281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/>
          <a:lstStyle xmlns:a="http://schemas.openxmlformats.org/drawingml/2006/main"/>
          <a:p xmlns:a="http://schemas.openxmlformats.org/drawingml/2006/main">
            <a:pPr>
              <a:lnSpc>
                <a:spcPct val="145000"/>
              </a:lnSpc>
              <a:buNone/>
              <a:defRPr sz="1275" b="1">
                <a:solidFill>
                  <a:srgbClr val="18314F"/>
                </a:solidFill>
                <a:latin typeface="PingFang SC"/>
                <a:ea typeface="PingFang SC"/>
                <a:cs typeface="PingFang SC"/>
              </a:defRPr>
            </a:pPr>
            <a:r>
              <a:rPr sz="1275" b="1">
                <a:solidFill>
                  <a:srgbClr val="18314F"/>
                </a:solidFill>
                <a:latin typeface="PingFang SC"/>
                <a:ea typeface="PingFang SC"/>
                <a:cs typeface="PingFang SC"/>
              </a:rPr>
              <a:t>研一下不要只停在“参与项目做事”，要开始把工作逐步收敛成你自己的文章。</a:t>
            </a:r>
          </a:p>
        </p:txBody>
      </p:sp>
    </p:spTree>
    <p:extLst>
      <p:ext uri="{BB962C8B-B14F-4D97-AF65-F5344CB8AC3E}">
        <p14:creationId xmlns:p14="http://schemas.microsoft.com/office/powerpoint/2010/main" val="869494778"/>
      </p:ext>
    </p:extLst>
  </p:cSld>
</p:sld>
</file>

<file path=ppt/slides/slide5.xml><?xml version="1.0" encoding="utf-8"?>
<p:sld xmlns:p="http://schemas.openxmlformats.org/presentationml/2006/main">
  <p:cSld>
    <p:bg>
      <p:bgPr>
        <a:solidFill xmlns:a="http://schemas.openxmlformats.org/drawingml/2006/main">
          <a:srgbClr val="F4EFE6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DDEDE13F-86C5-4AED-A9C2-73F32987B4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342900"/>
            <a:ext cx="762000" cy="315849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F3DFD0"/>
          </a:solidFill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BC707B02-B569-44EB-AE04-ED69E35056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19100"/>
            <a:ext cx="495300" cy="163449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lnSpc>
                <a:spcPct val="110000"/>
              </a:lnSpc>
              <a:buNone/>
              <a:defRPr sz="975" b="1">
                <a:solidFill>
                  <a:srgbClr val="C56B39"/>
                </a:solidFill>
                <a:latin typeface="PingFang SC"/>
                <a:ea typeface="PingFang SC"/>
                <a:cs typeface="PingFang SC"/>
              </a:defRPr>
            </a:pPr>
            <a:r>
              <a:rPr sz="975" b="1">
                <a:solidFill>
                  <a:srgbClr val="C56B39"/>
                </a:solidFill>
                <a:latin typeface="PingFang SC"/>
                <a:ea typeface="PingFang SC"/>
                <a:cs typeface="PingFang SC"/>
              </a:rPr>
              <a:t>机会安排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072325AB-4A76-4315-B579-43DB4DB1D9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830199"/>
            <a:ext cx="11125200" cy="41148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/>
          <a:lstStyle xmlns:a="http://schemas.openxmlformats.org/drawingml/2006/main"/>
          <a:p xmlns:a="http://schemas.openxmlformats.org/drawingml/2006/main">
            <a:pPr>
              <a:lnSpc>
                <a:spcPct val="120000"/>
              </a:lnSpc>
              <a:buNone/>
              <a:defRPr sz="2250" b="1">
                <a:solidFill>
                  <a:srgbClr val="18314F"/>
                </a:solidFill>
                <a:latin typeface="PingFang SC"/>
                <a:ea typeface="PingFang SC"/>
                <a:cs typeface="PingFang SC"/>
              </a:defRPr>
            </a:pPr>
            <a:r>
              <a:rPr sz="2250" b="1">
                <a:solidFill>
                  <a:srgbClr val="18314F"/>
                </a:solidFill>
                <a:latin typeface="PingFang SC"/>
                <a:ea typeface="PingFang SC"/>
                <a:cs typeface="PingFang SC"/>
              </a:rPr>
              <a:t>实习和转博都不是临时决定，它们都和你前面的项目表现直接相关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E37F7BAC-9F94-44BA-B769-595CC847F9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413129"/>
            <a:ext cx="11125200" cy="30861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/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350">
                <a:solidFill>
                  <a:srgbClr val="5C6B7A"/>
                </a:solidFill>
                <a:latin typeface="PingFang SC"/>
                <a:ea typeface="PingFang SC"/>
                <a:cs typeface="PingFang SC"/>
              </a:defRPr>
            </a:pPr>
            <a:r>
              <a:rPr sz="1350">
                <a:solidFill>
                  <a:srgbClr val="5C6B7A"/>
                </a:solidFill>
                <a:latin typeface="PingFang SC"/>
                <a:ea typeface="PingFang SC"/>
                <a:cs typeface="PingFang SC"/>
              </a:rPr>
              <a:t>机会会有，但机会分配通常不是随机的。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7D958C7F-8EC3-4490-BC86-ED1B07A9FA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893189"/>
            <a:ext cx="14097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56B39"/>
          </a:solidFill>
          <a:ln xmlns:a="http://schemas.openxmlformats.org/drawingml/2006/main" w="0">
            <a:solidFill>
              <a:srgbClr val="C56B39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1CA34CED-897A-41E5-BFF1-A011584231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2093214"/>
            <a:ext cx="5476875" cy="2362200"/>
          </a:xfrm>
          <a:prstGeom xmlns:a="http://schemas.openxmlformats.org/drawingml/2006/main" prst="roundRect">
            <a:avLst>
              <a:gd name="adj" fmla="val 8065"/>
            </a:avLst>
          </a:prstGeom>
          <a:solidFill xmlns:a="http://schemas.openxmlformats.org/drawingml/2006/main">
            <a:srgbClr val="FFFCF8"/>
          </a:solidFill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26AD98AB-D62B-4292-9D77-C94A36BF18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2302764"/>
            <a:ext cx="5057775" cy="3143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/>
          <a:lstStyle xmlns:a="http://schemas.openxmlformats.org/drawingml/2006/main"/>
          <a:p xmlns:a="http://schemas.openxmlformats.org/drawingml/2006/main">
            <a:pPr>
              <a:lnSpc>
                <a:spcPct val="125000"/>
              </a:lnSpc>
              <a:buNone/>
              <a:defRPr sz="1650" b="1">
                <a:solidFill>
                  <a:srgbClr val="18314F"/>
                </a:solidFill>
                <a:latin typeface="PingFang SC"/>
                <a:ea typeface="PingFang SC"/>
                <a:cs typeface="PingFang SC"/>
              </a:defRPr>
            </a:pPr>
            <a:r>
              <a:rPr sz="1650" b="1">
                <a:solidFill>
                  <a:srgbClr val="18314F"/>
                </a:solidFill>
                <a:latin typeface="PingFang SC"/>
                <a:ea typeface="PingFang SC"/>
                <a:cs typeface="PingFang SC"/>
              </a:rPr>
              <a:t>实习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3E6CA800-224E-4998-9561-0264B6C543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2712339"/>
            <a:ext cx="5057775" cy="29146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/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275">
                <a:solidFill>
                  <a:srgbClr val="334155"/>
                </a:solidFill>
                <a:latin typeface="PingFang SC"/>
                <a:ea typeface="PingFang SC"/>
                <a:cs typeface="PingFang SC"/>
              </a:defRPr>
            </a:pPr>
            <a:r>
              <a:rPr sz="1275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满足培养要求后可以去。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108A1AFB-948D-4539-B294-1E7586CC4C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3099054"/>
            <a:ext cx="5057775" cy="29146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/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275">
                <a:solidFill>
                  <a:srgbClr val="334155"/>
                </a:solidFill>
                <a:latin typeface="PingFang SC"/>
                <a:ea typeface="PingFang SC"/>
                <a:cs typeface="PingFang SC"/>
              </a:defRPr>
            </a:pPr>
            <a:r>
              <a:rPr sz="1275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实验室也有一些合作的科研实习机会。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8D92EE54-10E3-4F59-BEDC-12254E3387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3485769"/>
            <a:ext cx="5057775" cy="29146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/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275">
                <a:solidFill>
                  <a:srgbClr val="334155"/>
                </a:solidFill>
                <a:latin typeface="PingFang SC"/>
                <a:ea typeface="PingFang SC"/>
                <a:cs typeface="PingFang SC"/>
              </a:defRPr>
            </a:pPr>
            <a:r>
              <a:rPr sz="1275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我们会从项目同学里选派表现更好的同学。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33080676-A3B3-4FD8-8DFD-5B4346EAC0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81725" y="2093214"/>
            <a:ext cx="5476875" cy="1333500"/>
          </a:xfrm>
          <a:prstGeom xmlns:a="http://schemas.openxmlformats.org/drawingml/2006/main" prst="roundRect">
            <a:avLst>
              <a:gd name="adj" fmla="val 14286"/>
            </a:avLst>
          </a:prstGeom>
          <a:solidFill xmlns:a="http://schemas.openxmlformats.org/drawingml/2006/main">
            <a:srgbClr val="DFEAF4"/>
          </a:solidFill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8004B26A-D13C-4066-8B01-7FF72DFD4B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91275" y="2302764"/>
            <a:ext cx="5057775" cy="3143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/>
          <a:lstStyle xmlns:a="http://schemas.openxmlformats.org/drawingml/2006/main"/>
          <a:p xmlns:a="http://schemas.openxmlformats.org/drawingml/2006/main">
            <a:pPr>
              <a:lnSpc>
                <a:spcPct val="125000"/>
              </a:lnSpc>
              <a:buNone/>
              <a:defRPr sz="1650" b="1">
                <a:solidFill>
                  <a:srgbClr val="18314F"/>
                </a:solidFill>
                <a:latin typeface="PingFang SC"/>
                <a:ea typeface="PingFang SC"/>
                <a:cs typeface="PingFang SC"/>
              </a:defRPr>
            </a:pPr>
            <a:r>
              <a:rPr sz="1650" b="1">
                <a:solidFill>
                  <a:srgbClr val="18314F"/>
                </a:solidFill>
                <a:latin typeface="PingFang SC"/>
                <a:ea typeface="PingFang SC"/>
                <a:cs typeface="PingFang SC"/>
              </a:rPr>
              <a:t>转博士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50E8933B-EBC7-450D-A43C-0B5B91C93B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91275" y="2693289"/>
            <a:ext cx="5057775" cy="27432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/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200">
                <a:solidFill>
                  <a:srgbClr val="334155"/>
                </a:solidFill>
                <a:latin typeface="PingFang SC"/>
                <a:ea typeface="PingFang SC"/>
                <a:cs typeface="PingFang SC"/>
              </a:defRPr>
            </a:pPr>
            <a:r>
              <a:rPr sz="120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研一、研二、研三都能转。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1D32E5F0-E674-457D-B5B2-173FE295CB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91275" y="3043809"/>
            <a:ext cx="5057775" cy="27432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/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200">
                <a:solidFill>
                  <a:srgbClr val="334155"/>
                </a:solidFill>
                <a:latin typeface="PingFang SC"/>
                <a:ea typeface="PingFang SC"/>
                <a:cs typeface="PingFang SC"/>
              </a:defRPr>
            </a:pPr>
            <a:r>
              <a:rPr sz="1200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但整体难度会依次增加。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2604C3CB-E3AF-4D25-A8E4-11ECA7B2C5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81725" y="3560064"/>
            <a:ext cx="1762125" cy="9144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FFFCF8"/>
          </a:solidFill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B1968333-DD68-48FC-85A2-EF07562438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53175" y="3731514"/>
            <a:ext cx="1419225" cy="246888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/>
          <a:lstStyle xmlns:a="http://schemas.openxmlformats.org/drawingml/2006/main"/>
          <a:p xmlns:a="http://schemas.openxmlformats.org/drawingml/2006/main">
            <a:pPr>
              <a:lnSpc>
                <a:spcPct val="120000"/>
              </a:lnSpc>
              <a:buNone/>
              <a:defRPr sz="1350" b="1">
                <a:solidFill>
                  <a:srgbClr val="18314F"/>
                </a:solidFill>
                <a:latin typeface="PingFang SC"/>
                <a:ea typeface="PingFang SC"/>
                <a:cs typeface="PingFang SC"/>
              </a:defRPr>
            </a:pPr>
            <a:r>
              <a:rPr sz="1350" b="1">
                <a:solidFill>
                  <a:srgbClr val="18314F"/>
                </a:solidFill>
                <a:latin typeface="PingFang SC"/>
                <a:ea typeface="PingFang SC"/>
                <a:cs typeface="PingFang SC"/>
              </a:rPr>
              <a:t>研一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C984E9F4-6F8E-401C-81A1-10497213FB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53175" y="4054602"/>
            <a:ext cx="1419225" cy="49720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/>
          <a:lstStyle xmlns:a="http://schemas.openxmlformats.org/drawingml/2006/main"/>
          <a:p xmlns:a="http://schemas.openxmlformats.org/drawingml/2006/main">
            <a:pPr>
              <a:lnSpc>
                <a:spcPct val="145000"/>
              </a:lnSpc>
              <a:buNone/>
              <a:defRPr sz="1125">
                <a:solidFill>
                  <a:srgbClr val="334155"/>
                </a:solidFill>
                <a:latin typeface="PingFang SC"/>
                <a:ea typeface="PingFang SC"/>
                <a:cs typeface="PingFang SC"/>
              </a:defRPr>
            </a:pPr>
            <a:r>
              <a:rPr sz="1125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窗口更早，调整成本最低。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1BF0DEAF-B932-4BF1-8F88-4512957CDD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39100" y="3560064"/>
            <a:ext cx="1762125" cy="9144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FFFCF8"/>
          </a:solidFill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C5AECD39-7232-4E5B-BF04-590B7EE9BA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10550" y="3731514"/>
            <a:ext cx="1419225" cy="246888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/>
          <a:lstStyle xmlns:a="http://schemas.openxmlformats.org/drawingml/2006/main"/>
          <a:p xmlns:a="http://schemas.openxmlformats.org/drawingml/2006/main">
            <a:pPr>
              <a:lnSpc>
                <a:spcPct val="120000"/>
              </a:lnSpc>
              <a:buNone/>
              <a:defRPr sz="1350" b="1">
                <a:solidFill>
                  <a:srgbClr val="18314F"/>
                </a:solidFill>
                <a:latin typeface="PingFang SC"/>
                <a:ea typeface="PingFang SC"/>
                <a:cs typeface="PingFang SC"/>
              </a:defRPr>
            </a:pPr>
            <a:r>
              <a:rPr sz="1350" b="1">
                <a:solidFill>
                  <a:srgbClr val="18314F"/>
                </a:solidFill>
                <a:latin typeface="PingFang SC"/>
                <a:ea typeface="PingFang SC"/>
                <a:cs typeface="PingFang SC"/>
              </a:rPr>
              <a:t>研二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885246C3-96D6-4FCA-924B-450C0BD18C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10550" y="4054602"/>
            <a:ext cx="1419225" cy="49720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/>
          <a:lstStyle xmlns:a="http://schemas.openxmlformats.org/drawingml/2006/main"/>
          <a:p xmlns:a="http://schemas.openxmlformats.org/drawingml/2006/main">
            <a:pPr>
              <a:lnSpc>
                <a:spcPct val="145000"/>
              </a:lnSpc>
              <a:buNone/>
              <a:defRPr sz="1125">
                <a:solidFill>
                  <a:srgbClr val="334155"/>
                </a:solidFill>
                <a:latin typeface="PingFang SC"/>
                <a:ea typeface="PingFang SC"/>
                <a:cs typeface="PingFang SC"/>
              </a:defRPr>
            </a:pPr>
            <a:r>
              <a:rPr sz="1125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还能转，但需要更强的持续产出。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E73ACEA3-073F-4625-8E70-D4FDCB7F6C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96475" y="3560064"/>
            <a:ext cx="1762125" cy="9144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FFFCF8"/>
          </a:solidFill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41EEBBE4-9E33-41C1-95DD-841677CF3F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67925" y="3731514"/>
            <a:ext cx="1419225" cy="246888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/>
          <a:lstStyle xmlns:a="http://schemas.openxmlformats.org/drawingml/2006/main"/>
          <a:p xmlns:a="http://schemas.openxmlformats.org/drawingml/2006/main">
            <a:pPr>
              <a:lnSpc>
                <a:spcPct val="120000"/>
              </a:lnSpc>
              <a:buNone/>
              <a:defRPr sz="1350" b="1">
                <a:solidFill>
                  <a:srgbClr val="18314F"/>
                </a:solidFill>
                <a:latin typeface="PingFang SC"/>
                <a:ea typeface="PingFang SC"/>
                <a:cs typeface="PingFang SC"/>
              </a:defRPr>
            </a:pPr>
            <a:r>
              <a:rPr sz="1350" b="1">
                <a:solidFill>
                  <a:srgbClr val="18314F"/>
                </a:solidFill>
                <a:latin typeface="PingFang SC"/>
                <a:ea typeface="PingFang SC"/>
                <a:cs typeface="PingFang SC"/>
              </a:rPr>
              <a:t>研三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B7F050ED-5040-4BD3-83B5-5DC5980AB1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67925" y="4054602"/>
            <a:ext cx="1419225" cy="49720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/>
          <a:lstStyle xmlns:a="http://schemas.openxmlformats.org/drawingml/2006/main"/>
          <a:p xmlns:a="http://schemas.openxmlformats.org/drawingml/2006/main">
            <a:pPr>
              <a:lnSpc>
                <a:spcPct val="145000"/>
              </a:lnSpc>
              <a:buNone/>
              <a:defRPr sz="1125">
                <a:solidFill>
                  <a:srgbClr val="334155"/>
                </a:solidFill>
                <a:latin typeface="PingFang SC"/>
                <a:ea typeface="PingFang SC"/>
                <a:cs typeface="PingFang SC"/>
              </a:defRPr>
            </a:pPr>
            <a:r>
              <a:rPr sz="1125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仍有可能，但判断和准备难度最高。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DB2FC882-37FC-4E76-9F90-7836ED6663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4645914"/>
            <a:ext cx="11125200" cy="586550"/>
          </a:xfrm>
          <a:prstGeom xmlns:a="http://schemas.openxmlformats.org/drawingml/2006/main" prst="roundRect">
            <a:avLst>
              <a:gd name="adj" fmla="val 29230"/>
            </a:avLst>
          </a:prstGeom>
          <a:solidFill xmlns:a="http://schemas.openxmlformats.org/drawingml/2006/main">
            <a:srgbClr val="F7EBDD"/>
          </a:solidFill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2ED9ED22-F969-4FBC-B228-CCE9D019C9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4798314"/>
            <a:ext cx="10744200" cy="281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/>
          <a:lstStyle xmlns:a="http://schemas.openxmlformats.org/drawingml/2006/main"/>
          <a:p xmlns:a="http://schemas.openxmlformats.org/drawingml/2006/main">
            <a:pPr>
              <a:lnSpc>
                <a:spcPct val="145000"/>
              </a:lnSpc>
              <a:buNone/>
              <a:defRPr sz="1275" b="1">
                <a:solidFill>
                  <a:srgbClr val="18314F"/>
                </a:solidFill>
                <a:latin typeface="PingFang SC"/>
                <a:ea typeface="PingFang SC"/>
                <a:cs typeface="PingFang SC"/>
              </a:defRPr>
            </a:pPr>
            <a:r>
              <a:rPr sz="1275" b="1">
                <a:solidFill>
                  <a:srgbClr val="18314F"/>
                </a:solidFill>
                <a:latin typeface="PingFang SC"/>
                <a:ea typeface="PingFang SC"/>
                <a:cs typeface="PingFang SC"/>
              </a:rPr>
              <a:t>所以无论是实习还是转博，核心都不是“到时候再说”，而是你现在的项目投入和成长速度。</a:t>
            </a:r>
          </a:p>
        </p:txBody>
      </p:sp>
    </p:spTree>
    <p:extLst>
      <p:ext uri="{BB962C8B-B14F-4D97-AF65-F5344CB8AC3E}">
        <p14:creationId xmlns:p14="http://schemas.microsoft.com/office/powerpoint/2010/main" val="2116975397"/>
      </p:ext>
    </p:extLst>
  </p:cSld>
</p:sld>
</file>

<file path=ppt/slides/slide6.xml><?xml version="1.0" encoding="utf-8"?>
<p:sld xmlns:p="http://schemas.openxmlformats.org/presentationml/2006/main">
  <p:cSld>
    <p:bg>
      <p:bgPr>
        <a:solidFill xmlns:a="http://schemas.openxmlformats.org/drawingml/2006/main">
          <a:srgbClr val="F4EFE6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ED8D1CAA-873F-4BCC-88BF-50D0477156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342900"/>
            <a:ext cx="638175" cy="315849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F3DFD0"/>
          </a:solidFill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9055E50C-DD34-4BDA-8A16-F2613B4DE2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19100"/>
            <a:ext cx="371475" cy="163449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lnSpc>
                <a:spcPct val="110000"/>
              </a:lnSpc>
              <a:buNone/>
              <a:defRPr sz="975" b="1">
                <a:solidFill>
                  <a:srgbClr val="C56B39"/>
                </a:solidFill>
                <a:latin typeface="PingFang SC"/>
                <a:ea typeface="PingFang SC"/>
                <a:cs typeface="PingFang SC"/>
              </a:defRPr>
            </a:pPr>
            <a:r>
              <a:rPr sz="975" b="1">
                <a:solidFill>
                  <a:srgbClr val="C56B39"/>
                </a:solidFill>
                <a:latin typeface="PingFang SC"/>
                <a:ea typeface="PingFang SC"/>
                <a:cs typeface="PingFang SC"/>
              </a:rPr>
              <a:t>项目观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20EA9307-9223-4FF5-B907-F13969A763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830199"/>
            <a:ext cx="11125200" cy="41148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/>
          <a:lstStyle xmlns:a="http://schemas.openxmlformats.org/drawingml/2006/main"/>
          <a:p xmlns:a="http://schemas.openxmlformats.org/drawingml/2006/main">
            <a:pPr>
              <a:lnSpc>
                <a:spcPct val="120000"/>
              </a:lnSpc>
              <a:buNone/>
              <a:defRPr sz="2250" b="1">
                <a:solidFill>
                  <a:srgbClr val="18314F"/>
                </a:solidFill>
                <a:latin typeface="PingFang SC"/>
                <a:ea typeface="PingFang SC"/>
                <a:cs typeface="PingFang SC"/>
              </a:defRPr>
            </a:pPr>
            <a:r>
              <a:rPr sz="2250" b="1">
                <a:solidFill>
                  <a:srgbClr val="18314F"/>
                </a:solidFill>
                <a:latin typeface="PingFang SC"/>
                <a:ea typeface="PingFang SC"/>
                <a:cs typeface="PingFang SC"/>
              </a:rPr>
              <a:t>横向项目和纵向项目都不是“只做工程”，原则上都应该能够做出论文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0C8B6294-8370-4606-9997-A36A728DF7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413129"/>
            <a:ext cx="11125200" cy="30861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/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350">
                <a:solidFill>
                  <a:srgbClr val="5C6B7A"/>
                </a:solidFill>
                <a:latin typeface="PingFang SC"/>
                <a:ea typeface="PingFang SC"/>
                <a:cs typeface="PingFang SC"/>
              </a:defRPr>
            </a:pPr>
            <a:r>
              <a:rPr sz="1350">
                <a:solidFill>
                  <a:srgbClr val="5C6B7A"/>
                </a:solidFill>
                <a:latin typeface="PingFang SC"/>
                <a:ea typeface="PingFang SC"/>
                <a:cs typeface="PingFang SC"/>
              </a:rPr>
              <a:t>实验室对项目的基本要求很明确：横向、纵向都要能沉淀问题、方法和文章。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B79688F6-86A6-4271-92A2-AD93078BBF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893189"/>
            <a:ext cx="14097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56B39"/>
          </a:solidFill>
          <a:ln xmlns:a="http://schemas.openxmlformats.org/drawingml/2006/main" w="0">
            <a:solidFill>
              <a:srgbClr val="C56B39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26543DEE-58B2-44D7-B17B-0FD9CA15E5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2093214"/>
            <a:ext cx="5476875" cy="2266950"/>
          </a:xfrm>
          <a:prstGeom xmlns:a="http://schemas.openxmlformats.org/drawingml/2006/main" prst="roundRect">
            <a:avLst>
              <a:gd name="adj" fmla="val 8403"/>
            </a:avLst>
          </a:prstGeom>
          <a:solidFill xmlns:a="http://schemas.openxmlformats.org/drawingml/2006/main">
            <a:srgbClr val="FFFCF8"/>
          </a:solidFill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3FFBF22A-F007-425D-8A30-96C42A0DBB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2302764"/>
            <a:ext cx="5057775" cy="3143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/>
          <a:lstStyle xmlns:a="http://schemas.openxmlformats.org/drawingml/2006/main"/>
          <a:p xmlns:a="http://schemas.openxmlformats.org/drawingml/2006/main">
            <a:pPr>
              <a:lnSpc>
                <a:spcPct val="125000"/>
              </a:lnSpc>
              <a:buNone/>
              <a:defRPr sz="1650" b="1">
                <a:solidFill>
                  <a:srgbClr val="18314F"/>
                </a:solidFill>
                <a:latin typeface="PingFang SC"/>
                <a:ea typeface="PingFang SC"/>
                <a:cs typeface="PingFang SC"/>
              </a:defRPr>
            </a:pPr>
            <a:r>
              <a:rPr sz="1650" b="1">
                <a:solidFill>
                  <a:srgbClr val="18314F"/>
                </a:solidFill>
                <a:latin typeface="PingFang SC"/>
                <a:ea typeface="PingFang SC"/>
                <a:cs typeface="PingFang SC"/>
              </a:rPr>
              <a:t>横向项目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883EC5A3-0648-4F13-B6CF-EDCFE0CF95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2712339"/>
            <a:ext cx="5057775" cy="29146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/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275">
                <a:solidFill>
                  <a:srgbClr val="334155"/>
                </a:solidFill>
                <a:latin typeface="PingFang SC"/>
                <a:ea typeface="PingFang SC"/>
                <a:cs typeface="PingFang SC"/>
              </a:defRPr>
            </a:pPr>
            <a:r>
              <a:rPr sz="1275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来自真实场景，通常更贴近实际需求。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C9748CB2-FF17-497E-A298-5A4B34CE32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3099054"/>
            <a:ext cx="5057775" cy="29146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/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275">
                <a:solidFill>
                  <a:srgbClr val="334155"/>
                </a:solidFill>
                <a:latin typeface="PingFang SC"/>
                <a:ea typeface="PingFang SC"/>
                <a:cs typeface="PingFang SC"/>
              </a:defRPr>
            </a:pPr>
            <a:r>
              <a:rPr sz="1275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容易获得真实约束、数据和资源。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BFA1C24F-EA53-4D77-B947-9CF6EB991A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3485769"/>
            <a:ext cx="5057775" cy="29146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/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275">
                <a:solidFill>
                  <a:srgbClr val="334155"/>
                </a:solidFill>
                <a:latin typeface="PingFang SC"/>
                <a:ea typeface="PingFang SC"/>
                <a:cs typeface="PingFang SC"/>
              </a:defRPr>
            </a:pPr>
            <a:r>
              <a:rPr sz="1275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前提不是“做完任务”，而是要进一步抽出可写论文的问题。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F74BCA50-8078-4676-B03C-30F3AC53D9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81725" y="2093214"/>
            <a:ext cx="5476875" cy="2266950"/>
          </a:xfrm>
          <a:prstGeom xmlns:a="http://schemas.openxmlformats.org/drawingml/2006/main" prst="roundRect">
            <a:avLst>
              <a:gd name="adj" fmla="val 8403"/>
            </a:avLst>
          </a:prstGeom>
          <a:solidFill xmlns:a="http://schemas.openxmlformats.org/drawingml/2006/main">
            <a:srgbClr val="FFFCF8"/>
          </a:solidFill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029EBB02-9D63-43F6-9B5E-EB0FECED81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91275" y="2302764"/>
            <a:ext cx="5057775" cy="3143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/>
          <a:lstStyle xmlns:a="http://schemas.openxmlformats.org/drawingml/2006/main"/>
          <a:p xmlns:a="http://schemas.openxmlformats.org/drawingml/2006/main">
            <a:pPr>
              <a:lnSpc>
                <a:spcPct val="125000"/>
              </a:lnSpc>
              <a:buNone/>
              <a:defRPr sz="1650" b="1">
                <a:solidFill>
                  <a:srgbClr val="18314F"/>
                </a:solidFill>
                <a:latin typeface="PingFang SC"/>
                <a:ea typeface="PingFang SC"/>
                <a:cs typeface="PingFang SC"/>
              </a:defRPr>
            </a:pPr>
            <a:r>
              <a:rPr sz="1650" b="1">
                <a:solidFill>
                  <a:srgbClr val="18314F"/>
                </a:solidFill>
                <a:latin typeface="PingFang SC"/>
                <a:ea typeface="PingFang SC"/>
                <a:cs typeface="PingFang SC"/>
              </a:rPr>
              <a:t>纵向项目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F09B6D8F-8144-4CE5-89EE-33B6DF48B7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91275" y="2712339"/>
            <a:ext cx="5057775" cy="29146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/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275">
                <a:solidFill>
                  <a:srgbClr val="334155"/>
                </a:solidFill>
                <a:latin typeface="PingFang SC"/>
                <a:ea typeface="PingFang SC"/>
                <a:cs typeface="PingFang SC"/>
              </a:defRPr>
            </a:pPr>
            <a:r>
              <a:rPr sz="1275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更适合围绕长期问题持续推进。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209B1559-76AA-451B-8E04-CA8D1C95A7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91275" y="3099054"/>
            <a:ext cx="5057775" cy="29146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/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275">
                <a:solidFill>
                  <a:srgbClr val="334155"/>
                </a:solidFill>
                <a:latin typeface="PingFang SC"/>
                <a:ea typeface="PingFang SC"/>
                <a:cs typeface="PingFang SC"/>
              </a:defRPr>
            </a:pPr>
            <a:r>
              <a:rPr sz="1275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更容易做系统性的积累和延展。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21244E91-9809-4DBF-B303-CA6F5222DB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91275" y="3485769"/>
            <a:ext cx="5057775" cy="29146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/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275">
                <a:solidFill>
                  <a:srgbClr val="334155"/>
                </a:solidFill>
                <a:latin typeface="PingFang SC"/>
                <a:ea typeface="PingFang SC"/>
                <a:cs typeface="PingFang SC"/>
              </a:defRPr>
            </a:pPr>
            <a:r>
              <a:rPr sz="1275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同样不能停留在“做实现”，也要形成论文产出。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206B3E5C-08AE-42B8-91D5-A6CFB125DE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4531614"/>
            <a:ext cx="11125200" cy="586550"/>
          </a:xfrm>
          <a:prstGeom xmlns:a="http://schemas.openxmlformats.org/drawingml/2006/main" prst="roundRect">
            <a:avLst>
              <a:gd name="adj" fmla="val 29230"/>
            </a:avLst>
          </a:prstGeom>
          <a:solidFill xmlns:a="http://schemas.openxmlformats.org/drawingml/2006/main">
            <a:srgbClr val="F7EBDD"/>
          </a:solidFill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E9026491-F28E-4809-8024-BAF98BF2CF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4684014"/>
            <a:ext cx="10744200" cy="281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/>
          <a:lstStyle xmlns:a="http://schemas.openxmlformats.org/drawingml/2006/main"/>
          <a:p xmlns:a="http://schemas.openxmlformats.org/drawingml/2006/main">
            <a:pPr>
              <a:lnSpc>
                <a:spcPct val="145000"/>
              </a:lnSpc>
              <a:buNone/>
              <a:defRPr sz="1275" b="1">
                <a:solidFill>
                  <a:srgbClr val="18314F"/>
                </a:solidFill>
                <a:latin typeface="PingFang SC"/>
                <a:ea typeface="PingFang SC"/>
                <a:cs typeface="PingFang SC"/>
              </a:defRPr>
            </a:pPr>
            <a:r>
              <a:rPr sz="1275" b="1">
                <a:solidFill>
                  <a:srgbClr val="18314F"/>
                </a:solidFill>
                <a:latin typeface="PingFang SC"/>
                <a:ea typeface="PingFang SC"/>
                <a:cs typeface="PingFang SC"/>
              </a:rPr>
              <a:t>典型例子：董老师和华为合作项目已经做出 2 篇 A；参与项目的同学既会有更多论文机会，也通常会拿到更多补贴。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38850809-AF1C-40E8-B440-B7856048DB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5289614"/>
            <a:ext cx="363220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CF8"/>
          </a:solidFill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BED785A3-2DDE-44B0-84F0-A6F522BE85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5461064"/>
            <a:ext cx="3289300" cy="246888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/>
          <a:lstStyle xmlns:a="http://schemas.openxmlformats.org/drawingml/2006/main"/>
          <a:p xmlns:a="http://schemas.openxmlformats.org/drawingml/2006/main">
            <a:pPr>
              <a:lnSpc>
                <a:spcPct val="120000"/>
              </a:lnSpc>
              <a:buNone/>
              <a:defRPr sz="1350" b="1">
                <a:solidFill>
                  <a:srgbClr val="18314F"/>
                </a:solidFill>
                <a:latin typeface="PingFang SC"/>
                <a:ea typeface="PingFang SC"/>
                <a:cs typeface="PingFang SC"/>
              </a:defRPr>
            </a:pPr>
            <a:r>
              <a:rPr sz="1350" b="1">
                <a:solidFill>
                  <a:srgbClr val="18314F"/>
                </a:solidFill>
                <a:latin typeface="PingFang SC"/>
                <a:ea typeface="PingFang SC"/>
                <a:cs typeface="PingFang SC"/>
              </a:rPr>
              <a:t>原则一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8856C732-1CAE-49F9-92DF-B24F98441B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5784152"/>
            <a:ext cx="3289300" cy="248602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/>
          <a:lstStyle xmlns:a="http://schemas.openxmlformats.org/drawingml/2006/main"/>
          <a:p xmlns:a="http://schemas.openxmlformats.org/drawingml/2006/main">
            <a:pPr>
              <a:lnSpc>
                <a:spcPct val="145000"/>
              </a:lnSpc>
              <a:buNone/>
              <a:defRPr sz="1125">
                <a:solidFill>
                  <a:srgbClr val="334155"/>
                </a:solidFill>
                <a:latin typeface="PingFang SC"/>
                <a:ea typeface="PingFang SC"/>
                <a:cs typeface="PingFang SC"/>
              </a:defRPr>
            </a:pPr>
            <a:r>
              <a:rPr sz="1125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横向、纵向都要能写论文。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7A4CBF0E-C2ED-402F-9D53-D34B6FE21D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79900" y="5289614"/>
            <a:ext cx="363220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CF8"/>
          </a:solidFill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74279AFF-30C5-44E7-8BC6-E6981C83C5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51350" y="5461064"/>
            <a:ext cx="3289300" cy="246888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/>
          <a:lstStyle xmlns:a="http://schemas.openxmlformats.org/drawingml/2006/main"/>
          <a:p xmlns:a="http://schemas.openxmlformats.org/drawingml/2006/main">
            <a:pPr>
              <a:lnSpc>
                <a:spcPct val="120000"/>
              </a:lnSpc>
              <a:buNone/>
              <a:defRPr sz="1350" b="1">
                <a:solidFill>
                  <a:srgbClr val="18314F"/>
                </a:solidFill>
                <a:latin typeface="PingFang SC"/>
                <a:ea typeface="PingFang SC"/>
                <a:cs typeface="PingFang SC"/>
              </a:defRPr>
            </a:pPr>
            <a:r>
              <a:rPr sz="1350" b="1">
                <a:solidFill>
                  <a:srgbClr val="18314F"/>
                </a:solidFill>
                <a:latin typeface="PingFang SC"/>
                <a:ea typeface="PingFang SC"/>
                <a:cs typeface="PingFang SC"/>
              </a:rPr>
              <a:t>原则二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4B141749-7782-45BA-A44D-B26109BFB1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51350" y="5784152"/>
            <a:ext cx="3289300" cy="248602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/>
          <a:lstStyle xmlns:a="http://schemas.openxmlformats.org/drawingml/2006/main"/>
          <a:p xmlns:a="http://schemas.openxmlformats.org/drawingml/2006/main">
            <a:pPr>
              <a:lnSpc>
                <a:spcPct val="145000"/>
              </a:lnSpc>
              <a:buNone/>
              <a:defRPr sz="1125">
                <a:solidFill>
                  <a:srgbClr val="334155"/>
                </a:solidFill>
                <a:latin typeface="PingFang SC"/>
                <a:ea typeface="PingFang SC"/>
                <a:cs typeface="PingFang SC"/>
              </a:defRPr>
            </a:pPr>
            <a:r>
              <a:rPr sz="1125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真实项目投入会带来更强的资源和反馈。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04495F95-2C82-4A08-8A1F-84056A6534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26400" y="5289614"/>
            <a:ext cx="363220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CF8"/>
          </a:solidFill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C5C18D5C-B2CC-4144-A63C-717AA7890E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7850" y="5461064"/>
            <a:ext cx="3289300" cy="246888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/>
          <a:lstStyle xmlns:a="http://schemas.openxmlformats.org/drawingml/2006/main"/>
          <a:p xmlns:a="http://schemas.openxmlformats.org/drawingml/2006/main">
            <a:pPr>
              <a:lnSpc>
                <a:spcPct val="120000"/>
              </a:lnSpc>
              <a:buNone/>
              <a:defRPr sz="1350" b="1">
                <a:solidFill>
                  <a:srgbClr val="18314F"/>
                </a:solidFill>
                <a:latin typeface="PingFang SC"/>
                <a:ea typeface="PingFang SC"/>
                <a:cs typeface="PingFang SC"/>
              </a:defRPr>
            </a:pPr>
            <a:r>
              <a:rPr sz="1350" b="1">
                <a:solidFill>
                  <a:srgbClr val="18314F"/>
                </a:solidFill>
                <a:latin typeface="PingFang SC"/>
                <a:ea typeface="PingFang SC"/>
                <a:cs typeface="PingFang SC"/>
              </a:rPr>
              <a:t>原则三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6D5B9758-83A5-4934-9E6B-FFF28EE8E0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7850" y="5784152"/>
            <a:ext cx="3289300" cy="248602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/>
          <a:lstStyle xmlns:a="http://schemas.openxmlformats.org/drawingml/2006/main"/>
          <a:p xmlns:a="http://schemas.openxmlformats.org/drawingml/2006/main">
            <a:pPr>
              <a:lnSpc>
                <a:spcPct val="145000"/>
              </a:lnSpc>
              <a:buNone/>
              <a:defRPr sz="1125">
                <a:solidFill>
                  <a:srgbClr val="334155"/>
                </a:solidFill>
                <a:latin typeface="PingFang SC"/>
                <a:ea typeface="PingFang SC"/>
                <a:cs typeface="PingFang SC"/>
              </a:defRPr>
            </a:pPr>
            <a:r>
              <a:rPr sz="1125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表现好的同学会拿到更多机会和支持。</a:t>
            </a:r>
          </a:p>
        </p:txBody>
      </p:sp>
    </p:spTree>
    <p:extLst>
      <p:ext uri="{BB962C8B-B14F-4D97-AF65-F5344CB8AC3E}">
        <p14:creationId xmlns:p14="http://schemas.microsoft.com/office/powerpoint/2010/main" val="597838556"/>
      </p:ext>
    </p:extLst>
  </p:cSld>
</p:sld>
</file>

<file path=ppt/slides/slide7.xml><?xml version="1.0" encoding="utf-8"?>
<p:sld xmlns:p="http://schemas.openxmlformats.org/presentationml/2006/main">
  <p:cSld>
    <p:bg>
      <p:bgPr>
        <a:solidFill xmlns:a="http://schemas.openxmlformats.org/drawingml/2006/main">
          <a:srgbClr val="F4EFE6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7F32770D-24EF-4BC8-B3A8-1D7AC67B1B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342900"/>
            <a:ext cx="885825" cy="315849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F3DFD0"/>
          </a:solidFill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9DEF20E0-74EB-44E0-85A6-97FB2CFBC7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19100"/>
            <a:ext cx="619125" cy="163449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lnSpc>
                <a:spcPct val="110000"/>
              </a:lnSpc>
              <a:buNone/>
              <a:defRPr sz="975" b="1">
                <a:solidFill>
                  <a:srgbClr val="C56B39"/>
                </a:solidFill>
                <a:latin typeface="PingFang SC"/>
                <a:ea typeface="PingFang SC"/>
                <a:cs typeface="PingFang SC"/>
              </a:defRPr>
            </a:pPr>
            <a:r>
              <a:rPr sz="975" b="1">
                <a:solidFill>
                  <a:srgbClr val="C56B39"/>
                </a:solidFill>
                <a:latin typeface="PingFang SC"/>
                <a:ea typeface="PingFang SC"/>
                <a:cs typeface="PingFang SC"/>
              </a:rPr>
              <a:t>团队共同体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DA538EB8-7D70-46DC-A5A5-EDD3B23ED3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830199"/>
            <a:ext cx="11125200" cy="41148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/>
          <a:lstStyle xmlns:a="http://schemas.openxmlformats.org/drawingml/2006/main"/>
          <a:p xmlns:a="http://schemas.openxmlformats.org/drawingml/2006/main">
            <a:pPr>
              <a:lnSpc>
                <a:spcPct val="120000"/>
              </a:lnSpc>
              <a:buNone/>
              <a:defRPr sz="2250" b="1">
                <a:solidFill>
                  <a:srgbClr val="18314F"/>
                </a:solidFill>
                <a:latin typeface="PingFang SC"/>
                <a:ea typeface="PingFang SC"/>
                <a:cs typeface="PingFang SC"/>
              </a:defRPr>
            </a:pPr>
            <a:r>
              <a:rPr sz="2250" b="1">
                <a:solidFill>
                  <a:srgbClr val="18314F"/>
                </a:solidFill>
                <a:latin typeface="PingFang SC"/>
                <a:ea typeface="PingFang SC"/>
                <a:cs typeface="PingFang SC"/>
              </a:rPr>
              <a:t>你们不仅是被培养的学生，也会参与实验室的共同建设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A74A1025-1141-44CB-85F3-FD279078D2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413129"/>
            <a:ext cx="11125200" cy="30861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/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350">
                <a:solidFill>
                  <a:srgbClr val="5C6B7A"/>
                </a:solidFill>
                <a:latin typeface="PingFang SC"/>
                <a:ea typeface="PingFang SC"/>
                <a:cs typeface="PingFang SC"/>
              </a:defRPr>
            </a:pPr>
            <a:r>
              <a:rPr sz="1350">
                <a:solidFill>
                  <a:srgbClr val="5C6B7A"/>
                </a:solidFill>
                <a:latin typeface="PingFang SC"/>
                <a:ea typeface="PingFang SC"/>
                <a:cs typeface="PingFang SC"/>
              </a:rPr>
              <a:t>实验室不是单向分配任务的地方，大家会逐步参与到团队判断和团队选择中。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F4855ABE-0C22-425F-B4C1-8AF50DE7C3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893189"/>
            <a:ext cx="14097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56B39"/>
          </a:solidFill>
          <a:ln xmlns:a="http://schemas.openxmlformats.org/drawingml/2006/main" w="0">
            <a:solidFill>
              <a:srgbClr val="C56B39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53AA2FFE-4F59-4AC7-A150-3743A09E61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2093214"/>
            <a:ext cx="5476875" cy="2286000"/>
          </a:xfrm>
          <a:prstGeom xmlns:a="http://schemas.openxmlformats.org/drawingml/2006/main" prst="roundRect">
            <a:avLst>
              <a:gd name="adj" fmla="val 8333"/>
            </a:avLst>
          </a:prstGeom>
          <a:solidFill xmlns:a="http://schemas.openxmlformats.org/drawingml/2006/main">
            <a:srgbClr val="ECE3D5"/>
          </a:solidFill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D2B592F4-59B3-4F27-A7B6-7ACE95AEE4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2302764"/>
            <a:ext cx="5057775" cy="3143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/>
          <a:lstStyle xmlns:a="http://schemas.openxmlformats.org/drawingml/2006/main"/>
          <a:p xmlns:a="http://schemas.openxmlformats.org/drawingml/2006/main">
            <a:pPr>
              <a:lnSpc>
                <a:spcPct val="125000"/>
              </a:lnSpc>
              <a:buNone/>
              <a:defRPr sz="1650" b="1">
                <a:solidFill>
                  <a:srgbClr val="18314F"/>
                </a:solidFill>
                <a:latin typeface="PingFang SC"/>
                <a:ea typeface="PingFang SC"/>
                <a:cs typeface="PingFang SC"/>
              </a:defRPr>
            </a:pPr>
            <a:r>
              <a:rPr sz="1650" b="1">
                <a:solidFill>
                  <a:srgbClr val="18314F"/>
                </a:solidFill>
                <a:latin typeface="PingFang SC"/>
                <a:ea typeface="PingFang SC"/>
                <a:cs typeface="PingFang SC"/>
              </a:rPr>
              <a:t>保研生面试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AFA4A69E-5FCD-49A1-AA06-52809395C0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2712339"/>
            <a:ext cx="5057775" cy="29146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/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275">
                <a:solidFill>
                  <a:srgbClr val="334155"/>
                </a:solidFill>
                <a:latin typeface="PingFang SC"/>
                <a:ea typeface="PingFang SC"/>
                <a:cs typeface="PingFang SC"/>
              </a:defRPr>
            </a:pPr>
            <a:r>
              <a:rPr sz="1275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最近会有下一批保研生面试。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3ACA6037-5329-43F4-9742-921FB347D2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3099054"/>
            <a:ext cx="5057775" cy="29146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/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275">
                <a:solidFill>
                  <a:srgbClr val="334155"/>
                </a:solidFill>
                <a:latin typeface="PingFang SC"/>
                <a:ea typeface="PingFang SC"/>
                <a:cs typeface="PingFang SC"/>
              </a:defRPr>
            </a:pPr>
            <a:r>
              <a:rPr sz="1275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我们会邀请大家一起参加。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15310A57-4CB6-42B0-89D9-093ACF42DF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3485769"/>
            <a:ext cx="5057775" cy="29146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/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275">
                <a:solidFill>
                  <a:srgbClr val="334155"/>
                </a:solidFill>
                <a:latin typeface="PingFang SC"/>
                <a:ea typeface="PingFang SC"/>
                <a:cs typeface="PingFang SC"/>
              </a:defRPr>
            </a:pPr>
            <a:r>
              <a:rPr sz="1275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这也是让大家更早接触实验室判断标准的机会。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D313B396-21B3-40EA-8707-A67907B5D5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81725" y="2093214"/>
            <a:ext cx="5476875" cy="2286000"/>
          </a:xfrm>
          <a:prstGeom xmlns:a="http://schemas.openxmlformats.org/drawingml/2006/main" prst="roundRect">
            <a:avLst>
              <a:gd name="adj" fmla="val 8333"/>
            </a:avLst>
          </a:prstGeom>
          <a:solidFill xmlns:a="http://schemas.openxmlformats.org/drawingml/2006/main">
            <a:srgbClr val="FFFCF8"/>
          </a:solidFill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95866712-01C6-4434-A6F0-A81C08701A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91275" y="2302764"/>
            <a:ext cx="5057775" cy="3143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/>
          <a:lstStyle xmlns:a="http://schemas.openxmlformats.org/drawingml/2006/main"/>
          <a:p xmlns:a="http://schemas.openxmlformats.org/drawingml/2006/main">
            <a:pPr>
              <a:lnSpc>
                <a:spcPct val="125000"/>
              </a:lnSpc>
              <a:buNone/>
              <a:defRPr sz="1650" b="1">
                <a:solidFill>
                  <a:srgbClr val="18314F"/>
                </a:solidFill>
                <a:latin typeface="PingFang SC"/>
                <a:ea typeface="PingFang SC"/>
                <a:cs typeface="PingFang SC"/>
              </a:defRPr>
            </a:pPr>
            <a:r>
              <a:rPr sz="1650" b="1">
                <a:solidFill>
                  <a:srgbClr val="18314F"/>
                </a:solidFill>
                <a:latin typeface="PingFang SC"/>
                <a:ea typeface="PingFang SC"/>
                <a:cs typeface="PingFang SC"/>
              </a:rPr>
              <a:t>选择未来的师弟师妹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896AA328-06FD-4A41-A4DF-514819A825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91275" y="2712339"/>
            <a:ext cx="5057775" cy="29146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/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275">
                <a:solidFill>
                  <a:srgbClr val="334155"/>
                </a:solidFill>
                <a:latin typeface="PingFang SC"/>
                <a:ea typeface="PingFang SC"/>
                <a:cs typeface="PingFang SC"/>
              </a:defRPr>
            </a:pPr>
            <a:r>
              <a:rPr sz="1275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参与面试不仅是旁听。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EBCD5FEE-C259-47ED-B869-6508B089EF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91275" y="3099054"/>
            <a:ext cx="5057775" cy="29146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/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275">
                <a:solidFill>
                  <a:srgbClr val="334155"/>
                </a:solidFill>
                <a:latin typeface="PingFang SC"/>
                <a:ea typeface="PingFang SC"/>
                <a:cs typeface="PingFang SC"/>
              </a:defRPr>
            </a:pPr>
            <a:r>
              <a:rPr sz="1275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也是一起选择未来的团队成员。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45B3D1EC-EE32-438F-B97D-425DDEF693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91275" y="3485769"/>
            <a:ext cx="5057775" cy="29146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/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275">
                <a:solidFill>
                  <a:srgbClr val="334155"/>
                </a:solidFill>
                <a:latin typeface="PingFang SC"/>
                <a:ea typeface="PingFang SC"/>
                <a:cs typeface="PingFang SC"/>
              </a:defRPr>
            </a:pPr>
            <a:r>
              <a:rPr sz="1275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你会更早理解：什么样的人适合长期合作、长期做事。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7804E45A-BCCD-438D-8174-4E03C84FD0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4550664"/>
            <a:ext cx="11125200" cy="586550"/>
          </a:xfrm>
          <a:prstGeom xmlns:a="http://schemas.openxmlformats.org/drawingml/2006/main" prst="roundRect">
            <a:avLst>
              <a:gd name="adj" fmla="val 29230"/>
            </a:avLst>
          </a:prstGeom>
          <a:solidFill xmlns:a="http://schemas.openxmlformats.org/drawingml/2006/main">
            <a:srgbClr val="F7EBDD"/>
          </a:solidFill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E395BB04-183E-4712-B869-F41F88021E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4703064"/>
            <a:ext cx="10744200" cy="281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/>
          <a:lstStyle xmlns:a="http://schemas.openxmlformats.org/drawingml/2006/main"/>
          <a:p xmlns:a="http://schemas.openxmlformats.org/drawingml/2006/main">
            <a:pPr>
              <a:lnSpc>
                <a:spcPct val="145000"/>
              </a:lnSpc>
              <a:buNone/>
              <a:defRPr sz="1275" b="1">
                <a:solidFill>
                  <a:srgbClr val="18314F"/>
                </a:solidFill>
                <a:latin typeface="PingFang SC"/>
                <a:ea typeface="PingFang SC"/>
                <a:cs typeface="PingFang SC"/>
              </a:defRPr>
            </a:pPr>
            <a:r>
              <a:rPr sz="1275" b="1">
                <a:solidFill>
                  <a:srgbClr val="18314F"/>
                </a:solidFill>
                <a:latin typeface="PingFang SC"/>
                <a:ea typeface="PingFang SC"/>
                <a:cs typeface="PingFang SC"/>
              </a:rPr>
              <a:t>越早参与实验室共同体，越能理解团队是如何评价投入、沟通、潜力与合作意识的。</a:t>
            </a:r>
          </a:p>
        </p:txBody>
      </p:sp>
    </p:spTree>
    <p:extLst>
      <p:ext uri="{BB962C8B-B14F-4D97-AF65-F5344CB8AC3E}">
        <p14:creationId xmlns:p14="http://schemas.microsoft.com/office/powerpoint/2010/main" val="943875019"/>
      </p:ext>
    </p:extLst>
  </p:cSld>
</p:sld>
</file>

<file path=ppt/slides/slide8.xml><?xml version="1.0" encoding="utf-8"?>
<p:sld xmlns:p="http://schemas.openxmlformats.org/presentationml/2006/main">
  <p:cSld>
    <p:bg>
      <p:bgPr>
        <a:solidFill xmlns:a="http://schemas.openxmlformats.org/drawingml/2006/main">
          <a:srgbClr val="F4EFE6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0F89269A-229C-422A-ACEB-95193749BC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342900"/>
            <a:ext cx="762000" cy="315849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F3DFD0"/>
          </a:solidFill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F929D170-96E2-4B94-BC57-D3C5B5DF7C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19100"/>
            <a:ext cx="495300" cy="163449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lnSpc>
                <a:spcPct val="110000"/>
              </a:lnSpc>
              <a:buNone/>
              <a:defRPr sz="975" b="1">
                <a:solidFill>
                  <a:srgbClr val="C56B39"/>
                </a:solidFill>
                <a:latin typeface="PingFang SC"/>
                <a:ea typeface="PingFang SC"/>
                <a:cs typeface="PingFang SC"/>
              </a:defRPr>
            </a:pPr>
            <a:r>
              <a:rPr sz="975" b="1">
                <a:solidFill>
                  <a:srgbClr val="C56B39"/>
                </a:solidFill>
                <a:latin typeface="PingFang SC"/>
                <a:ea typeface="PingFang SC"/>
                <a:cs typeface="PingFang SC"/>
              </a:rPr>
              <a:t>后续安排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25778080-1770-408B-AA75-7F3B1D12AA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830199"/>
            <a:ext cx="11125200" cy="41148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/>
          <a:lstStyle xmlns:a="http://schemas.openxmlformats.org/drawingml/2006/main"/>
          <a:p xmlns:a="http://schemas.openxmlformats.org/drawingml/2006/main">
            <a:pPr>
              <a:lnSpc>
                <a:spcPct val="120000"/>
              </a:lnSpc>
              <a:buNone/>
              <a:defRPr sz="2250" b="1">
                <a:solidFill>
                  <a:srgbClr val="18314F"/>
                </a:solidFill>
                <a:latin typeface="PingFang SC"/>
                <a:ea typeface="PingFang SC"/>
                <a:cs typeface="PingFang SC"/>
              </a:defRPr>
            </a:pPr>
            <a:r>
              <a:rPr sz="2250" b="1">
                <a:solidFill>
                  <a:srgbClr val="18314F"/>
                </a:solidFill>
                <a:latin typeface="PingFang SC"/>
                <a:ea typeface="PingFang SC"/>
                <a:cs typeface="PingFang SC"/>
              </a:rPr>
              <a:t>讲座之后，工作会马上落到每个人身上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6ECD146D-A040-4BBF-99F9-27EAACFC92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413129"/>
            <a:ext cx="11125200" cy="30861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/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350">
                <a:solidFill>
                  <a:srgbClr val="5C6B7A"/>
                </a:solidFill>
                <a:latin typeface="PingFang SC"/>
                <a:ea typeface="PingFang SC"/>
                <a:cs typeface="PingFang SC"/>
              </a:defRPr>
            </a:pPr>
            <a:r>
              <a:rPr sz="1350">
                <a:solidFill>
                  <a:srgbClr val="5C6B7A"/>
                </a:solidFill>
                <a:latin typeface="PingFang SC"/>
                <a:ea typeface="PingFang SC"/>
                <a:cs typeface="PingFang SC"/>
              </a:rPr>
              <a:t>目标不是“听懂了”，而是尽快完成项目匹配和节奏启动。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E68E7C84-7754-40C8-B997-8EE39EDD9B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893189"/>
            <a:ext cx="14097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56B39"/>
          </a:solidFill>
          <a:ln xmlns:a="http://schemas.openxmlformats.org/drawingml/2006/main" w="0">
            <a:solidFill>
              <a:srgbClr val="C56B39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EA9790C0-B287-4878-81C4-2EF09ED674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2093214"/>
            <a:ext cx="5476875" cy="2419350"/>
          </a:xfrm>
          <a:prstGeom xmlns:a="http://schemas.openxmlformats.org/drawingml/2006/main" prst="roundRect">
            <a:avLst>
              <a:gd name="adj" fmla="val 7874"/>
            </a:avLst>
          </a:prstGeom>
          <a:solidFill xmlns:a="http://schemas.openxmlformats.org/drawingml/2006/main">
            <a:srgbClr val="FFFCF8"/>
          </a:solidFill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4F6B7DC5-85D8-4E7A-B0AD-F908227D3C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2302764"/>
            <a:ext cx="5057775" cy="3143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/>
          <a:lstStyle xmlns:a="http://schemas.openxmlformats.org/drawingml/2006/main"/>
          <a:p xmlns:a="http://schemas.openxmlformats.org/drawingml/2006/main">
            <a:pPr>
              <a:lnSpc>
                <a:spcPct val="125000"/>
              </a:lnSpc>
              <a:buNone/>
              <a:defRPr sz="1650" b="1">
                <a:solidFill>
                  <a:srgbClr val="18314F"/>
                </a:solidFill>
                <a:latin typeface="PingFang SC"/>
                <a:ea typeface="PingFang SC"/>
                <a:cs typeface="PingFang SC"/>
              </a:defRPr>
            </a:pPr>
            <a:r>
              <a:rPr sz="1650" b="1">
                <a:solidFill>
                  <a:srgbClr val="18314F"/>
                </a:solidFill>
                <a:latin typeface="PingFang SC"/>
                <a:ea typeface="PingFang SC"/>
                <a:cs typeface="PingFang SC"/>
              </a:rPr>
              <a:t>接下来会做的事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9D08708D-089E-4880-B7B0-4A878A8AB9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2712339"/>
            <a:ext cx="5057775" cy="29146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/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275">
                <a:solidFill>
                  <a:srgbClr val="334155"/>
                </a:solidFill>
                <a:latin typeface="PingFang SC"/>
                <a:ea typeface="PingFang SC"/>
                <a:cs typeface="PingFang SC"/>
              </a:defRPr>
            </a:pPr>
            <a:r>
              <a:rPr sz="1275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1. 我会和大家单独聊，确定参与的项目。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89ADB4A5-49D0-4AC8-BD3E-14E086C856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3099054"/>
            <a:ext cx="5057775" cy="29146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/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275">
                <a:solidFill>
                  <a:srgbClr val="334155"/>
                </a:solidFill>
                <a:latin typeface="PingFang SC"/>
                <a:ea typeface="PingFang SC"/>
                <a:cs typeface="PingFang SC"/>
              </a:defRPr>
            </a:pPr>
            <a:r>
              <a:rPr sz="1275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2. 还没讲论文的同学，会尽快排进去。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23AC658E-54C2-4AE8-93E0-D29EB558BD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3485769"/>
            <a:ext cx="5057775" cy="29146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/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275">
                <a:solidFill>
                  <a:srgbClr val="334155"/>
                </a:solidFill>
                <a:latin typeface="PingFang SC"/>
                <a:ea typeface="PingFang SC"/>
                <a:cs typeface="PingFang SC"/>
              </a:defRPr>
            </a:pPr>
            <a:r>
              <a:rPr sz="1275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3. 下学期刚开学的时候，会有一个暑期 seminar。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86262314-83F2-4086-A45D-9132D3CA20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81725" y="2093214"/>
            <a:ext cx="5476875" cy="2419350"/>
          </a:xfrm>
          <a:prstGeom xmlns:a="http://schemas.openxmlformats.org/drawingml/2006/main" prst="roundRect">
            <a:avLst>
              <a:gd name="adj" fmla="val 7874"/>
            </a:avLst>
          </a:prstGeom>
          <a:solidFill xmlns:a="http://schemas.openxmlformats.org/drawingml/2006/main">
            <a:srgbClr val="DFEAF4"/>
          </a:solidFill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DB761D8A-44D4-42A5-84F1-C9309EFD46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91275" y="2302764"/>
            <a:ext cx="5057775" cy="3143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/>
          <a:lstStyle xmlns:a="http://schemas.openxmlformats.org/drawingml/2006/main"/>
          <a:p xmlns:a="http://schemas.openxmlformats.org/drawingml/2006/main">
            <a:pPr>
              <a:lnSpc>
                <a:spcPct val="125000"/>
              </a:lnSpc>
              <a:buNone/>
              <a:defRPr sz="1650" b="1">
                <a:solidFill>
                  <a:srgbClr val="18314F"/>
                </a:solidFill>
                <a:latin typeface="PingFang SC"/>
                <a:ea typeface="PingFang SC"/>
                <a:cs typeface="PingFang SC"/>
              </a:defRPr>
            </a:pPr>
            <a:r>
              <a:rPr sz="1650" b="1">
                <a:solidFill>
                  <a:srgbClr val="18314F"/>
                </a:solidFill>
                <a:latin typeface="PingFang SC"/>
                <a:ea typeface="PingFang SC"/>
                <a:cs typeface="PingFang SC"/>
              </a:rPr>
              <a:t>大家现在要进入的状态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388190E7-5E8A-414D-B48E-87133E81B2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91275" y="2712339"/>
            <a:ext cx="5057775" cy="29146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/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275">
                <a:solidFill>
                  <a:srgbClr val="334155"/>
                </a:solidFill>
                <a:latin typeface="PingFang SC"/>
                <a:ea typeface="PingFang SC"/>
                <a:cs typeface="PingFang SC"/>
              </a:defRPr>
            </a:pPr>
            <a:r>
              <a:rPr sz="1275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尽快进入项目。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905BDCD9-8201-4D22-8969-FFA6B5055A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91275" y="3099054"/>
            <a:ext cx="5057775" cy="29146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/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275">
                <a:solidFill>
                  <a:srgbClr val="334155"/>
                </a:solidFill>
                <a:latin typeface="PingFang SC"/>
                <a:ea typeface="PingFang SC"/>
                <a:cs typeface="PingFang SC"/>
              </a:defRPr>
            </a:pPr>
            <a:r>
              <a:rPr sz="1275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尽快形成自己的调研方向。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9CBDD120-4E71-4BAE-B3DA-F2680D717E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91275" y="3485769"/>
            <a:ext cx="5057775" cy="29146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/>
          <a:lstStyle xmlns:a="http://schemas.openxmlformats.org/drawingml/2006/main"/>
          <a:p xmlns:a="http://schemas.openxmlformats.org/drawingml/2006/main">
            <a:pPr>
              <a:lnSpc>
                <a:spcPct val="150000"/>
              </a:lnSpc>
              <a:buNone/>
              <a:defRPr sz="1275">
                <a:solidFill>
                  <a:srgbClr val="334155"/>
                </a:solidFill>
                <a:latin typeface="PingFang SC"/>
                <a:ea typeface="PingFang SC"/>
                <a:cs typeface="PingFang SC"/>
              </a:defRPr>
            </a:pPr>
            <a:r>
              <a:rPr sz="1275">
                <a:solidFill>
                  <a:srgbClr val="334155"/>
                </a:solidFill>
                <a:latin typeface="PingFang SC"/>
                <a:ea typeface="PingFang SC"/>
                <a:cs typeface="PingFang SC"/>
              </a:rPr>
              <a:t>尽快为第一篇文章做准备。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81F95A99-E24C-4265-A20F-AA47C75150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4684014"/>
            <a:ext cx="11125200" cy="586550"/>
          </a:xfrm>
          <a:prstGeom xmlns:a="http://schemas.openxmlformats.org/drawingml/2006/main" prst="roundRect">
            <a:avLst>
              <a:gd name="adj" fmla="val 29230"/>
            </a:avLst>
          </a:prstGeom>
          <a:solidFill xmlns:a="http://schemas.openxmlformats.org/drawingml/2006/main">
            <a:srgbClr val="F7EBDD"/>
          </a:solidFill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33543D1B-AD97-4444-BA36-395A640A95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4836414"/>
            <a:ext cx="10744200" cy="281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/>
          <a:lstStyle xmlns:a="http://schemas.openxmlformats.org/drawingml/2006/main"/>
          <a:p xmlns:a="http://schemas.openxmlformats.org/drawingml/2006/main">
            <a:pPr>
              <a:lnSpc>
                <a:spcPct val="145000"/>
              </a:lnSpc>
              <a:buNone/>
              <a:defRPr sz="1275" b="1">
                <a:solidFill>
                  <a:srgbClr val="18314F"/>
                </a:solidFill>
                <a:latin typeface="PingFang SC"/>
                <a:ea typeface="PingFang SC"/>
                <a:cs typeface="PingFang SC"/>
              </a:defRPr>
            </a:pPr>
            <a:r>
              <a:rPr sz="1275" b="1">
                <a:solidFill>
                  <a:srgbClr val="18314F"/>
                </a:solidFill>
                <a:latin typeface="PingFang SC"/>
                <a:ea typeface="PingFang SC"/>
                <a:cs typeface="PingFang SC"/>
              </a:rPr>
              <a:t>第一年先稳稳进入节奏，后面的文章、实习、转博和更好的机会，都会更自然地打开。</a:t>
            </a:r>
          </a:p>
        </p:txBody>
      </p:sp>
    </p:spTree>
    <p:extLst>
      <p:ext uri="{BB962C8B-B14F-4D97-AF65-F5344CB8AC3E}">
        <p14:creationId xmlns:p14="http://schemas.microsoft.com/office/powerpoint/2010/main" val="2022340293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2026-05-17T16:05:32.0420000Z</dcterms:created>
  <dcterms:modified xsi:type="dcterms:W3CDTF">2026-05-17T16:05:32.0420000Z</dcterms:modified>
</coreProperties>
</file>